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xlsx" ContentType="application/vnd.openxmlformats-officedocument.spreadsheetml.sheet"/>
  <Default Extension="rels" ContentType="application/vnd.openxmlformats-package.relationships+xml"/>
  <Default Extension="wdp" ContentType="image/vnd.ms-photo"/>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xml" ContentType="application/vnd.openxmlformats-officedocument.drawingml.chart+xml"/>
  <Override PartName="/ppt/notesSlides/notesSlide4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4"/>
  </p:notesMasterIdLst>
  <p:sldIdLst>
    <p:sldId id="378" r:id="rId2"/>
    <p:sldId id="297" r:id="rId3"/>
    <p:sldId id="270" r:id="rId4"/>
    <p:sldId id="295" r:id="rId5"/>
    <p:sldId id="298" r:id="rId6"/>
    <p:sldId id="299" r:id="rId7"/>
    <p:sldId id="416" r:id="rId8"/>
    <p:sldId id="417" r:id="rId9"/>
    <p:sldId id="418" r:id="rId10"/>
    <p:sldId id="419" r:id="rId11"/>
    <p:sldId id="432" r:id="rId12"/>
    <p:sldId id="433" r:id="rId13"/>
    <p:sldId id="435" r:id="rId14"/>
    <p:sldId id="420" r:id="rId15"/>
    <p:sldId id="439" r:id="rId16"/>
    <p:sldId id="442" r:id="rId17"/>
    <p:sldId id="302" r:id="rId18"/>
    <p:sldId id="281" r:id="rId19"/>
    <p:sldId id="274" r:id="rId20"/>
    <p:sldId id="272" r:id="rId21"/>
    <p:sldId id="282" r:id="rId22"/>
    <p:sldId id="283" r:id="rId23"/>
    <p:sldId id="309" r:id="rId24"/>
    <p:sldId id="284" r:id="rId25"/>
    <p:sldId id="422" r:id="rId26"/>
    <p:sldId id="443" r:id="rId27"/>
    <p:sldId id="421" r:id="rId28"/>
    <p:sldId id="305" r:id="rId29"/>
    <p:sldId id="471" r:id="rId30"/>
    <p:sldId id="472" r:id="rId31"/>
    <p:sldId id="473" r:id="rId32"/>
    <p:sldId id="474" r:id="rId33"/>
    <p:sldId id="475" r:id="rId34"/>
    <p:sldId id="444" r:id="rId35"/>
    <p:sldId id="425" r:id="rId36"/>
    <p:sldId id="431" r:id="rId37"/>
    <p:sldId id="445" r:id="rId38"/>
    <p:sldId id="335" r:id="rId39"/>
    <p:sldId id="403" r:id="rId40"/>
    <p:sldId id="396" r:id="rId41"/>
    <p:sldId id="404" r:id="rId42"/>
    <p:sldId id="398" r:id="rId43"/>
    <p:sldId id="399" r:id="rId44"/>
    <p:sldId id="400" r:id="rId45"/>
    <p:sldId id="401" r:id="rId46"/>
    <p:sldId id="402" r:id="rId47"/>
    <p:sldId id="317" r:id="rId48"/>
    <p:sldId id="318" r:id="rId49"/>
    <p:sldId id="319" r:id="rId50"/>
    <p:sldId id="320" r:id="rId51"/>
    <p:sldId id="321" r:id="rId52"/>
    <p:sldId id="322" r:id="rId53"/>
    <p:sldId id="323" r:id="rId54"/>
    <p:sldId id="324" r:id="rId55"/>
    <p:sldId id="457" r:id="rId56"/>
    <p:sldId id="469" r:id="rId57"/>
    <p:sldId id="370" r:id="rId58"/>
    <p:sldId id="369" r:id="rId59"/>
    <p:sldId id="371" r:id="rId60"/>
    <p:sldId id="336" r:id="rId61"/>
    <p:sldId id="326" r:id="rId62"/>
    <p:sldId id="327" r:id="rId63"/>
    <p:sldId id="328" r:id="rId64"/>
    <p:sldId id="329" r:id="rId65"/>
    <p:sldId id="330" r:id="rId66"/>
    <p:sldId id="331" r:id="rId67"/>
    <p:sldId id="332" r:id="rId68"/>
    <p:sldId id="337" r:id="rId69"/>
    <p:sldId id="338" r:id="rId70"/>
    <p:sldId id="339" r:id="rId71"/>
    <p:sldId id="340" r:id="rId72"/>
    <p:sldId id="341" r:id="rId73"/>
    <p:sldId id="342" r:id="rId74"/>
    <p:sldId id="343" r:id="rId75"/>
    <p:sldId id="344" r:id="rId76"/>
    <p:sldId id="345" r:id="rId77"/>
    <p:sldId id="346" r:id="rId78"/>
    <p:sldId id="347" r:id="rId79"/>
    <p:sldId id="348" r:id="rId80"/>
    <p:sldId id="349" r:id="rId81"/>
    <p:sldId id="350" r:id="rId82"/>
    <p:sldId id="351" r:id="rId83"/>
    <p:sldId id="352" r:id="rId84"/>
    <p:sldId id="353" r:id="rId85"/>
    <p:sldId id="354" r:id="rId86"/>
    <p:sldId id="355" r:id="rId87"/>
    <p:sldId id="356" r:id="rId88"/>
    <p:sldId id="357" r:id="rId89"/>
    <p:sldId id="358" r:id="rId90"/>
    <p:sldId id="359" r:id="rId91"/>
    <p:sldId id="360" r:id="rId92"/>
    <p:sldId id="361" r:id="rId93"/>
    <p:sldId id="362" r:id="rId94"/>
    <p:sldId id="480" r:id="rId95"/>
    <p:sldId id="481" r:id="rId96"/>
    <p:sldId id="462" r:id="rId97"/>
    <p:sldId id="461" r:id="rId98"/>
    <p:sldId id="363" r:id="rId99"/>
    <p:sldId id="364" r:id="rId100"/>
    <p:sldId id="365" r:id="rId101"/>
    <p:sldId id="366" r:id="rId102"/>
    <p:sldId id="367" r:id="rId103"/>
    <p:sldId id="372" r:id="rId104"/>
    <p:sldId id="373" r:id="rId105"/>
    <p:sldId id="375" r:id="rId106"/>
    <p:sldId id="376" r:id="rId107"/>
    <p:sldId id="377" r:id="rId108"/>
    <p:sldId id="456" r:id="rId109"/>
    <p:sldId id="379" r:id="rId110"/>
    <p:sldId id="458" r:id="rId111"/>
    <p:sldId id="459" r:id="rId112"/>
    <p:sldId id="460" r:id="rId113"/>
    <p:sldId id="381" r:id="rId114"/>
    <p:sldId id="470" r:id="rId115"/>
    <p:sldId id="382" r:id="rId116"/>
    <p:sldId id="478" r:id="rId117"/>
    <p:sldId id="479" r:id="rId118"/>
    <p:sldId id="449" r:id="rId119"/>
    <p:sldId id="440" r:id="rId120"/>
    <p:sldId id="448" r:id="rId121"/>
    <p:sldId id="450" r:id="rId122"/>
    <p:sldId id="451" r:id="rId123"/>
    <p:sldId id="452" r:id="rId124"/>
    <p:sldId id="454" r:id="rId125"/>
    <p:sldId id="453" r:id="rId126"/>
    <p:sldId id="455" r:id="rId127"/>
    <p:sldId id="368" r:id="rId128"/>
    <p:sldId id="463" r:id="rId129"/>
    <p:sldId id="464" r:id="rId130"/>
    <p:sldId id="465" r:id="rId131"/>
    <p:sldId id="466" r:id="rId132"/>
    <p:sldId id="467" r:id="rId1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0A95BF-497E-8846-9F26-15CDCA4008BC}">
          <p14:sldIdLst>
            <p14:sldId id="378"/>
            <p14:sldId id="297"/>
            <p14:sldId id="270"/>
            <p14:sldId id="295"/>
          </p14:sldIdLst>
        </p14:section>
        <p14:section name="OVERALL SETUP" id="{99F5E5A1-5C02-684A-A839-79EBFCD4AA79}">
          <p14:sldIdLst>
            <p14:sldId id="298"/>
            <p14:sldId id="299"/>
            <p14:sldId id="416"/>
            <p14:sldId id="417"/>
            <p14:sldId id="418"/>
            <p14:sldId id="419"/>
          </p14:sldIdLst>
        </p14:section>
        <p14:section name="Employee Experience" id="{C2B01015-7453-764F-8921-1283E987A0FD}">
          <p14:sldIdLst>
            <p14:sldId id="432"/>
            <p14:sldId id="433"/>
            <p14:sldId id="435"/>
            <p14:sldId id="420"/>
            <p14:sldId id="439"/>
            <p14:sldId id="442"/>
          </p14:sldIdLst>
        </p14:section>
        <p14:section name="TOTAL SOLUTION" id="{00CC10E1-20E8-B348-A54D-5E3C2BEF79A3}">
          <p14:sldIdLst>
            <p14:sldId id="302"/>
            <p14:sldId id="281"/>
            <p14:sldId id="274"/>
            <p14:sldId id="272"/>
            <p14:sldId id="282"/>
            <p14:sldId id="283"/>
            <p14:sldId id="309"/>
            <p14:sldId id="284"/>
            <p14:sldId id="422"/>
          </p14:sldIdLst>
        </p14:section>
        <p14:section name="Regulatory" id="{873B44C9-3A3D-6346-9A98-3FE2A34CDC02}">
          <p14:sldIdLst>
            <p14:sldId id="443"/>
            <p14:sldId id="421"/>
          </p14:sldIdLst>
        </p14:section>
        <p14:section name="SECURITY" id="{A96D3ECE-E7AA-C447-B464-6892F32DE37F}">
          <p14:sldIdLst>
            <p14:sldId id="305"/>
            <p14:sldId id="471"/>
            <p14:sldId id="472"/>
            <p14:sldId id="473"/>
            <p14:sldId id="474"/>
            <p14:sldId id="475"/>
          </p14:sldIdLst>
        </p14:section>
        <p14:section name="HealthCare Products Suite Intro" id="{01B903B7-B3CD-D54B-94A0-FAC43DFD17D4}">
          <p14:sldIdLst>
            <p14:sldId id="444"/>
            <p14:sldId id="425"/>
            <p14:sldId id="431"/>
            <p14:sldId id="445"/>
          </p14:sldIdLst>
        </p14:section>
        <p14:section name="HSA PRODUCT" id="{006C0424-7482-1E41-B101-61E3F2C14DE7}">
          <p14:sldIdLst>
            <p14:sldId id="335"/>
            <p14:sldId id="403"/>
            <p14:sldId id="396"/>
            <p14:sldId id="404"/>
            <p14:sldId id="398"/>
            <p14:sldId id="399"/>
            <p14:sldId id="400"/>
            <p14:sldId id="401"/>
            <p14:sldId id="402"/>
            <p14:sldId id="317"/>
            <p14:sldId id="318"/>
            <p14:sldId id="319"/>
            <p14:sldId id="320"/>
            <p14:sldId id="321"/>
            <p14:sldId id="322"/>
            <p14:sldId id="323"/>
            <p14:sldId id="324"/>
            <p14:sldId id="457"/>
            <p14:sldId id="469"/>
            <p14:sldId id="370"/>
            <p14:sldId id="369"/>
            <p14:sldId id="371"/>
          </p14:sldIdLst>
        </p14:section>
        <p14:section name="COMMUTER PRODUCT" id="{F0E683B3-2DEC-DC41-AB82-40A57E3ADC4C}">
          <p14:sldIdLst>
            <p14:sldId id="336"/>
            <p14:sldId id="326"/>
            <p14:sldId id="327"/>
            <p14:sldId id="328"/>
            <p14:sldId id="329"/>
            <p14:sldId id="330"/>
            <p14:sldId id="331"/>
            <p14:sldId id="332"/>
          </p14:sldIdLst>
        </p14:section>
        <p14:section name="HRA PRODUCT" id="{48EC7EB4-9CF2-7C4D-9ED7-27A9C12D623A}">
          <p14:sldIdLst>
            <p14:sldId id="337"/>
            <p14:sldId id="338"/>
            <p14:sldId id="339"/>
            <p14:sldId id="340"/>
            <p14:sldId id="341"/>
            <p14:sldId id="342"/>
            <p14:sldId id="343"/>
            <p14:sldId id="344"/>
            <p14:sldId id="345"/>
            <p14:sldId id="346"/>
          </p14:sldIdLst>
        </p14:section>
        <p14:section name="FSA PRODUCT" id="{FB283E0B-51F9-0D42-9F64-22CBA8E6D7AC}">
          <p14:sldIdLst>
            <p14:sldId id="347"/>
            <p14:sldId id="348"/>
            <p14:sldId id="349"/>
            <p14:sldId id="350"/>
            <p14:sldId id="351"/>
            <p14:sldId id="352"/>
            <p14:sldId id="353"/>
            <p14:sldId id="354"/>
            <p14:sldId id="355"/>
          </p14:sldIdLst>
        </p14:section>
        <p14:section name="COBRA PRODUCT" id="{EBAADA33-6E98-6444-999B-EDF9B219DDD5}">
          <p14:sldIdLst>
            <p14:sldId id="356"/>
            <p14:sldId id="357"/>
            <p14:sldId id="358"/>
            <p14:sldId id="359"/>
            <p14:sldId id="360"/>
            <p14:sldId id="361"/>
            <p14:sldId id="362"/>
            <p14:sldId id="480"/>
            <p14:sldId id="481"/>
          </p14:sldIdLst>
        </p14:section>
        <p14:section name="Direct Bill" id="{037F2AF2-E65D-934E-A10B-9B883ED66296}">
          <p14:sldIdLst>
            <p14:sldId id="462"/>
            <p14:sldId id="461"/>
          </p14:sldIdLst>
        </p14:section>
        <p14:section name="ESP PRODUCT" id="{8447D925-3C4B-314A-A1BF-1922675C4119}">
          <p14:sldIdLst>
            <p14:sldId id="363"/>
            <p14:sldId id="364"/>
            <p14:sldId id="365"/>
            <p14:sldId id="366"/>
            <p14:sldId id="367"/>
          </p14:sldIdLst>
        </p14:section>
        <p14:section name="BIZ CONTINUITY + SECURITY" id="{85E128E8-6B69-AD44-8B21-7A8C927580FE}">
          <p14:sldIdLst>
            <p14:sldId id="372"/>
            <p14:sldId id="373"/>
            <p14:sldId id="375"/>
            <p14:sldId id="376"/>
            <p14:sldId id="377"/>
          </p14:sldIdLst>
        </p14:section>
        <p14:section name="Service Delivery" id="{B345B7B6-8FBD-854B-A0F9-A7A5DA198524}">
          <p14:sldIdLst>
            <p14:sldId id="456"/>
            <p14:sldId id="379"/>
            <p14:sldId id="458"/>
            <p14:sldId id="459"/>
            <p14:sldId id="460"/>
            <p14:sldId id="381"/>
            <p14:sldId id="470"/>
            <p14:sldId id="382"/>
            <p14:sldId id="478"/>
            <p14:sldId id="479"/>
          </p14:sldIdLst>
        </p14:section>
        <p14:section name="Customer Logo Slide" id="{5F7BFE90-0059-0C48-9FA1-A054AE45BE9B}">
          <p14:sldIdLst>
            <p14:sldId id="449"/>
            <p14:sldId id="440"/>
            <p14:sldId id="448"/>
            <p14:sldId id="450"/>
            <p14:sldId id="451"/>
            <p14:sldId id="452"/>
            <p14:sldId id="454"/>
            <p14:sldId id="453"/>
            <p14:sldId id="455"/>
            <p14:sldId id="368"/>
            <p14:sldId id="463"/>
            <p14:sldId id="464"/>
            <p14:sldId id="465"/>
            <p14:sldId id="466"/>
            <p14:sldId id="46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Grand" initials="SG" lastIdx="113" clrIdx="0">
    <p:extLst/>
  </p:cmAuthor>
  <p:cmAuthor id="2" name="Scott Grand" initials="SG [2]" lastIdx="1" clrIdx="1">
    <p:extLst/>
  </p:cmAuthor>
  <p:cmAuthor id="3" name="Scott Grand" initials="SG [3]" lastIdx="1" clrIdx="2">
    <p:extLst/>
  </p:cmAuthor>
  <p:cmAuthor id="4" name="Scott Grand" initials="SG [4]" lastIdx="1" clrIdx="3">
    <p:extLst/>
  </p:cmAuthor>
  <p:cmAuthor id="5" name="Scott Grand" initials="SG [5]" lastIdx="1" clrIdx="4">
    <p:extLst/>
  </p:cmAuthor>
  <p:cmAuthor id="6" name="Scott Grand" initials="SG [6]" lastIdx="1" clrIdx="5">
    <p:extLst/>
  </p:cmAuthor>
  <p:cmAuthor id="7" name="Scott Grand" initials="SG [7]" lastIdx="1" clrIdx="6">
    <p:extLst/>
  </p:cmAuthor>
  <p:cmAuthor id="8" name="Scott Grand" initials="SG [8]" lastIdx="1" clrIdx="7">
    <p:extLst/>
  </p:cmAuthor>
  <p:cmAuthor id="9" name="Scott Grand" initials="SG [9]" lastIdx="1" clrIdx="8">
    <p:extLst/>
  </p:cmAuthor>
  <p:cmAuthor id="10" name="Scott Grand" initials="SG [10]" lastIdx="1" clrIdx="9">
    <p:extLst/>
  </p:cmAuthor>
  <p:cmAuthor id="11" name="Scott Grand" initials="SG [11]" lastIdx="1" clrIdx="10">
    <p:extLst/>
  </p:cmAuthor>
  <p:cmAuthor id="12" name="Scott Grand" initials="SG [12]" lastIdx="1" clrIdx="11">
    <p:extLst/>
  </p:cmAuthor>
  <p:cmAuthor id="13" name="Scott Grand" initials="SG [13]" lastIdx="1" clrIdx="12">
    <p:extLst/>
  </p:cmAuthor>
  <p:cmAuthor id="14" name="Scott Grand" initials="SG [12] [2]" lastIdx="1" clrIdx="13">
    <p:extLst/>
  </p:cmAuthor>
  <p:cmAuthor id="15" name="Scott Grand" initials="SG [13] [2]" lastIdx="1" clrIdx="14">
    <p:extLst/>
  </p:cmAuthor>
  <p:cmAuthor id="16" name="Scott Grand" initials="SG [2] [2]" lastIdx="1" clrIdx="15">
    <p:extLst/>
  </p:cmAuthor>
  <p:cmAuthor id="17" name="Scott Grand" initials="SG [2] [2] [2]" lastIdx="1" clrIdx="16">
    <p:extLst/>
  </p:cmAuthor>
  <p:cmAuthor id="18" name="Scott Grand" initials="SG [12] [2] [2]" lastIdx="1" clrIdx="17">
    <p:extLst/>
  </p:cmAuthor>
  <p:cmAuthor id="19" name="Scott Grand" initials="SG [13] [2] [2]" lastIdx="1" clrIdx="18">
    <p:extLst/>
  </p:cmAuthor>
  <p:cmAuthor id="20" name="Scott Grand" initials="SG [2] [2] [2] [2]" lastIdx="1" clrIdx="19">
    <p:extLst/>
  </p:cmAuthor>
  <p:cmAuthor id="21" name="Scott Grand" initials="SG [14]" lastIdx="1" clrIdx="20">
    <p:extLst/>
  </p:cmAuthor>
  <p:cmAuthor id="22" name="Scott Grand" initials="SG [15]" lastIdx="1" clrIdx="21">
    <p:extLst/>
  </p:cmAuthor>
  <p:cmAuthor id="23" name="Scott Grand" initials="SG [15] [2]" lastIdx="1" clrIdx="22">
    <p:extLst/>
  </p:cmAuthor>
  <p:cmAuthor id="24" name="Microsoft Office User" initials="MOU" lastIdx="29" clrIdx="23">
    <p:extLst/>
  </p:cmAuthor>
  <p:cmAuthor id="25" name="John Holland" initials="JH" lastIdx="50" clrIdx="24">
    <p:extLst/>
  </p:cmAuthor>
  <p:cmAuthor id="26" name="Jan LeTourneau" initials="JL" lastIdx="27" clrIdx="25">
    <p:extLst/>
  </p:cmAuthor>
  <p:cmAuthor id="27" name="Nicky Brown" initials="NB" lastIdx="14" clrIdx="26">
    <p:extLst/>
  </p:cmAuthor>
  <p:cmAuthor id="28" name="Elizabeth Anderson" initials="EA" lastIdx="1" clrIdx="27">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BB46"/>
    <a:srgbClr val="009D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84"/>
    <p:restoredTop sz="80455" autoAdjust="0"/>
  </p:normalViewPr>
  <p:slideViewPr>
    <p:cSldViewPr snapToGrid="0" snapToObjects="1">
      <p:cViewPr>
        <p:scale>
          <a:sx n="65" d="100"/>
          <a:sy n="65" d="100"/>
        </p:scale>
        <p:origin x="920" y="6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notesMaster" Target="notesMasters/notesMaster1.xml"/><Relationship Id="rId135" Type="http://schemas.openxmlformats.org/officeDocument/2006/relationships/commentAuthors" Target="commentAuthors.xml"/><Relationship Id="rId136" Type="http://schemas.openxmlformats.org/officeDocument/2006/relationships/presProps" Target="presProps.xml"/><Relationship Id="rId137" Type="http://schemas.openxmlformats.org/officeDocument/2006/relationships/viewProps" Target="viewProps.xml"/><Relationship Id="rId138" Type="http://schemas.openxmlformats.org/officeDocument/2006/relationships/theme" Target="theme/theme1.xml"/><Relationship Id="rId13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layout>
        <c:manualLayout>
          <c:xMode val="edge"/>
          <c:yMode val="edge"/>
          <c:x val="0.160865938875433"/>
          <c:y val="0.000879989081772002"/>
        </c:manualLayout>
      </c:layout>
      <c:overlay val="0"/>
      <c:txPr>
        <a:bodyPr/>
        <a:lstStyle/>
        <a:p>
          <a:pPr>
            <a:defRPr sz="1800" b="0"/>
          </a:pPr>
          <a:endParaRPr lang="en-US"/>
        </a:p>
      </c:txPr>
    </c:title>
    <c:autoTitleDeleted val="0"/>
    <c:plotArea>
      <c:layout>
        <c:manualLayout>
          <c:layoutTarget val="inner"/>
          <c:xMode val="edge"/>
          <c:yMode val="edge"/>
          <c:x val="0.166847320463177"/>
          <c:y val="0.156955667584613"/>
          <c:w val="0.731493569533347"/>
          <c:h val="0.561918599412779"/>
        </c:manualLayout>
      </c:layout>
      <c:barChart>
        <c:barDir val="bar"/>
        <c:grouping val="stacked"/>
        <c:varyColors val="0"/>
        <c:ser>
          <c:idx val="0"/>
          <c:order val="0"/>
          <c:tx>
            <c:strRef>
              <c:f>Sheet1!$B$1</c:f>
              <c:strCache>
                <c:ptCount val="1"/>
                <c:pt idx="0">
                  <c:v>Average Expense Ratio</c:v>
                </c:pt>
              </c:strCache>
            </c:strRef>
          </c:tx>
          <c:spPr>
            <a:solidFill>
              <a:schemeClr val="accent1"/>
            </a:solidFill>
          </c:spPr>
          <c:invertIfNegative val="0"/>
          <c:dLbls>
            <c:spPr>
              <a:noFill/>
              <a:ln>
                <a:noFill/>
              </a:ln>
              <a:effectLst/>
            </c:spPr>
            <c:txPr>
              <a:bodyPr/>
              <a:lstStyle/>
              <a:p>
                <a:pPr>
                  <a:defRPr sz="140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HSA Bank</c:v>
                </c:pt>
                <c:pt idx="1">
                  <c:v>Optum</c:v>
                </c:pt>
                <c:pt idx="2">
                  <c:v>WageWorks</c:v>
                </c:pt>
                <c:pt idx="3">
                  <c:v>Health Equity</c:v>
                </c:pt>
                <c:pt idx="4">
                  <c:v>Benefit Wallet</c:v>
                </c:pt>
              </c:strCache>
            </c:strRef>
          </c:cat>
          <c:val>
            <c:numRef>
              <c:f>Sheet1!$B$2:$B$6</c:f>
              <c:numCache>
                <c:formatCode>0.00</c:formatCode>
                <c:ptCount val="5"/>
                <c:pt idx="0">
                  <c:v>0.99</c:v>
                </c:pt>
                <c:pt idx="1">
                  <c:v>0.48</c:v>
                </c:pt>
                <c:pt idx="2">
                  <c:v>0.48</c:v>
                </c:pt>
                <c:pt idx="3">
                  <c:v>0.45</c:v>
                </c:pt>
                <c:pt idx="4">
                  <c:v>0.95</c:v>
                </c:pt>
              </c:numCache>
            </c:numRef>
          </c:val>
          <c:extLst xmlns:c16r2="http://schemas.microsoft.com/office/drawing/2015/06/chart">
            <c:ext xmlns:c16="http://schemas.microsoft.com/office/drawing/2014/chart" uri="{C3380CC4-5D6E-409C-BE32-E72D297353CC}">
              <c16:uniqueId val="{00000000-6B8E-9F4C-BD0B-E1167085FD03}"/>
            </c:ext>
          </c:extLst>
        </c:ser>
        <c:dLbls>
          <c:showLegendKey val="0"/>
          <c:showVal val="0"/>
          <c:showCatName val="0"/>
          <c:showSerName val="0"/>
          <c:showPercent val="0"/>
          <c:showBubbleSize val="0"/>
        </c:dLbls>
        <c:gapWidth val="30"/>
        <c:overlap val="100"/>
        <c:axId val="-114767200"/>
        <c:axId val="-30903696"/>
      </c:barChart>
      <c:catAx>
        <c:axId val="-114767200"/>
        <c:scaling>
          <c:orientation val="minMax"/>
        </c:scaling>
        <c:delete val="0"/>
        <c:axPos val="l"/>
        <c:numFmt formatCode="General" sourceLinked="0"/>
        <c:majorTickMark val="out"/>
        <c:minorTickMark val="none"/>
        <c:tickLblPos val="nextTo"/>
        <c:txPr>
          <a:bodyPr/>
          <a:lstStyle/>
          <a:p>
            <a:pPr>
              <a:defRPr sz="1200" baseline="0">
                <a:solidFill>
                  <a:schemeClr val="tx1">
                    <a:lumMod val="75000"/>
                    <a:lumOff val="25000"/>
                  </a:schemeClr>
                </a:solidFill>
              </a:defRPr>
            </a:pPr>
            <a:endParaRPr lang="en-US"/>
          </a:p>
        </c:txPr>
        <c:crossAx val="-30903696"/>
        <c:crosses val="autoZero"/>
        <c:auto val="1"/>
        <c:lblAlgn val="ctr"/>
        <c:lblOffset val="100"/>
        <c:noMultiLvlLbl val="0"/>
      </c:catAx>
      <c:valAx>
        <c:axId val="-30903696"/>
        <c:scaling>
          <c:orientation val="minMax"/>
        </c:scaling>
        <c:delete val="0"/>
        <c:axPos val="b"/>
        <c:numFmt formatCode="0.00" sourceLinked="1"/>
        <c:majorTickMark val="out"/>
        <c:minorTickMark val="none"/>
        <c:tickLblPos val="nextTo"/>
        <c:txPr>
          <a:bodyPr/>
          <a:lstStyle/>
          <a:p>
            <a:pPr>
              <a:defRPr sz="1200">
                <a:solidFill>
                  <a:schemeClr val="tx1">
                    <a:lumMod val="75000"/>
                    <a:lumOff val="25000"/>
                  </a:schemeClr>
                </a:solidFill>
              </a:defRPr>
            </a:pPr>
            <a:endParaRPr lang="en-US"/>
          </a:p>
        </c:txPr>
        <c:crossAx val="-11476720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67722134834687"/>
          <c:y val="0.111351412438838"/>
          <c:w val="0.717997630918603"/>
          <c:h val="0.779800178307585"/>
        </c:manualLayout>
      </c:layout>
      <c:barChart>
        <c:barDir val="col"/>
        <c:grouping val="clustered"/>
        <c:varyColors val="0"/>
        <c:ser>
          <c:idx val="0"/>
          <c:order val="0"/>
          <c:tx>
            <c:strRef>
              <c:f>Sheet1!$B$1</c:f>
              <c:strCache>
                <c:ptCount val="1"/>
                <c:pt idx="0">
                  <c:v>BNY @ 48 BPS**</c:v>
                </c:pt>
              </c:strCache>
            </c:strRef>
          </c:tx>
          <c:spPr>
            <a:solidFill>
              <a:schemeClr val="accent1"/>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4-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8-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C-E25B-F34A-A213-A3D85D2D2055}"/>
                </c:ext>
                <c:ext xmlns:c15="http://schemas.microsoft.com/office/drawing/2012/chart" uri="{CE6537A1-D6FC-4f65-9D91-7224C49458BB}"/>
              </c:extLst>
            </c:dLbl>
            <c:dLbl>
              <c:idx val="3"/>
              <c:layout>
                <c:manualLayout>
                  <c:x val="-0.00708103877166094"/>
                  <c:y val="0.0"/>
                </c:manualLayout>
              </c:layout>
              <c:spPr>
                <a:noFill/>
                <a:ln>
                  <a:noFill/>
                </a:ln>
                <a:effectLst/>
              </c:spPr>
              <c:txPr>
                <a:bodyPr rot="0" spcFirstLastPara="1" vertOverflow="ellipsis" vert="horz" wrap="square" lIns="38100" tIns="19050" rIns="38100" bIns="19050" anchor="ctr" anchorCtr="0">
                  <a:spAutoFit/>
                </a:bodyPr>
                <a:lstStyle/>
                <a:p>
                  <a:pPr algn="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E25B-F34A-A213-A3D85D2D205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Sheet1!$B$2:$B$5</c:f>
              <c:numCache>
                <c:formatCode>"$"#,##0_);[Red]\("$"#,##0\)</c:formatCode>
                <c:ptCount val="4"/>
                <c:pt idx="0">
                  <c:v>138.0</c:v>
                </c:pt>
                <c:pt idx="1">
                  <c:v>663.0</c:v>
                </c:pt>
                <c:pt idx="2">
                  <c:v>1809.0</c:v>
                </c:pt>
                <c:pt idx="3">
                  <c:v>3936.0</c:v>
                </c:pt>
              </c:numCache>
            </c:numRef>
          </c:val>
          <c:extLst xmlns:c16r2="http://schemas.microsoft.com/office/drawing/2015/06/chart">
            <c:ext xmlns:c16="http://schemas.microsoft.com/office/drawing/2014/chart" uri="{C3380CC4-5D6E-409C-BE32-E72D297353CC}">
              <c16:uniqueId val="{00000000-E25B-F34A-A213-A3D85D2D2055}"/>
            </c:ext>
          </c:extLst>
        </c:ser>
        <c:ser>
          <c:idx val="1"/>
          <c:order val="1"/>
          <c:tx>
            <c:strRef>
              <c:f>Sheet1!$C$1</c:f>
              <c:strCache>
                <c:ptCount val="1"/>
                <c:pt idx="0">
                  <c:v>HSA Bank @ 110 BPS + _x000d_Investment Fee** _x000d_</c:v>
                </c:pt>
              </c:strCache>
            </c:strRef>
          </c:tx>
          <c:spPr>
            <a:solidFill>
              <a:schemeClr val="accent2"/>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5-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9-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D-E25B-F34A-A213-A3D85D2D2055}"/>
                </c:ext>
                <c:ext xmlns:c15="http://schemas.microsoft.com/office/drawing/2012/chart" uri="{CE6537A1-D6FC-4f65-9D91-7224C49458BB}"/>
              </c:extLst>
            </c:dLbl>
            <c:dLbl>
              <c:idx val="3"/>
              <c:layout>
                <c:manualLayout>
                  <c:x val="-0.0141620775433219"/>
                  <c:y val="4.87270771481398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E25B-F34A-A213-A3D85D2D205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Sheet1!$C$2:$C$5</c:f>
              <c:numCache>
                <c:formatCode>"$"#,##0_);[Red]\("$"#,##0\)</c:formatCode>
                <c:ptCount val="4"/>
                <c:pt idx="0">
                  <c:v>454.0</c:v>
                </c:pt>
                <c:pt idx="1">
                  <c:v>1851.0</c:v>
                </c:pt>
                <c:pt idx="2">
                  <c:v>4749.0</c:v>
                </c:pt>
                <c:pt idx="3">
                  <c:v>10003.0</c:v>
                </c:pt>
              </c:numCache>
            </c:numRef>
          </c:val>
          <c:extLst xmlns:c16r2="http://schemas.microsoft.com/office/drawing/2015/06/chart">
            <c:ext xmlns:c16="http://schemas.microsoft.com/office/drawing/2014/chart" uri="{C3380CC4-5D6E-409C-BE32-E72D297353CC}">
              <c16:uniqueId val="{00000001-E25B-F34A-A213-A3D85D2D2055}"/>
            </c:ext>
          </c:extLst>
        </c:ser>
        <c:ser>
          <c:idx val="2"/>
          <c:order val="2"/>
          <c:tx>
            <c:strRef>
              <c:f>Sheet1!$D$1</c:f>
              <c:strCache>
                <c:ptCount val="1"/>
                <c:pt idx="0">
                  <c:v>HE @ 167 BPS**</c:v>
                </c:pt>
              </c:strCache>
            </c:strRef>
          </c:tx>
          <c:spPr>
            <a:solidFill>
              <a:schemeClr val="accent3"/>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6-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A-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E-E25B-F34A-A213-A3D85D2D2055}"/>
                </c:ext>
                <c:ext xmlns:c15="http://schemas.microsoft.com/office/drawing/2012/chart" uri="{CE6537A1-D6FC-4f65-9D91-7224C49458BB}"/>
              </c:extLst>
            </c:dLbl>
            <c:dLbl>
              <c:idx val="3"/>
              <c:layout>
                <c:manualLayout>
                  <c:x val="-0.0165224238005422"/>
                  <c:y val="-4.87270771481398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E25B-F34A-A213-A3D85D2D205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Sheet1!$D$2:$D$5</c:f>
              <c:numCache>
                <c:formatCode>"$"#,##0_);[Red]\("$"#,##0\)</c:formatCode>
                <c:ptCount val="4"/>
                <c:pt idx="0">
                  <c:v>480.0</c:v>
                </c:pt>
                <c:pt idx="1">
                  <c:v>2307.0</c:v>
                </c:pt>
                <c:pt idx="2">
                  <c:v>6295.0</c:v>
                </c:pt>
                <c:pt idx="3">
                  <c:v>13692.0</c:v>
                </c:pt>
              </c:numCache>
            </c:numRef>
          </c:val>
          <c:extLst xmlns:c16r2="http://schemas.microsoft.com/office/drawing/2015/06/chart">
            <c:ext xmlns:c16="http://schemas.microsoft.com/office/drawing/2014/chart" uri="{C3380CC4-5D6E-409C-BE32-E72D297353CC}">
              <c16:uniqueId val="{00000002-E25B-F34A-A213-A3D85D2D2055}"/>
            </c:ext>
          </c:extLst>
        </c:ser>
        <c:ser>
          <c:idx val="3"/>
          <c:order val="3"/>
          <c:tx>
            <c:strRef>
              <c:f>Sheet1!$E$1</c:f>
              <c:strCache>
                <c:ptCount val="1"/>
                <c:pt idx="0">
                  <c:v>HE @ 203 BPS**</c:v>
                </c:pt>
              </c:strCache>
            </c:strRef>
          </c:tx>
          <c:spPr>
            <a:solidFill>
              <a:schemeClr val="accent4"/>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7-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B-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F-E25B-F34A-A213-A3D85D2D2055}"/>
                </c:ext>
                <c:ext xmlns:c15="http://schemas.microsoft.com/office/drawing/2012/chart" uri="{CE6537A1-D6FC-4f65-9D91-7224C49458BB}"/>
              </c:extLst>
            </c:dLbl>
            <c:dLbl>
              <c:idx val="3"/>
              <c:layout>
                <c:manualLayout>
                  <c:x val="-0.0165224238005422"/>
                  <c:y val="0.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3-E25B-F34A-A213-A3D85D2D205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Sheet1!$E$2:$E$5</c:f>
              <c:numCache>
                <c:formatCode>"$"#,##0_);[Red]\("$"#,##0\)</c:formatCode>
                <c:ptCount val="4"/>
                <c:pt idx="0">
                  <c:v>584.0</c:v>
                </c:pt>
                <c:pt idx="1">
                  <c:v>2805.0</c:v>
                </c:pt>
                <c:pt idx="2">
                  <c:v>7652.0</c:v>
                </c:pt>
                <c:pt idx="3">
                  <c:v>16644.0</c:v>
                </c:pt>
              </c:numCache>
            </c:numRef>
          </c:val>
          <c:extLst xmlns:c16r2="http://schemas.microsoft.com/office/drawing/2015/06/chart">
            <c:ext xmlns:c16="http://schemas.microsoft.com/office/drawing/2014/chart" uri="{C3380CC4-5D6E-409C-BE32-E72D297353CC}">
              <c16:uniqueId val="{00000003-E25B-F34A-A213-A3D85D2D2055}"/>
            </c:ext>
          </c:extLst>
        </c:ser>
        <c:dLbls>
          <c:showLegendKey val="0"/>
          <c:showVal val="0"/>
          <c:showCatName val="0"/>
          <c:showSerName val="0"/>
          <c:showPercent val="0"/>
          <c:showBubbleSize val="0"/>
        </c:dLbls>
        <c:gapWidth val="219"/>
        <c:overlap val="-27"/>
        <c:axId val="362363632"/>
        <c:axId val="361912704"/>
      </c:barChart>
      <c:catAx>
        <c:axId val="362363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1912704"/>
        <c:crosses val="autoZero"/>
        <c:auto val="1"/>
        <c:lblAlgn val="ctr"/>
        <c:lblOffset val="100"/>
        <c:noMultiLvlLbl val="0"/>
      </c:catAx>
      <c:valAx>
        <c:axId val="361912704"/>
        <c:scaling>
          <c:orientation val="minMax"/>
        </c:scaling>
        <c:delete val="0"/>
        <c:axPos val="l"/>
        <c:majorGridlines>
          <c:spPr>
            <a:ln w="9525" cap="flat" cmpd="sng" algn="ctr">
              <a:solidFill>
                <a:schemeClr val="tx1">
                  <a:lumMod val="15000"/>
                  <a:lumOff val="85000"/>
                </a:schemeClr>
              </a:solidFill>
              <a:round/>
            </a:ln>
            <a:effectLst/>
          </c:spPr>
        </c:majorGridlines>
        <c:numFmt formatCode="&quot;$&quot;#,##0_);[Red]\(&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363632"/>
        <c:crosses val="autoZero"/>
        <c:crossBetween val="between"/>
      </c:valAx>
      <c:spPr>
        <a:noFill/>
        <a:ln>
          <a:noFill/>
        </a:ln>
        <a:effectLst/>
      </c:spPr>
    </c:plotArea>
    <c:legend>
      <c:legendPos val="r"/>
      <c:layout>
        <c:manualLayout>
          <c:xMode val="edge"/>
          <c:yMode val="edge"/>
          <c:x val="0.814832787588445"/>
          <c:y val="0.219110722313143"/>
          <c:w val="0.175725827382674"/>
          <c:h val="0.59130729596129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2BFDEF-2392-6948-A149-71D55342C133}" type="datetimeFigureOut">
              <a:rPr lang="en-US" smtClean="0"/>
              <a:t>6/28/18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E39C90-6B01-EE4F-BA61-7B3D347C2E44}" type="slidenum">
              <a:rPr lang="en-US" smtClean="0"/>
              <a:t>‹#›</a:t>
            </a:fld>
            <a:endParaRPr lang="en-US" dirty="0"/>
          </a:p>
        </p:txBody>
      </p:sp>
    </p:spTree>
    <p:extLst>
      <p:ext uri="{BB962C8B-B14F-4D97-AF65-F5344CB8AC3E}">
        <p14:creationId xmlns:p14="http://schemas.microsoft.com/office/powerpoint/2010/main" val="1008759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s://www.ifebp.org/pdf/benefits-communication-survey-results.pdf"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benefittrends.metlife.com/media/1382/2017-ebts-report_0320_exp0518_v2.pdf" TargetMode="External"/><Relationship Id="rId4" Type="http://schemas.openxmlformats.org/officeDocument/2006/relationships/hyperlink" Target="https://www.pwc.com/us/efwsurvey" TargetMode="External"/><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a:t>
            </a:fld>
            <a:endParaRPr lang="en-US" dirty="0"/>
          </a:p>
        </p:txBody>
      </p:sp>
    </p:spTree>
    <p:extLst>
      <p:ext uri="{BB962C8B-B14F-4D97-AF65-F5344CB8AC3E}">
        <p14:creationId xmlns:p14="http://schemas.microsoft.com/office/powerpoint/2010/main" val="530260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12</a:t>
            </a:fld>
            <a:endParaRPr lang="en-US" dirty="0"/>
          </a:p>
        </p:txBody>
      </p:sp>
    </p:spTree>
    <p:extLst>
      <p:ext uri="{BB962C8B-B14F-4D97-AF65-F5344CB8AC3E}">
        <p14:creationId xmlns:p14="http://schemas.microsoft.com/office/powerpoint/2010/main" val="16830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all know,</a:t>
            </a:r>
            <a:r>
              <a:rPr lang="en-US" baseline="0" dirty="0"/>
              <a:t> your internal audience—your employees—are often very difficult to reach and engage. Even more so than your organization’s customers. </a:t>
            </a:r>
          </a:p>
          <a:p>
            <a:endParaRPr lang="en-US" baseline="0" dirty="0"/>
          </a:p>
          <a:p>
            <a:r>
              <a:rPr lang="en-US" baseline="0" dirty="0"/>
              <a:t>Yes, you know exactly who they are and where they are (a marketer’s dream), but you also know:</a:t>
            </a:r>
          </a:p>
          <a:p>
            <a:endParaRPr lang="en-US" baseline="0" dirty="0"/>
          </a:p>
          <a:p>
            <a:r>
              <a:rPr lang="en-US" baseline="0" dirty="0"/>
              <a:t>-   They’re overwhelmed by HR and policy information.</a:t>
            </a:r>
          </a:p>
          <a:p>
            <a:pPr marL="171450" indent="-171450">
              <a:buFontTx/>
              <a:buChar char="-"/>
            </a:pPr>
            <a:r>
              <a:rPr lang="en-US" baseline="0" dirty="0"/>
              <a:t>They’re skeptical about the importance of the information they receive from their employer. </a:t>
            </a:r>
          </a:p>
          <a:p>
            <a:pPr marL="171450" indent="-171450">
              <a:buFontTx/>
              <a:buChar char="-"/>
            </a:pPr>
            <a:r>
              <a:rPr lang="en-US" dirty="0"/>
              <a:t>But</a:t>
            </a:r>
            <a:r>
              <a:rPr lang="en-US" baseline="0" dirty="0"/>
              <a:t> yet their expectations about the quality of the experience you deliver and the information they receive is always going up.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13</a:t>
            </a:fld>
            <a:endParaRPr lang="en-US" dirty="0"/>
          </a:p>
        </p:txBody>
      </p:sp>
    </p:spTree>
    <p:extLst>
      <p:ext uri="{BB962C8B-B14F-4D97-AF65-F5344CB8AC3E}">
        <p14:creationId xmlns:p14="http://schemas.microsoft.com/office/powerpoint/2010/main" val="851193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to make matters worse, healthcare and benefits</a:t>
            </a:r>
            <a:r>
              <a:rPr lang="en-US" baseline="0" dirty="0"/>
              <a:t> are areas that overwhelm many employees. The I</a:t>
            </a:r>
            <a:r>
              <a:rPr lang="en-US" sz="1200" b="0" i="0" kern="1200" dirty="0">
                <a:solidFill>
                  <a:schemeClr val="tx1"/>
                </a:solidFill>
                <a:effectLst/>
                <a:latin typeface="+mn-lt"/>
                <a:ea typeface="+mn-ea"/>
                <a:cs typeface="+mn-cs"/>
              </a:rPr>
              <a:t>nternational Foundation of Employee Benefits Plans' </a:t>
            </a:r>
            <a:r>
              <a:rPr lang="en-US" sz="1200" b="0" i="1" u="none" strike="noStrike" kern="1200" dirty="0">
                <a:solidFill>
                  <a:schemeClr val="tx1"/>
                </a:solidFill>
                <a:effectLst/>
                <a:latin typeface="+mn-lt"/>
                <a:ea typeface="+mn-ea"/>
                <a:cs typeface="+mn-cs"/>
                <a:hlinkClick r:id="rId3"/>
              </a:rPr>
              <a:t>Benefits Communication Survey Results</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show</a:t>
            </a:r>
            <a:r>
              <a:rPr lang="en-US" sz="1200" b="0" i="0" kern="1200" baseline="0" dirty="0">
                <a:solidFill>
                  <a:schemeClr val="tx1"/>
                </a:solidFill>
                <a:effectLst/>
                <a:latin typeface="+mn-lt"/>
                <a:ea typeface="+mn-ea"/>
                <a:cs typeface="+mn-cs"/>
              </a:rPr>
              <a:t> that only 19% of employees believe their employees have a high level of understanding of their benefits. </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So as this Willis Towers Watson survey found—engagement, education, communication are critical parts of every program.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14</a:t>
            </a:fld>
            <a:endParaRPr lang="en-US" dirty="0"/>
          </a:p>
        </p:txBody>
      </p:sp>
    </p:spTree>
    <p:extLst>
      <p:ext uri="{BB962C8B-B14F-4D97-AF65-F5344CB8AC3E}">
        <p14:creationId xmlns:p14="http://schemas.microsoft.com/office/powerpoint/2010/main" val="1205825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 course it all starts with a simple experience—a </a:t>
            </a:r>
            <a:r>
              <a:rPr lang="en-US" i="1" dirty="0"/>
              <a:t>connected</a:t>
            </a:r>
            <a:r>
              <a:rPr lang="en-US" i="0" baseline="0" dirty="0"/>
              <a:t> experience that makes using and managing these benefits easy for your users. If you can give them simple, mobile tools. If you can give them one health card card to use, one platform that knows which account to use when, one place to go for questions, you’ll find happier, more engaged employees who are enthusiastic users.</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15</a:t>
            </a:fld>
            <a:endParaRPr lang="en-US" dirty="0"/>
          </a:p>
        </p:txBody>
      </p:sp>
    </p:spTree>
    <p:extLst>
      <p:ext uri="{BB962C8B-B14F-4D97-AF65-F5344CB8AC3E}">
        <p14:creationId xmlns:p14="http://schemas.microsoft.com/office/powerpoint/2010/main" val="2136825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getting to that point requires effective</a:t>
            </a:r>
            <a:r>
              <a:rPr lang="en-US" baseline="0" dirty="0"/>
              <a:t> communication—no matter how awesome and slick the tools themselves are. And continuing engagement requires adapting messaging based on the stage each user is in.</a:t>
            </a:r>
          </a:p>
          <a:p>
            <a:endParaRPr lang="en-US" baseline="0" dirty="0"/>
          </a:p>
          <a:p>
            <a:r>
              <a:rPr lang="en-US" baseline="0" dirty="0"/>
              <a:t>That’s why we use different media to reach employees and adapt to generational preferences—from standard in-office print materials to video, email, text and more. And, we help you adapt your message to each segment of your employee base, including:</a:t>
            </a:r>
          </a:p>
          <a:p>
            <a:r>
              <a:rPr lang="en-US" b="1" baseline="0" dirty="0"/>
              <a:t>Starters</a:t>
            </a:r>
            <a:r>
              <a:rPr lang="en-US" b="0" baseline="0" dirty="0"/>
              <a:t>—who are weighing their plan options and unsure of how each program works.</a:t>
            </a:r>
          </a:p>
          <a:p>
            <a:r>
              <a:rPr lang="en-US" b="1" baseline="0" dirty="0"/>
              <a:t>Spenders</a:t>
            </a:r>
            <a:r>
              <a:rPr lang="en-US" b="0" baseline="0" dirty="0"/>
              <a:t>—who are balancing cashflow and savings, incurring more healthcare expenses and focused on convenient spending.</a:t>
            </a:r>
          </a:p>
          <a:p>
            <a:r>
              <a:rPr lang="en-US" b="1" baseline="0" dirty="0"/>
              <a:t>Savers—</a:t>
            </a:r>
            <a:r>
              <a:rPr lang="en-US" b="0" baseline="0" dirty="0"/>
              <a:t>who are focused on building retirement </a:t>
            </a:r>
            <a:r>
              <a:rPr lang="en-US" dirty="0"/>
              <a:t>nest</a:t>
            </a:r>
            <a:r>
              <a:rPr lang="en-US" b="0" baseline="0" dirty="0">
                <a:solidFill>
                  <a:srgbClr val="FFFF00"/>
                </a:solidFill>
              </a:rPr>
              <a:t> </a:t>
            </a:r>
            <a:r>
              <a:rPr lang="en-US" b="0" baseline="0" dirty="0"/>
              <a:t>eggs and, as a result, understanding and finding the broadest set of investment options and the tax implications of their choices. </a:t>
            </a:r>
            <a:endParaRPr lang="en-US" b="1" baseline="0" dirty="0"/>
          </a:p>
          <a:p>
            <a:endParaRPr lang="en-US" baseline="0" dirty="0"/>
          </a:p>
        </p:txBody>
      </p:sp>
      <p:sp>
        <p:nvSpPr>
          <p:cNvPr id="4" name="Slide Number Placeholder 3"/>
          <p:cNvSpPr>
            <a:spLocks noGrp="1"/>
          </p:cNvSpPr>
          <p:nvPr>
            <p:ph type="sldNum" sz="quarter" idx="10"/>
          </p:nvPr>
        </p:nvSpPr>
        <p:spPr/>
        <p:txBody>
          <a:bodyPr/>
          <a:lstStyle/>
          <a:p>
            <a:fld id="{2EE39C90-6B01-EE4F-BA61-7B3D347C2E44}" type="slidenum">
              <a:rPr lang="en-US" smtClean="0"/>
              <a:t>16</a:t>
            </a:fld>
            <a:endParaRPr lang="en-US" dirty="0"/>
          </a:p>
        </p:txBody>
      </p:sp>
    </p:spTree>
    <p:extLst>
      <p:ext uri="{BB962C8B-B14F-4D97-AF65-F5344CB8AC3E}">
        <p14:creationId xmlns:p14="http://schemas.microsoft.com/office/powerpoint/2010/main" val="928039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Data</a:t>
            </a:r>
            <a:r>
              <a:rPr lang="en-US" sz="1200" kern="1200" baseline="0" dirty="0">
                <a:solidFill>
                  <a:schemeClr val="tx1"/>
                </a:solidFill>
                <a:effectLst/>
                <a:latin typeface="+mn-lt"/>
                <a:ea typeface="+mn-ea"/>
                <a:cs typeface="+mn-cs"/>
              </a:rPr>
              <a:t> from Willis Towers Watson’s </a:t>
            </a:r>
            <a:r>
              <a:rPr lang="en-US" sz="1200" kern="1200" dirty="0">
                <a:solidFill>
                  <a:schemeClr val="tx1"/>
                </a:solidFill>
                <a:effectLst/>
                <a:latin typeface="+mn-lt"/>
                <a:ea typeface="+mn-ea"/>
                <a:cs typeface="+mn-cs"/>
              </a:rPr>
              <a:t>22</a:t>
            </a:r>
            <a:r>
              <a:rPr lang="en-US" sz="1200" kern="1200" baseline="30000" dirty="0">
                <a:solidFill>
                  <a:schemeClr val="tx1"/>
                </a:solidFill>
                <a:effectLst/>
                <a:latin typeface="+mn-lt"/>
                <a:ea typeface="+mn-ea"/>
                <a:cs typeface="+mn-cs"/>
              </a:rPr>
              <a:t>nd</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nnual Best Practices in Health Care survey</a:t>
            </a:r>
            <a:r>
              <a:rPr lang="en-US" sz="1200" kern="1200" baseline="0" dirty="0">
                <a:solidFill>
                  <a:schemeClr val="tx1"/>
                </a:solidFill>
                <a:effectLst/>
                <a:latin typeface="+mn-lt"/>
                <a:ea typeface="+mn-ea"/>
                <a:cs typeface="+mn-cs"/>
              </a:rPr>
              <a:t> reinforces that the complexity of consumer-directed programs is only going to continue to grow. In 2017 66% of employers offered voluntary benefits but that number will grow to 86% in 2019.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As the demand for these programs increases, so does the need to integrate them together into a refined, efficient and unified experience is necessary.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why does integration matter? After all, the more solutions you have, the fewer problems you’ll encounter, right? It seems logical, at least, and it may even be true in some cases. But when you have different benefit providers for all your different consumer-directed benefits, you’re likely creating more work, creating more challenges and incurring more costs than it may appear.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a few examples.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19</a:t>
            </a:fld>
            <a:endParaRPr lang="en-US" dirty="0"/>
          </a:p>
        </p:txBody>
      </p:sp>
    </p:spTree>
    <p:extLst>
      <p:ext uri="{BB962C8B-B14F-4D97-AF65-F5344CB8AC3E}">
        <p14:creationId xmlns:p14="http://schemas.microsoft.com/office/powerpoint/2010/main" val="379942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Bringing a new vendor on line isn’t a matter of a handshake over a signed contract. It’s security reviews. It’s onboarding protocol. It’s a back-office onslaught, and it absorbs countless hours and precious resources that Human Resources departments scarcely have. It’s months of IT integration and getting systems to play nicely together—not to mention getting your team (and all your employees) up to speed with their team (and all their processes).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Now multiply that times five vendors. Or seven. It’s work that’s not worth the illusion of initial savings. Having one vendor, on the other hand, one who can manage all your consumer-directed benefits, can save hours, headaches, hassles and hard costs.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20</a:t>
            </a:fld>
            <a:endParaRPr lang="en-US" dirty="0"/>
          </a:p>
        </p:txBody>
      </p:sp>
    </p:spTree>
    <p:extLst>
      <p:ext uri="{BB962C8B-B14F-4D97-AF65-F5344CB8AC3E}">
        <p14:creationId xmlns:p14="http://schemas.microsoft.com/office/powerpoint/2010/main" val="906834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Every business relationship demands time and attention. When you have one partnership with one benefits provider who can manage your entire benefits spectrum, you’re investing that time and attention into one relationship. You can also be sure that insights, best practices and critical feedback are shared across all your benefits programs and the teams that manage them.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With a single point of contact (versus a half-dozen different providers), you can manage everything more efficiently—from program performance to metrics to contracts. And you can manage everything in one place, with one partner and one set of goals.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21</a:t>
            </a:fld>
            <a:endParaRPr lang="en-US" dirty="0"/>
          </a:p>
        </p:txBody>
      </p:sp>
    </p:spTree>
    <p:extLst>
      <p:ext uri="{BB962C8B-B14F-4D97-AF65-F5344CB8AC3E}">
        <p14:creationId xmlns:p14="http://schemas.microsoft.com/office/powerpoint/2010/main" val="55760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Give your employees a handful of benefit payment cards and see how things work out. Do you think they’ll have any questions about which card works for which provider? Do you think there will be any mix-ups or confusion? Do you think they’ll be lined up outside your office?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22</a:t>
            </a:fld>
            <a:endParaRPr lang="en-US" dirty="0"/>
          </a:p>
        </p:txBody>
      </p:sp>
    </p:spTree>
    <p:extLst>
      <p:ext uri="{BB962C8B-B14F-4D97-AF65-F5344CB8AC3E}">
        <p14:creationId xmlns:p14="http://schemas.microsoft.com/office/powerpoint/2010/main" val="915986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give them one card, one app, one website—with one, clear user experience—and see what they prefer.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same is true with benefits managers and administrators. You don’t waste time switching from portal to portal or trying to remember how to pull reports from this system or that system. Everything is in the same place, so there’s one place to go and only one system to learn.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with single-sign-on to</a:t>
            </a:r>
            <a:r>
              <a:rPr lang="en-US" sz="1200" kern="1200" baseline="0" dirty="0">
                <a:solidFill>
                  <a:schemeClr val="tx1"/>
                </a:solidFill>
                <a:effectLst/>
                <a:latin typeface="+mn-lt"/>
                <a:ea typeface="+mn-ea"/>
                <a:cs typeface="+mn-cs"/>
              </a:rPr>
              <a:t> our COBRA portal, you can jump to that system without having to login again.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23</a:t>
            </a:fld>
            <a:endParaRPr lang="en-US" dirty="0"/>
          </a:p>
        </p:txBody>
      </p:sp>
    </p:spTree>
    <p:extLst>
      <p:ext uri="{BB962C8B-B14F-4D97-AF65-F5344CB8AC3E}">
        <p14:creationId xmlns:p14="http://schemas.microsoft.com/office/powerpoint/2010/main" val="3554421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a:t>
            </a:fld>
            <a:endParaRPr lang="en-US" dirty="0"/>
          </a:p>
        </p:txBody>
      </p:sp>
    </p:spTree>
    <p:extLst>
      <p:ext uri="{BB962C8B-B14F-4D97-AF65-F5344CB8AC3E}">
        <p14:creationId xmlns:p14="http://schemas.microsoft.com/office/powerpoint/2010/main" val="715465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can see all of your benefits programs as a unit, you can see how they work together and impact one another. And if changes in one benefit area affect other types of benefits, you’ll see it, and you’ll know how to manage it.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You’ll have the insight and adaptability it takes to prepare for change, and because you’re not trying to manage that change across multiple systems, the evolution is easier. In other words, you’ll not only know what’s next, you’ll be ready for it—across your entire benefits package.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24</a:t>
            </a:fld>
            <a:endParaRPr lang="en-US" dirty="0"/>
          </a:p>
        </p:txBody>
      </p:sp>
    </p:spTree>
    <p:extLst>
      <p:ext uri="{BB962C8B-B14F-4D97-AF65-F5344CB8AC3E}">
        <p14:creationId xmlns:p14="http://schemas.microsoft.com/office/powerpoint/2010/main" val="1714121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WageWorks</a:t>
            </a:r>
            <a:r>
              <a:rPr lang="en-US" baseline="0" dirty="0"/>
              <a:t> we pull all this together for you and your employees. Taking those cost out the complexity and cost of juggling multiple providers and giving you and your employees one, centralized platform to do it all.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25</a:t>
            </a:fld>
            <a:endParaRPr lang="en-US" dirty="0"/>
          </a:p>
        </p:txBody>
      </p:sp>
    </p:spTree>
    <p:extLst>
      <p:ext uri="{BB962C8B-B14F-4D97-AF65-F5344CB8AC3E}">
        <p14:creationId xmlns:p14="http://schemas.microsoft.com/office/powerpoint/2010/main" val="2015103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Calibri" charset="0"/>
                <a:cs typeface="Arial" charset="0"/>
              </a:rPr>
              <a:t>We’ve taken our role as a leader in this</a:t>
            </a:r>
            <a:r>
              <a:rPr lang="en-US" baseline="0" dirty="0">
                <a:latin typeface="Calibri" charset="0"/>
                <a:ea typeface="Calibri" charset="0"/>
                <a:cs typeface="Arial" charset="0"/>
              </a:rPr>
              <a:t> category very seriously, and our team of compliance leaders and specialists have built a reputation in this industry and with lawmakers and regulators as experts they can count on to help understand and define policy.</a:t>
            </a:r>
          </a:p>
          <a:p>
            <a:endParaRPr lang="en-US" baseline="0" dirty="0">
              <a:latin typeface="Calibri" charset="0"/>
              <a:ea typeface="Calibri" charset="0"/>
              <a:cs typeface="Arial" charset="0"/>
            </a:endParaRPr>
          </a:p>
          <a:p>
            <a:r>
              <a:rPr lang="en-US" baseline="0" dirty="0">
                <a:latin typeface="Calibri" charset="0"/>
                <a:ea typeface="Calibri" charset="0"/>
                <a:cs typeface="Arial" charset="0"/>
              </a:rPr>
              <a:t>In this role we’ve advocated for:</a:t>
            </a:r>
          </a:p>
          <a:p>
            <a:pPr lvl="1"/>
            <a:r>
              <a:rPr lang="en-US" sz="1200" kern="1200" dirty="0">
                <a:solidFill>
                  <a:schemeClr val="tx1"/>
                </a:solidFill>
                <a:effectLst/>
                <a:latin typeface="+mn-lt"/>
                <a:ea typeface="+mn-ea"/>
                <a:cs typeface="+mn-cs"/>
              </a:rPr>
              <a:t>Getting and increasing carryover spend requirements.</a:t>
            </a:r>
          </a:p>
          <a:p>
            <a:pPr lvl="1"/>
            <a:r>
              <a:rPr lang="en-US" sz="1200" kern="1200" dirty="0">
                <a:solidFill>
                  <a:schemeClr val="tx1"/>
                </a:solidFill>
                <a:effectLst/>
                <a:latin typeface="+mn-lt"/>
                <a:ea typeface="+mn-ea"/>
                <a:cs typeface="+mn-cs"/>
              </a:rPr>
              <a:t>Preserving FSA benefits during tax reform and add creating parity between transit and parking</a:t>
            </a:r>
            <a:r>
              <a:rPr lang="en-US" dirty="0">
                <a:effectLst/>
              </a:rPr>
              <a:t> </a:t>
            </a:r>
          </a:p>
          <a:p>
            <a:pPr lvl="1"/>
            <a:r>
              <a:rPr lang="en-US" sz="1200" kern="1200" dirty="0">
                <a:solidFill>
                  <a:schemeClr val="tx1"/>
                </a:solidFill>
                <a:effectLst/>
                <a:latin typeface="+mn-lt"/>
                <a:ea typeface="+mn-ea"/>
                <a:cs typeface="+mn-cs"/>
              </a:rPr>
              <a:t>Delaying of excise/Cadillac taxes.</a:t>
            </a:r>
          </a:p>
          <a:p>
            <a:pPr lvl="1"/>
            <a:r>
              <a:rPr lang="en-US" sz="1200" kern="1200" dirty="0">
                <a:solidFill>
                  <a:schemeClr val="tx1"/>
                </a:solidFill>
                <a:effectLst/>
                <a:latin typeface="+mn-lt"/>
                <a:ea typeface="+mn-ea"/>
                <a:cs typeface="+mn-cs"/>
              </a:rPr>
              <a:t>HSA expansion.</a:t>
            </a:r>
          </a:p>
          <a:p>
            <a:endParaRPr lang="en-US" baseline="0" dirty="0">
              <a:latin typeface="Calibri" charset="0"/>
              <a:ea typeface="Calibri" charset="0"/>
              <a:cs typeface="Arial" charset="0"/>
            </a:endParaRPr>
          </a:p>
          <a:p>
            <a:r>
              <a:rPr lang="en-US" dirty="0">
                <a:latin typeface="Calibri" charset="0"/>
                <a:ea typeface="Calibri" charset="0"/>
                <a:cs typeface="Arial" charset="0"/>
              </a:rPr>
              <a:t>This</a:t>
            </a:r>
            <a:r>
              <a:rPr lang="en-US" baseline="0" dirty="0">
                <a:latin typeface="Calibri" charset="0"/>
                <a:ea typeface="Calibri" charset="0"/>
                <a:cs typeface="Arial" charset="0"/>
              </a:rPr>
              <a:t> team regulatory:</a:t>
            </a:r>
            <a:endParaRPr lang="en-US" dirty="0">
              <a:latin typeface="Calibri" charset="0"/>
              <a:ea typeface="Calibri" charset="0"/>
              <a:cs typeface="Arial" charset="0"/>
            </a:endParaRPr>
          </a:p>
          <a:p>
            <a:pPr marL="285750" lvl="0" indent="-285750">
              <a:buFontTx/>
              <a:buChar char="-"/>
            </a:pPr>
            <a:r>
              <a:rPr lang="en-US" dirty="0">
                <a:latin typeface="Calibri" charset="0"/>
                <a:ea typeface="Calibri" charset="0"/>
                <a:cs typeface="Arial" charset="0"/>
              </a:rPr>
              <a:t>Advocates for preserving and expanding tax-advantages of consumer-directed benefits</a:t>
            </a:r>
          </a:p>
          <a:p>
            <a:pPr marL="285750" lvl="0" indent="-285750">
              <a:buFontTx/>
              <a:buChar char="-"/>
            </a:pPr>
            <a:r>
              <a:rPr lang="en-US" dirty="0">
                <a:latin typeface="Calibri" charset="0"/>
                <a:ea typeface="Calibri" charset="0"/>
                <a:cs typeface="Arial" charset="0"/>
              </a:rPr>
              <a:t>Leads associations to shape the industry’s message and strategy.</a:t>
            </a:r>
          </a:p>
          <a:p>
            <a:pPr marL="285750" lvl="0" indent="-285750">
              <a:buFontTx/>
              <a:buChar char="-"/>
            </a:pPr>
            <a:r>
              <a:rPr lang="en-US" dirty="0">
                <a:latin typeface="Calibri" charset="0"/>
                <a:ea typeface="Calibri" charset="0"/>
                <a:cs typeface="Arial" charset="0"/>
              </a:rPr>
              <a:t>Brings</a:t>
            </a:r>
            <a:r>
              <a:rPr lang="en-US" baseline="0" dirty="0">
                <a:latin typeface="Calibri" charset="0"/>
                <a:ea typeface="Calibri" charset="0"/>
                <a:cs typeface="Arial" charset="0"/>
              </a:rPr>
              <a:t> </a:t>
            </a:r>
            <a:r>
              <a:rPr lang="en-US" dirty="0">
                <a:latin typeface="Calibri" charset="0"/>
                <a:ea typeface="Calibri" charset="0"/>
                <a:cs typeface="Arial" charset="0"/>
              </a:rPr>
              <a:t>real-word data to Washington, challenging assumptions and educating legislators and policymakers.</a:t>
            </a:r>
          </a:p>
          <a:p>
            <a:pPr marL="285750" lvl="0" indent="-285750">
              <a:buFontTx/>
              <a:buChar char="-"/>
            </a:pPr>
            <a:endParaRPr lang="en-US" dirty="0">
              <a:latin typeface="Calibri" charset="0"/>
              <a:ea typeface="Calibri" charset="0"/>
              <a:cs typeface="Arial" charset="0"/>
            </a:endParaRPr>
          </a:p>
          <a:p>
            <a:pPr marL="0" lvl="0" indent="0">
              <a:buFontTx/>
              <a:buNone/>
            </a:pPr>
            <a:r>
              <a:rPr lang="en-US" dirty="0">
                <a:latin typeface="Calibri" charset="0"/>
                <a:ea typeface="Calibri" charset="0"/>
                <a:cs typeface="Arial" charset="0"/>
              </a:rPr>
              <a:t>And</a:t>
            </a:r>
            <a:r>
              <a:rPr lang="en-US" baseline="0" dirty="0">
                <a:latin typeface="Calibri" charset="0"/>
                <a:ea typeface="Calibri" charset="0"/>
                <a:cs typeface="Arial" charset="0"/>
              </a:rPr>
              <a:t> then uses that insight and experience to a</a:t>
            </a:r>
            <a:r>
              <a:rPr lang="en-US" dirty="0">
                <a:latin typeface="Calibri" charset="0"/>
                <a:ea typeface="Calibri" charset="0"/>
                <a:cs typeface="Arial" charset="0"/>
              </a:rPr>
              <a:t>dvise clients on upcoming policy changes, the impact of program changes and how to avoid risks.</a:t>
            </a:r>
          </a:p>
          <a:p>
            <a:pPr lvl="0" rt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27</a:t>
            </a:fld>
            <a:endParaRPr lang="en-US" dirty="0"/>
          </a:p>
        </p:txBody>
      </p:sp>
    </p:spTree>
    <p:extLst>
      <p:ext uri="{BB962C8B-B14F-4D97-AF65-F5344CB8AC3E}">
        <p14:creationId xmlns:p14="http://schemas.microsoft.com/office/powerpoint/2010/main" val="2739285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a:t>
            </a:r>
            <a:r>
              <a:rPr lang="en-US" baseline="0" dirty="0"/>
              <a:t> s</a:t>
            </a:r>
            <a:r>
              <a:rPr lang="en-US" dirty="0"/>
              <a:t>ecurity, of course, is on top</a:t>
            </a:r>
            <a:r>
              <a:rPr lang="en-US" baseline="0" dirty="0"/>
              <a:t> of everybody’s mind. And a</a:t>
            </a:r>
            <a:r>
              <a:rPr lang="en-US" dirty="0"/>
              <a:t>ccording to MetLife’s 15th Annual U.S. Employee Benefit Trends Study from 2017:</a:t>
            </a:r>
          </a:p>
          <a:p>
            <a:pPr marL="171450" indent="-171450">
              <a:buFontTx/>
              <a:buChar char="-"/>
            </a:pPr>
            <a:r>
              <a:rPr lang="en-US" sz="1200" kern="1200" baseline="0" dirty="0">
                <a:solidFill>
                  <a:schemeClr val="tx1"/>
                </a:solidFill>
                <a:effectLst/>
                <a:latin typeface="+mn-lt"/>
                <a:ea typeface="+mn-ea"/>
                <a:cs typeface="+mn-cs"/>
              </a:rPr>
              <a:t>2/3 of employers are concerned about being the target of a cyber attack.</a:t>
            </a:r>
          </a:p>
          <a:p>
            <a:pPr marL="171450" indent="-171450">
              <a:buFontTx/>
              <a:buChar char="-"/>
            </a:pPr>
            <a:r>
              <a:rPr lang="en-US" sz="1200" kern="1200" baseline="0" dirty="0">
                <a:solidFill>
                  <a:schemeClr val="tx1"/>
                </a:solidFill>
                <a:effectLst/>
                <a:latin typeface="+mn-lt"/>
                <a:ea typeface="+mn-ea"/>
                <a:cs typeface="+mn-cs"/>
              </a:rPr>
              <a:t>And the continued segmentation of benefits can create security hazards for employees. </a:t>
            </a:r>
            <a:endParaRPr lang="en-US" sz="1200" kern="1200" dirty="0">
              <a:solidFill>
                <a:schemeClr val="tx1"/>
              </a:solidFill>
              <a:effectLst/>
              <a:latin typeface="+mn-lt"/>
              <a:ea typeface="+mn-ea"/>
              <a:cs typeface="+mn-cs"/>
            </a:endParaRPr>
          </a:p>
          <a:p>
            <a:endParaRPr lang="en-US" dirty="0"/>
          </a:p>
          <a:p>
            <a:r>
              <a:rPr lang="en-US" dirty="0"/>
              <a:t>So</a:t>
            </a:r>
            <a:r>
              <a:rPr lang="en-US" baseline="0" dirty="0"/>
              <a:t> how do you be sure your critical employee data is protected by your partners delivering your benefits?</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4574776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few key protocols and processes you</a:t>
            </a:r>
            <a:r>
              <a:rPr lang="en-US" baseline="0" dirty="0"/>
              <a:t> should be sure are in place to protect yourselves, your systems and your data. So as you look at your current solutions or future partners, it’s important to get under the hood, get your hands dirty and focus on: </a:t>
            </a:r>
            <a:endParaRPr lang="en-US" dirty="0"/>
          </a:p>
          <a:p>
            <a:endParaRPr lang="en-US" dirty="0"/>
          </a:p>
          <a:p>
            <a:r>
              <a:rPr lang="en-US" b="1" baseline="0" dirty="0"/>
              <a:t>Standards: </a:t>
            </a:r>
            <a:r>
              <a:rPr lang="en-US" sz="1200" kern="1200" dirty="0">
                <a:solidFill>
                  <a:schemeClr val="tx1"/>
                </a:solidFill>
                <a:effectLst/>
                <a:latin typeface="+mn-lt"/>
                <a:ea typeface="+mn-ea"/>
                <a:cs typeface="+mn-cs"/>
              </a:rPr>
              <a:t>A comprehensive security program</a:t>
            </a:r>
            <a:r>
              <a:rPr lang="en-US" sz="1200" kern="1200" baseline="0" dirty="0">
                <a:solidFill>
                  <a:schemeClr val="tx1"/>
                </a:solidFill>
                <a:effectLst/>
                <a:latin typeface="+mn-lt"/>
                <a:ea typeface="+mn-ea"/>
                <a:cs typeface="+mn-cs"/>
              </a:rPr>
              <a:t>s follow well-accepted </a:t>
            </a:r>
            <a:r>
              <a:rPr lang="en-US" sz="1200" kern="1200" dirty="0">
                <a:solidFill>
                  <a:schemeClr val="tx1"/>
                </a:solidFill>
                <a:effectLst/>
                <a:latin typeface="+mn-lt"/>
                <a:ea typeface="+mn-ea"/>
                <a:cs typeface="+mn-cs"/>
              </a:rPr>
              <a:t>standards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set by groups such as the National Institute of Standards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Technologies (NIST), ISACA or ISO. They ensure a program adheres to best-practices and proven sets of controls and policies.</a:t>
            </a:r>
          </a:p>
          <a:p>
            <a:endParaRPr lang="en-US" sz="1200" kern="1200" dirty="0">
              <a:solidFill>
                <a:schemeClr val="tx1"/>
              </a:solidFill>
              <a:effectLst/>
              <a:latin typeface="+mn-lt"/>
              <a:ea typeface="+mn-ea"/>
              <a:cs typeface="+mn-cs"/>
            </a:endParaRPr>
          </a:p>
          <a:p>
            <a:r>
              <a:rPr lang="en-US" b="1" dirty="0"/>
              <a:t>Business</a:t>
            </a:r>
            <a:r>
              <a:rPr lang="en-US" b="1" baseline="0" dirty="0"/>
              <a:t> continuity &amp; disaster recovery plans</a:t>
            </a:r>
            <a:r>
              <a:rPr lang="en-US" baseline="0" dirty="0"/>
              <a:t>: This is about resiliency—ensuring you have access to your systems when you need them and protecting and retrieving your information if they’re not. </a:t>
            </a:r>
          </a:p>
          <a:p>
            <a:endParaRPr lang="en-US" baseline="0" dirty="0"/>
          </a:p>
          <a:p>
            <a:r>
              <a:rPr lang="en-US" b="1" baseline="0" dirty="0"/>
              <a:t>Data loss prevention processes:</a:t>
            </a:r>
            <a:r>
              <a:rPr lang="en-US" b="0" baseline="0" dirty="0"/>
              <a:t> There needs to be tools always on and always watching for data loss in real time, and a plan in place to lock down down employees and servers if anything happens.</a:t>
            </a:r>
          </a:p>
          <a:p>
            <a:endParaRPr lang="en-US" b="0" baseline="0" dirty="0"/>
          </a:p>
          <a:p>
            <a:r>
              <a:rPr lang="en-US" b="1" baseline="0" dirty="0"/>
              <a:t>Response plans and partnerships: </a:t>
            </a:r>
            <a:r>
              <a:rPr lang="en-US" b="0" baseline="0" dirty="0"/>
              <a:t>If a breach does happen, do you have the plan in place to respond—and when was the last time that plan was tested? Better yet, are the partnerships in place with the top forensics and legal firms to assess and resolve the issue and help you recover quickly? </a:t>
            </a:r>
            <a:endParaRPr lang="en-US" b="1" baseline="0" dirty="0"/>
          </a:p>
          <a:p>
            <a:endParaRPr lang="en-US" b="0" baseline="0" dirty="0"/>
          </a:p>
          <a:p>
            <a:r>
              <a:rPr lang="en-US" baseline="0" dirty="0"/>
              <a:t>Ask tough questions of yourselves and your vendors. Make sure that these foundational pieces are covered, and you’ll help protect yourselves and your employees. </a:t>
            </a:r>
          </a:p>
          <a:p>
            <a:r>
              <a:rPr lang="en-US" baseline="0" dirty="0"/>
              <a:t/>
            </a:r>
            <a:br>
              <a:rPr lang="en-US" baseline="0" dirty="0"/>
            </a:b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0899999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sounds basic, but we’ve seen companies neglect to cover these two topics, and it leads to disastrous results. </a:t>
            </a:r>
          </a:p>
          <a:p>
            <a:endParaRPr lang="en-US" baseline="0" dirty="0"/>
          </a:p>
          <a:p>
            <a:r>
              <a:rPr lang="en-US" baseline="0" dirty="0"/>
              <a:t>1) Be sure you’re clear on data ownership, and be sure your data isn’t being used for anything other than the administration of your program. </a:t>
            </a:r>
          </a:p>
          <a:p>
            <a:endParaRPr lang="en-US" baseline="0" dirty="0"/>
          </a:p>
          <a:p>
            <a:r>
              <a:rPr lang="en-US" sz="1200" kern="1200" dirty="0">
                <a:solidFill>
                  <a:schemeClr val="tx1"/>
                </a:solidFill>
                <a:effectLst/>
                <a:latin typeface="+mn-lt"/>
                <a:ea typeface="+mn-ea"/>
                <a:cs typeface="+mn-cs"/>
              </a:rPr>
              <a:t>2)</a:t>
            </a:r>
            <a:r>
              <a:rPr lang="en-US" sz="1200" kern="1200" baseline="0" dirty="0">
                <a:solidFill>
                  <a:schemeClr val="tx1"/>
                </a:solidFill>
                <a:effectLst/>
                <a:latin typeface="+mn-lt"/>
                <a:ea typeface="+mn-ea"/>
                <a:cs typeface="+mn-cs"/>
              </a:rPr>
              <a:t> Closely evaluate the protections that are in place during both the storage and sending of data/</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3) Ensure the </a:t>
            </a:r>
            <a:r>
              <a:rPr lang="en-US" sz="1200" kern="1200" dirty="0">
                <a:solidFill>
                  <a:schemeClr val="tx1"/>
                </a:solidFill>
                <a:effectLst/>
                <a:latin typeface="+mn-lt"/>
                <a:ea typeface="+mn-ea"/>
                <a:cs typeface="+mn-cs"/>
              </a:rPr>
              <a:t>latest data encryption and protections technologies are</a:t>
            </a:r>
            <a:r>
              <a:rPr lang="en-US" sz="1200" kern="1200" baseline="0" dirty="0">
                <a:solidFill>
                  <a:schemeClr val="tx1"/>
                </a:solidFill>
                <a:effectLst/>
                <a:latin typeface="+mn-lt"/>
                <a:ea typeface="+mn-ea"/>
                <a:cs typeface="+mn-cs"/>
              </a:rPr>
              <a:t> in place and a </a:t>
            </a:r>
            <a:r>
              <a:rPr lang="en-US" sz="1200" kern="1200" dirty="0">
                <a:solidFill>
                  <a:schemeClr val="tx1"/>
                </a:solidFill>
                <a:effectLst/>
                <a:latin typeface="+mn-lt"/>
                <a:ea typeface="+mn-ea"/>
                <a:cs typeface="+mn-cs"/>
              </a:rPr>
              <a:t>commitment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investing in data-protection</a:t>
            </a:r>
            <a:r>
              <a:rPr lang="en-US" sz="1200" kern="1200" baseline="0" dirty="0">
                <a:solidFill>
                  <a:schemeClr val="tx1"/>
                </a:solidFill>
                <a:effectLst/>
                <a:latin typeface="+mn-lt"/>
                <a:ea typeface="+mn-ea"/>
                <a:cs typeface="+mn-cs"/>
              </a:rPr>
              <a:t> to keep up with </a:t>
            </a:r>
            <a:r>
              <a:rPr lang="en-US" sz="1200" kern="1200" dirty="0">
                <a:solidFill>
                  <a:schemeClr val="tx1"/>
                </a:solidFill>
                <a:effectLst/>
                <a:latin typeface="+mn-lt"/>
                <a:ea typeface="+mn-ea"/>
                <a:cs typeface="+mn-cs"/>
              </a:rPr>
              <a:t>the industry and</a:t>
            </a:r>
          </a:p>
          <a:p>
            <a:r>
              <a:rPr lang="en-US" sz="1200" kern="1200" dirty="0">
                <a:solidFill>
                  <a:schemeClr val="tx1"/>
                </a:solidFill>
                <a:effectLst/>
                <a:latin typeface="+mn-lt"/>
                <a:ea typeface="+mn-ea"/>
                <a:cs typeface="+mn-cs"/>
              </a:rPr>
              <a:t>actively defending against data breaches.  </a:t>
            </a:r>
          </a:p>
          <a:p>
            <a:endParaRPr lang="en-US" baseline="0" dirty="0"/>
          </a:p>
          <a:p>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577179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Finally, there are three key things you need to see from any organization that is touching or managing your data.</a:t>
            </a:r>
          </a:p>
          <a:p>
            <a:endParaRPr lang="en-US" baseline="0" dirty="0"/>
          </a:p>
          <a:p>
            <a:pPr marL="228600" indent="-228600">
              <a:buAutoNum type="arabicParenR"/>
            </a:pPr>
            <a:r>
              <a:rPr lang="en-US" baseline="0" dirty="0"/>
              <a:t>Their security personnel and their certifications. You should get an ongoing, detailed update of who is on the security team and what their credentials are. </a:t>
            </a:r>
          </a:p>
          <a:p>
            <a:r>
              <a:rPr lang="en-US" sz="1200" kern="1200" dirty="0">
                <a:solidFill>
                  <a:schemeClr val="tx1"/>
                </a:solidFill>
                <a:effectLst/>
                <a:latin typeface="+mn-lt"/>
                <a:ea typeface="+mn-ea"/>
                <a:cs typeface="+mn-cs"/>
              </a:rPr>
              <a:t>2) Their</a:t>
            </a:r>
            <a:r>
              <a:rPr lang="en-US" sz="1200" kern="1200" baseline="0" dirty="0">
                <a:solidFill>
                  <a:schemeClr val="tx1"/>
                </a:solidFill>
                <a:effectLst/>
                <a:latin typeface="+mn-lt"/>
                <a:ea typeface="+mn-ea"/>
                <a:cs typeface="+mn-cs"/>
              </a:rPr>
              <a:t> b</a:t>
            </a:r>
            <a:r>
              <a:rPr lang="en-US" sz="1200" kern="1200" dirty="0">
                <a:solidFill>
                  <a:schemeClr val="tx1"/>
                </a:solidFill>
                <a:effectLst/>
                <a:latin typeface="+mn-lt"/>
                <a:ea typeface="+mn-ea"/>
                <a:cs typeface="+mn-cs"/>
              </a:rPr>
              <a:t>usiness impact analysis: Every</a:t>
            </a:r>
            <a:r>
              <a:rPr lang="en-US" sz="1200" kern="1200" baseline="0" dirty="0">
                <a:solidFill>
                  <a:schemeClr val="tx1"/>
                </a:solidFill>
                <a:effectLst/>
                <a:latin typeface="+mn-lt"/>
                <a:ea typeface="+mn-ea"/>
                <a:cs typeface="+mn-cs"/>
              </a:rPr>
              <a:t> vendor should be </a:t>
            </a:r>
            <a:r>
              <a:rPr lang="en-US" sz="1200" kern="1200" dirty="0">
                <a:solidFill>
                  <a:schemeClr val="tx1"/>
                </a:solidFill>
                <a:effectLst/>
                <a:latin typeface="+mn-lt"/>
                <a:ea typeface="+mn-ea"/>
                <a:cs typeface="+mn-cs"/>
              </a:rPr>
              <a:t>conducting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annual tests 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all production systems and critical back-office systems to make sure they can</a:t>
            </a:r>
          </a:p>
          <a:p>
            <a:r>
              <a:rPr lang="en-US" sz="1200" kern="1200" dirty="0">
                <a:solidFill>
                  <a:schemeClr val="tx1"/>
                </a:solidFill>
                <a:effectLst/>
                <a:latin typeface="+mn-lt"/>
                <a:ea typeface="+mn-ea"/>
                <a:cs typeface="+mn-cs"/>
              </a:rPr>
              <a:t>support you in the event of a disruption, and they should show you</a:t>
            </a:r>
            <a:r>
              <a:rPr lang="en-US" sz="1200" kern="1200" baseline="0" dirty="0">
                <a:solidFill>
                  <a:schemeClr val="tx1"/>
                </a:solidFill>
                <a:effectLst/>
                <a:latin typeface="+mn-lt"/>
                <a:ea typeface="+mn-ea"/>
                <a:cs typeface="+mn-cs"/>
              </a:rPr>
              <a:t> the results</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Conducting </a:t>
            </a:r>
            <a:r>
              <a:rPr lang="en-US" sz="1200" kern="1200" dirty="0">
                <a:solidFill>
                  <a:schemeClr val="tx1"/>
                </a:solidFill>
                <a:effectLst/>
                <a:latin typeface="+mn-lt"/>
                <a:ea typeface="+mn-ea"/>
                <a:cs typeface="+mn-cs"/>
              </a:rPr>
              <a:t>a BIA helps vendors prioritize your key systems, so they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know what to reboot first to get you back up and running. </a:t>
            </a:r>
          </a:p>
          <a:p>
            <a:r>
              <a:rPr lang="en-US" sz="1200" kern="1200" dirty="0">
                <a:solidFill>
                  <a:schemeClr val="tx1"/>
                </a:solidFill>
                <a:effectLst/>
                <a:latin typeface="+mn-lt"/>
                <a:ea typeface="+mn-ea"/>
                <a:cs typeface="+mn-cs"/>
              </a:rPr>
              <a:t>3) All the </a:t>
            </a:r>
            <a:r>
              <a:rPr lang="en-US" sz="1200" kern="1200" baseline="0" dirty="0">
                <a:solidFill>
                  <a:schemeClr val="tx1"/>
                </a:solidFill>
                <a:effectLst/>
                <a:latin typeface="+mn-lt"/>
                <a:ea typeface="+mn-ea"/>
                <a:cs typeface="+mn-cs"/>
              </a:rPr>
              <a:t>systems and tools used to manage data and security—everything from </a:t>
            </a:r>
            <a:r>
              <a:rPr lang="en-US" sz="1200" kern="1200" dirty="0">
                <a:solidFill>
                  <a:schemeClr val="tx1"/>
                </a:solidFill>
                <a:effectLst/>
                <a:latin typeface="+mn-lt"/>
                <a:ea typeface="+mn-ea"/>
                <a:cs typeface="+mn-cs"/>
              </a:rPr>
              <a:t>from CRM systems like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Salesforce.com to hosting services like Microsoft Azure—and make sure</a:t>
            </a:r>
          </a:p>
          <a:p>
            <a:r>
              <a:rPr lang="en-US" sz="1200" kern="1200" dirty="0">
                <a:solidFill>
                  <a:schemeClr val="tx1"/>
                </a:solidFill>
                <a:effectLst/>
                <a:latin typeface="+mn-lt"/>
                <a:ea typeface="+mn-ea"/>
                <a:cs typeface="+mn-cs"/>
              </a:rPr>
              <a:t>those systems meet your requirements.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James – Add training as a bullet?</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5797102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Because we own our platform</a:t>
            </a:r>
            <a:r>
              <a:rPr lang="en-US" sz="1200" baseline="0" dirty="0">
                <a:solidFill>
                  <a:schemeClr val="tx1"/>
                </a:solidFill>
              </a:rPr>
              <a:t>, we can adapt to your unique requirements and quickly respond to changes in technology and regulations.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chemeClr val="tx1"/>
                </a:solidFill>
              </a:rPr>
              <a:t>And with all your solutions centralized on a single platform, you get better visibility across your programs, so you can track effectiveness and performance.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chemeClr val="tx1"/>
                </a:solidFill>
              </a:rPr>
              <a:t>And we’ll support you with creative, turnkey, cross-channel communication tools that educate your employees and drive engagement throughout their stages of adoption. </a:t>
            </a:r>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36</a:t>
            </a:fld>
            <a:endParaRPr lang="en-US" dirty="0"/>
          </a:p>
        </p:txBody>
      </p:sp>
    </p:spTree>
    <p:extLst>
      <p:ext uri="{BB962C8B-B14F-4D97-AF65-F5344CB8AC3E}">
        <p14:creationId xmlns:p14="http://schemas.microsoft.com/office/powerpoint/2010/main" val="5353510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sz="1050" dirty="0"/>
              <a:t>And by making the experience simple</a:t>
            </a:r>
            <a:r>
              <a:rPr lang="en-US" sz="1050" baseline="0" dirty="0"/>
              <a:t> for users, we can make it sticky. They’ll want to use these programs, because these programs are easy to </a:t>
            </a:r>
            <a:r>
              <a:rPr lang="en-US" sz="1050" baseline="0" dirty="0">
                <a:solidFill>
                  <a:srgbClr val="FF0000"/>
                </a:solidFill>
              </a:rPr>
              <a:t>use</a:t>
            </a:r>
            <a:r>
              <a:rPr lang="en-US" sz="1050" baseline="0" dirty="0"/>
              <a:t>.</a:t>
            </a:r>
          </a:p>
          <a:p>
            <a:pPr marL="0" indent="0">
              <a:buFont typeface="Arial"/>
              <a:buNone/>
            </a:pPr>
            <a:endParaRPr lang="en-US" sz="1050" baseline="0" dirty="0"/>
          </a:p>
          <a:p>
            <a:pPr marL="0" indent="0">
              <a:buFont typeface="Arial"/>
              <a:buNone/>
            </a:pPr>
            <a:r>
              <a:rPr lang="en-US" sz="1050" baseline="0" dirty="0"/>
              <a:t>Give participants a connected experience across programs, so they have one website to use, one healthcare card to carry and just one number to call with questions.</a:t>
            </a:r>
          </a:p>
          <a:p>
            <a:pPr marL="0" indent="0">
              <a:buFont typeface="Arial"/>
              <a:buNone/>
            </a:pPr>
            <a:endParaRPr lang="en-US" sz="1050" baseline="0" dirty="0"/>
          </a:p>
          <a:p>
            <a:pPr marL="0" indent="0">
              <a:buFont typeface="Arial"/>
              <a:buNone/>
            </a:pPr>
            <a:r>
              <a:rPr lang="en-US" sz="1050" baseline="0" dirty="0"/>
              <a:t>Give them a simple, powerful app for managing everything from claims to account balances and receipts. </a:t>
            </a:r>
          </a:p>
          <a:p>
            <a:pPr marL="0" indent="0">
              <a:buFont typeface="Arial"/>
              <a:buNone/>
            </a:pPr>
            <a:endParaRPr lang="en-US" sz="1050" dirty="0"/>
          </a:p>
          <a:p>
            <a:pPr marL="0" indent="0">
              <a:buFont typeface="Arial"/>
              <a:buNone/>
            </a:pPr>
            <a:r>
              <a:rPr lang="en-US" sz="1050" dirty="0"/>
              <a:t>And give them convenient options to access funds:</a:t>
            </a:r>
          </a:p>
          <a:p>
            <a:pPr marL="460375" lvl="1" indent="-173038">
              <a:buFont typeface="Arial" charset="0"/>
              <a:buChar char="•"/>
            </a:pPr>
            <a:r>
              <a:rPr lang="en-US" sz="1050" dirty="0"/>
              <a:t>Pay By Card lets you swipe a debit card to pay for eligible expenses</a:t>
            </a:r>
          </a:p>
          <a:p>
            <a:pPr marL="460375" lvl="1" indent="-173038">
              <a:buFont typeface="Arial" charset="0"/>
              <a:buChar char="•"/>
            </a:pPr>
            <a:r>
              <a:rPr lang="en-US" sz="1050" dirty="0"/>
              <a:t>Pay Me Back reimburses you by check or direct deposit</a:t>
            </a:r>
          </a:p>
          <a:p>
            <a:pPr marL="460375" lvl="1" indent="-173038">
              <a:buFont typeface="Arial" charset="0"/>
              <a:buChar char="•"/>
            </a:pPr>
            <a:r>
              <a:rPr lang="en-US" sz="1050" dirty="0"/>
              <a:t>With Pay My Provider, you can pay providers directly using online bill pay</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37</a:t>
            </a:fld>
            <a:endParaRPr lang="en-US" dirty="0"/>
          </a:p>
        </p:txBody>
      </p:sp>
    </p:spTree>
    <p:extLst>
      <p:ext uri="{BB962C8B-B14F-4D97-AF65-F5344CB8AC3E}">
        <p14:creationId xmlns:p14="http://schemas.microsoft.com/office/powerpoint/2010/main" val="7156924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Almost every industry analyst will tell you that if you haven’t started thinking about your employees’ financial wellness, it’s time to start. These stats show us that it’s a legitimate issue for businesses and one HSAs can help you address.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lvl="0" indent="-171450" rtl="0">
              <a:buFont typeface="Arial" charset="0"/>
              <a:buChar char="•"/>
            </a:pPr>
            <a:r>
              <a:rPr lang="en-US" sz="1200" kern="1200" dirty="0">
                <a:solidFill>
                  <a:schemeClr val="tx1"/>
                </a:solidFill>
                <a:effectLst/>
                <a:latin typeface="+mn-lt"/>
                <a:ea typeface="+mn-ea"/>
                <a:cs typeface="+mn-cs"/>
              </a:rPr>
              <a:t>49% of employees are concerned, anxious or fearful about their current financial wellbeing.</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3"/>
              </a:rPr>
              <a:t>https://benefittrends.metlife.com/media/1382/2017-ebts-report_0320_exp0518_v2.pdf</a:t>
            </a:r>
            <a:r>
              <a:rPr lang="en-US" sz="1200" kern="1200" dirty="0">
                <a:solidFill>
                  <a:schemeClr val="tx1"/>
                </a:solidFill>
                <a:effectLst/>
                <a:latin typeface="+mn-lt"/>
                <a:ea typeface="+mn-ea"/>
                <a:cs typeface="+mn-cs"/>
              </a:rPr>
              <a:t>)</a:t>
            </a:r>
          </a:p>
          <a:p>
            <a:pPr marL="171450" indent="-171450">
              <a:buFont typeface="Arial" charset="0"/>
              <a:buChar char="•"/>
            </a:pPr>
            <a:r>
              <a:rPr lang="en-US" sz="1200" kern="1200" dirty="0">
                <a:solidFill>
                  <a:schemeClr val="tx1"/>
                </a:solidFill>
                <a:effectLst/>
                <a:latin typeface="+mn-lt"/>
                <a:ea typeface="+mn-ea"/>
                <a:cs typeface="+mn-cs"/>
              </a:rPr>
              <a:t>Nearly one in three employees reports that issues with personal finances have been a distraction at work. (</a:t>
            </a:r>
            <a:r>
              <a:rPr lang="en-US" sz="1200" u="sng" kern="1200" dirty="0">
                <a:solidFill>
                  <a:schemeClr val="tx1"/>
                </a:solidFill>
                <a:effectLst/>
                <a:latin typeface="+mn-lt"/>
                <a:ea typeface="+mn-ea"/>
                <a:cs typeface="+mn-cs"/>
                <a:hlinkClick r:id="rId4"/>
              </a:rPr>
              <a:t>https://www.pwc.com/us/efwsurvey</a:t>
            </a:r>
            <a:r>
              <a:rPr lang="en-US" sz="1200" kern="1200" dirty="0">
                <a:solidFill>
                  <a:schemeClr val="tx1"/>
                </a:solidFill>
                <a:effectLst/>
                <a:latin typeface="+mn-lt"/>
                <a:ea typeface="+mn-ea"/>
                <a:cs typeface="+mn-cs"/>
              </a:rPr>
              <a:t>)</a:t>
            </a:r>
          </a:p>
          <a:p>
            <a:pPr marL="171450" lvl="0" indent="-171450">
              <a:buFont typeface="Arial" charset="0"/>
              <a:buChar char="•"/>
            </a:pPr>
            <a:r>
              <a:rPr lang="en-US" sz="1200" kern="1200" dirty="0">
                <a:solidFill>
                  <a:schemeClr val="tx1"/>
                </a:solidFill>
                <a:effectLst/>
                <a:latin typeface="+mn-lt"/>
                <a:ea typeface="+mn-ea"/>
                <a:cs typeface="+mn-cs"/>
              </a:rPr>
              <a:t>46% of those distracted by their finances at work say they spend 3+ hours at work each week thinking about/dealing with personal finance issues. </a:t>
            </a:r>
          </a:p>
          <a:p>
            <a:pPr marL="171450" indent="-171450">
              <a:buFont typeface="Arial" charset="0"/>
              <a:buChar char="•"/>
            </a:pPr>
            <a:r>
              <a:rPr lang="en-US" sz="1200"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4"/>
              </a:rPr>
              <a:t>https://www.pwc.com/us/efwsurvey</a:t>
            </a:r>
            <a:r>
              <a:rPr lang="en-US" sz="120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40</a:t>
            </a:fld>
            <a:endParaRPr lang="en-US" dirty="0"/>
          </a:p>
        </p:txBody>
      </p:sp>
    </p:spTree>
    <p:extLst>
      <p:ext uri="{BB962C8B-B14F-4D97-AF65-F5344CB8AC3E}">
        <p14:creationId xmlns:p14="http://schemas.microsoft.com/office/powerpoint/2010/main" val="755217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a:t>
            </a:fld>
            <a:endParaRPr lang="en-US" dirty="0"/>
          </a:p>
        </p:txBody>
      </p:sp>
    </p:spTree>
    <p:extLst>
      <p:ext uri="{BB962C8B-B14F-4D97-AF65-F5344CB8AC3E}">
        <p14:creationId xmlns:p14="http://schemas.microsoft.com/office/powerpoint/2010/main" val="3680645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in order for your employees to get the full financial benefit from their HSA, you need the right provider. And HSAs are certainly not all created equally. Remember these five things to make sure you find the right partner that can help your employees get everything they need from this powerful financial tool. </a:t>
            </a:r>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9006339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HSAs are about spending </a:t>
            </a:r>
            <a:r>
              <a:rPr lang="en-US" sz="1200" i="1" kern="1200" dirty="0">
                <a:solidFill>
                  <a:schemeClr val="tx1"/>
                </a:solidFill>
                <a:effectLst/>
                <a:latin typeface="+mn-lt"/>
                <a:ea typeface="+mn-ea"/>
                <a:cs typeface="+mn-cs"/>
              </a:rPr>
              <a:t>and </a:t>
            </a:r>
            <a:r>
              <a:rPr lang="en-US" sz="1200" kern="1200" dirty="0">
                <a:solidFill>
                  <a:schemeClr val="tx1"/>
                </a:solidFill>
                <a:effectLst/>
                <a:latin typeface="+mn-lt"/>
                <a:ea typeface="+mn-ea"/>
                <a:cs typeface="+mn-cs"/>
              </a:rPr>
              <a:t>savings—</a:t>
            </a:r>
            <a:r>
              <a:rPr lang="en-US" sz="1200" i="1" kern="1200" dirty="0">
                <a:solidFill>
                  <a:schemeClr val="tx1"/>
                </a:solidFill>
                <a:effectLst/>
                <a:latin typeface="+mn-lt"/>
                <a:ea typeface="+mn-ea"/>
                <a:cs typeface="+mn-cs"/>
              </a:rPr>
              <a:t>pretax</a:t>
            </a:r>
            <a:r>
              <a:rPr lang="en-US" sz="1200" kern="1200" dirty="0">
                <a:solidFill>
                  <a:schemeClr val="tx1"/>
                </a:solidFill>
                <a:effectLst/>
                <a:latin typeface="+mn-lt"/>
                <a:ea typeface="+mn-ea"/>
                <a:cs typeface="+mn-cs"/>
              </a:rPr>
              <a:t> savings, as a matter of fact, so your employees have an incentive to stockpile funds for future medical expenses.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because there’s no use-it-or-lose-it rule, you can spend that money on medical bills whenever you’d like, even saving it year-over-year to build up a healthier—so to speak—reserve. All with a triple tax benefit:</a:t>
            </a:r>
          </a:p>
          <a:p>
            <a:pPr marL="171450" lvl="0" indent="-171450">
              <a:buFont typeface="Arial" charset="0"/>
              <a:buChar char="•"/>
            </a:pPr>
            <a:r>
              <a:rPr lang="en-US" sz="1200" kern="1200" dirty="0">
                <a:solidFill>
                  <a:schemeClr val="tx1"/>
                </a:solidFill>
                <a:effectLst/>
                <a:latin typeface="+mn-lt"/>
                <a:ea typeface="+mn-ea"/>
                <a:cs typeface="+mn-cs"/>
              </a:rPr>
              <a:t>Your money is added pre-tax.</a:t>
            </a:r>
          </a:p>
          <a:p>
            <a:pPr marL="171450" lvl="0" indent="-171450">
              <a:buFont typeface="Arial" charset="0"/>
              <a:buChar char="•"/>
            </a:pPr>
            <a:r>
              <a:rPr lang="en-US" sz="1200" kern="1200" dirty="0">
                <a:solidFill>
                  <a:schemeClr val="tx1"/>
                </a:solidFill>
                <a:effectLst/>
                <a:latin typeface="+mn-lt"/>
                <a:ea typeface="+mn-ea"/>
                <a:cs typeface="+mn-cs"/>
              </a:rPr>
              <a:t>It grows tax</a:t>
            </a:r>
            <a:r>
              <a:rPr lang="en-US" sz="1200" kern="1200" baseline="0" dirty="0">
                <a:solidFill>
                  <a:schemeClr val="tx1"/>
                </a:solidFill>
                <a:effectLst/>
                <a:latin typeface="+mn-lt"/>
                <a:ea typeface="+mn-ea"/>
                <a:cs typeface="+mn-cs"/>
              </a:rPr>
              <a:t> free</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You can withdraw and spend the funds tax-free when used for qualified medical expenses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best part: you can even use the money for </a:t>
            </a:r>
            <a:r>
              <a:rPr lang="en-US" sz="1200" i="1" kern="1200" dirty="0">
                <a:solidFill>
                  <a:schemeClr val="tx1"/>
                </a:solidFill>
                <a:effectLst/>
                <a:latin typeface="+mn-lt"/>
                <a:ea typeface="+mn-ea"/>
                <a:cs typeface="+mn-cs"/>
              </a:rPr>
              <a:t>non</a:t>
            </a:r>
            <a:r>
              <a:rPr lang="en-US" sz="1200" kern="1200" dirty="0">
                <a:solidFill>
                  <a:schemeClr val="tx1"/>
                </a:solidFill>
                <a:effectLst/>
                <a:latin typeface="+mn-lt"/>
                <a:ea typeface="+mn-ea"/>
                <a:cs typeface="+mn-cs"/>
              </a:rPr>
              <a:t>-medical expenses, provided you’re 65 or older. The account holder just pays their regular tax rates on those</a:t>
            </a:r>
            <a:r>
              <a:rPr lang="en-US" sz="1200" kern="1200" baseline="0" dirty="0">
                <a:solidFill>
                  <a:schemeClr val="tx1"/>
                </a:solidFill>
                <a:effectLst/>
                <a:latin typeface="+mn-lt"/>
                <a:ea typeface="+mn-ea"/>
                <a:cs typeface="+mn-cs"/>
              </a:rPr>
              <a:t> withdrawals.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Withdrawing funds for non-healthcare expenses prior to age 65 results in a 20% tax penalty.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42</a:t>
            </a:fld>
            <a:endParaRPr lang="en-US" dirty="0"/>
          </a:p>
        </p:txBody>
      </p:sp>
    </p:spTree>
    <p:extLst>
      <p:ext uri="{BB962C8B-B14F-4D97-AF65-F5344CB8AC3E}">
        <p14:creationId xmlns:p14="http://schemas.microsoft.com/office/powerpoint/2010/main" val="15120618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Participant fees are definitely part of the equation, but if you don’t investigate every inch of the deal, you could miss a host of other fees that can get tacked onto your bill.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Traditional financial providers, for example, have ancillary fees normally associated with banking products (we’re </a:t>
            </a:r>
            <a:r>
              <a:rPr lang="en-US" sz="1200" i="1" kern="1200" dirty="0">
                <a:solidFill>
                  <a:schemeClr val="tx1"/>
                </a:solidFill>
                <a:effectLst/>
                <a:latin typeface="+mn-lt"/>
                <a:ea typeface="+mn-ea"/>
                <a:cs typeface="+mn-cs"/>
              </a:rPr>
              <a:t>all</a:t>
            </a:r>
            <a:r>
              <a:rPr lang="en-US" sz="1200" kern="1200" dirty="0">
                <a:solidFill>
                  <a:schemeClr val="tx1"/>
                </a:solidFill>
                <a:effectLst/>
                <a:latin typeface="+mn-lt"/>
                <a:ea typeface="+mn-ea"/>
                <a:cs typeface="+mn-cs"/>
              </a:rPr>
              <a:t> familiar with those)—charging you extra for balance transfers, various transactions, ATM withdrawals and paper statements.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Other providers charge “investing fees,” (Isn’t that what you’re paying them for already?) which are based on the size of individual balances. They can range up to XXX basis points, which means you pay $XXX annually or  quarterly, and as your balance grows, so do your costs. This is an effective way to punish you for saving.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Some consumer-benefits providers have proportionately higher expense ratios &lt;&lt;insert example&gt;&gt;.  And leave it to insurance companies to “hide” HSA fees inside a broader price, so that it looks like a better deal.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Look closely and look for a partner with simple, clear, flat costs that come without strings. Or hidden extras. Or ancillary fees. </a:t>
            </a:r>
          </a:p>
        </p:txBody>
      </p:sp>
      <p:sp>
        <p:nvSpPr>
          <p:cNvPr id="4" name="Slide Number Placeholder 3"/>
          <p:cNvSpPr>
            <a:spLocks noGrp="1"/>
          </p:cNvSpPr>
          <p:nvPr>
            <p:ph type="sldNum" sz="quarter" idx="10"/>
          </p:nvPr>
        </p:nvSpPr>
        <p:spPr/>
        <p:txBody>
          <a:bodyPr/>
          <a:lstStyle/>
          <a:p>
            <a:fld id="{2EE39C90-6B01-EE4F-BA61-7B3D347C2E44}" type="slidenum">
              <a:rPr lang="en-US" smtClean="0"/>
              <a:t>43</a:t>
            </a:fld>
            <a:endParaRPr lang="en-US" dirty="0"/>
          </a:p>
        </p:txBody>
      </p:sp>
    </p:spTree>
    <p:extLst>
      <p:ext uri="{BB962C8B-B14F-4D97-AF65-F5344CB8AC3E}">
        <p14:creationId xmlns:p14="http://schemas.microsoft.com/office/powerpoint/2010/main" val="15199343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Who’s evaluating and managing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options for your employees’ HSA dollars matters. You</a:t>
            </a:r>
            <a:r>
              <a:rPr lang="en-US" sz="1200" kern="1200" baseline="0" dirty="0">
                <a:solidFill>
                  <a:schemeClr val="tx1"/>
                </a:solidFill>
                <a:effectLst/>
                <a:latin typeface="+mn-lt"/>
                <a:ea typeface="+mn-ea"/>
                <a:cs typeface="+mn-cs"/>
              </a:rPr>
              <a:t> don’t want a recently </a:t>
            </a:r>
            <a:r>
              <a:rPr lang="en-US" sz="1200" kern="1200" dirty="0">
                <a:solidFill>
                  <a:schemeClr val="tx1"/>
                </a:solidFill>
                <a:effectLst/>
                <a:latin typeface="+mn-lt"/>
                <a:ea typeface="+mn-ea"/>
                <a:cs typeface="+mn-cs"/>
              </a:rPr>
              <a:t>promoted marketing guy who’s got a “really good feel” for this sort</a:t>
            </a:r>
            <a:r>
              <a:rPr lang="en-US" sz="1200" kern="1200" baseline="0" dirty="0">
                <a:solidFill>
                  <a:schemeClr val="tx1"/>
                </a:solidFill>
                <a:effectLst/>
                <a:latin typeface="+mn-lt"/>
                <a:ea typeface="+mn-ea"/>
                <a:cs typeface="+mn-cs"/>
              </a:rPr>
              <a:t> o</a:t>
            </a:r>
            <a:r>
              <a:rPr lang="en-US" sz="1200" kern="1200" dirty="0">
                <a:solidFill>
                  <a:schemeClr val="tx1"/>
                </a:solidFill>
                <a:effectLst/>
                <a:latin typeface="+mn-lt"/>
                <a:ea typeface="+mn-ea"/>
                <a:cs typeface="+mn-cs"/>
              </a:rPr>
              <a:t>f stuff, or is it a leading financial expert who understands the unique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characteristics of HSAs and objectively assesses your options?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It’s up to you, really, but you might want to consider the latter.</a:t>
            </a:r>
          </a:p>
          <a:p>
            <a:endParaRPr lang="en-US" dirty="0"/>
          </a:p>
          <a:p>
            <a:r>
              <a:rPr lang="en-US" sz="1200" kern="1200" dirty="0">
                <a:solidFill>
                  <a:schemeClr val="tx1"/>
                </a:solidFill>
                <a:effectLst/>
                <a:latin typeface="+mn-lt"/>
                <a:ea typeface="+mn-ea"/>
                <a:cs typeface="+mn-cs"/>
              </a:rPr>
              <a:t>You’ll also want to look out for providers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who offer proprietary investment options—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is a fancy way of saying their 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products. If you’re with</a:t>
            </a:r>
          </a:p>
          <a:p>
            <a:r>
              <a:rPr lang="en-US" sz="1200" kern="1200" dirty="0">
                <a:solidFill>
                  <a:schemeClr val="tx1"/>
                </a:solidFill>
                <a:effectLst/>
                <a:latin typeface="+mn-lt"/>
                <a:ea typeface="+mn-ea"/>
                <a:cs typeface="+mn-cs"/>
              </a:rPr>
              <a:t>A+ Investment Group, they might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steering you toward (or just dumping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your money into) A+ Investment Group</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And that typically means they have</a:t>
            </a:r>
          </a:p>
          <a:p>
            <a:r>
              <a:rPr lang="en-US" sz="1200" kern="1200" dirty="0">
                <a:solidFill>
                  <a:schemeClr val="tx1"/>
                </a:solidFill>
                <a:effectLst/>
                <a:latin typeface="+mn-lt"/>
                <a:ea typeface="+mn-ea"/>
                <a:cs typeface="+mn-cs"/>
              </a:rPr>
              <a:t>their and not your best interests in mind.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Again, because an HSA is both a spending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a savings account, you need a mix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that are good for both and not bad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either.</a:t>
            </a:r>
          </a:p>
          <a:p>
            <a:r>
              <a:rPr lang="en-US" sz="1200" kern="1200" dirty="0">
                <a:solidFill>
                  <a:schemeClr val="tx1"/>
                </a:solidFill>
                <a:effectLst/>
                <a:latin typeface="+mn-lt"/>
                <a:ea typeface="+mn-ea"/>
                <a:cs typeface="+mn-cs"/>
              </a:rPr>
              <a:t>Simply put: Look for a provider with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mix of low-cost, high-performing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that allow for spending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without penalties.</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44</a:t>
            </a:fld>
            <a:endParaRPr lang="en-US" dirty="0"/>
          </a:p>
        </p:txBody>
      </p:sp>
    </p:spTree>
    <p:extLst>
      <p:ext uri="{BB962C8B-B14F-4D97-AF65-F5344CB8AC3E}">
        <p14:creationId xmlns:p14="http://schemas.microsoft.com/office/powerpoint/2010/main" val="996608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dual nature of HSA accounts—both</a:t>
            </a:r>
            <a:r>
              <a:rPr lang="en-US" sz="1200" kern="1200" baseline="0" dirty="0">
                <a:solidFill>
                  <a:schemeClr val="tx1"/>
                </a:solidFill>
                <a:effectLst/>
                <a:latin typeface="+mn-lt"/>
                <a:ea typeface="+mn-ea"/>
                <a:cs typeface="+mn-cs"/>
              </a:rPr>
              <a:t> saving and spending—</a:t>
            </a:r>
            <a:r>
              <a:rPr lang="en-US" sz="1200" kern="1200" dirty="0">
                <a:solidFill>
                  <a:schemeClr val="tx1"/>
                </a:solidFill>
                <a:effectLst/>
                <a:latin typeface="+mn-lt"/>
                <a:ea typeface="+mn-ea"/>
                <a:cs typeface="+mn-cs"/>
              </a:rPr>
              <a:t>can be too much for banks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(who want you to spend) and investment institutions (who want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 to save). The right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solution will help you do both. So when you</a:t>
            </a:r>
            <a:r>
              <a:rPr lang="en-US" sz="1200" kern="1200" baseline="0" dirty="0">
                <a:solidFill>
                  <a:schemeClr val="tx1"/>
                </a:solidFill>
                <a:effectLst/>
                <a:latin typeface="+mn-lt"/>
                <a:ea typeface="+mn-ea"/>
                <a:cs typeface="+mn-cs"/>
              </a:rPr>
              <a:t> think about service, you need an organization with the solution that’s setup to deliver the right experience and support all of your employees.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a:t>
            </a:r>
            <a:r>
              <a:rPr lang="en-US" sz="1200" kern="1200" baseline="0" dirty="0">
                <a:solidFill>
                  <a:schemeClr val="tx1"/>
                </a:solidFill>
                <a:effectLst/>
                <a:latin typeface="+mn-lt"/>
                <a:ea typeface="+mn-ea"/>
                <a:cs typeface="+mn-cs"/>
              </a:rPr>
              <a:t> yourself. Are you/will you be able to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 liquid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assets when deposits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transactions change daily?</a:t>
            </a:r>
          </a:p>
          <a:p>
            <a:endParaRPr lang="en-US" sz="1200" kern="1200" dirty="0">
              <a:solidFill>
                <a:schemeClr val="tx1"/>
              </a:solidFill>
              <a:effectLst/>
              <a:latin typeface="+mn-lt"/>
              <a:ea typeface="+mn-ea"/>
              <a:cs typeface="+mn-cs"/>
            </a:endParaRPr>
          </a:p>
          <a:p>
            <a:r>
              <a:rPr lang="en-US" sz="1200" dirty="0">
                <a:solidFill>
                  <a:schemeClr val="bg1"/>
                </a:solidFill>
                <a:ea typeface="Franklin Gothic Medium" charset="0"/>
                <a:cs typeface="Franklin Gothic Medium" charset="0"/>
              </a:rPr>
              <a:t>Deal with changing contributions and errors that occur when users make contributions?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intricacies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regulatory compliance?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Allow participants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easily self-manage both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savings and spending?</a:t>
            </a:r>
          </a:p>
          <a:p>
            <a:endParaRPr lang="en-US" sz="1200" kern="1200" dirty="0">
              <a:solidFill>
                <a:schemeClr val="tx1"/>
              </a:solidFill>
              <a:effectLst/>
              <a:latin typeface="+mn-lt"/>
              <a:ea typeface="+mn-ea"/>
              <a:cs typeface="+mn-cs"/>
            </a:endParaRPr>
          </a:p>
          <a:p>
            <a:endParaRPr lang="en-US" dirty="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45</a:t>
            </a:fld>
            <a:endParaRPr lang="en-US" dirty="0"/>
          </a:p>
        </p:txBody>
      </p:sp>
    </p:spTree>
    <p:extLst>
      <p:ext uri="{BB962C8B-B14F-4D97-AF65-F5344CB8AC3E}">
        <p14:creationId xmlns:p14="http://schemas.microsoft.com/office/powerpoint/2010/main" val="8714224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Benefits platforms are home to your employees’ most personal and private data, and protecting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is our highest priority.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 sure any potential vendor gives you a full demonstration of their security protocols and capabilities—because you don’t need a sales pitch, you need proof of performance.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them walk you through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testing procedures and introduce you to their vendors, forensics and legal teams.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be sure you get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look through the qualifications of each of their security personnel.</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46</a:t>
            </a:fld>
            <a:endParaRPr lang="en-US" dirty="0"/>
          </a:p>
        </p:txBody>
      </p:sp>
    </p:spTree>
    <p:extLst>
      <p:ext uri="{BB962C8B-B14F-4D97-AF65-F5344CB8AC3E}">
        <p14:creationId xmlns:p14="http://schemas.microsoft.com/office/powerpoint/2010/main" val="15985883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organization is at a different point in</a:t>
            </a:r>
            <a:r>
              <a:rPr lang="en-US" baseline="0" dirty="0"/>
              <a:t> adopting, rolling out or refining their HSA program, but regardless of where you are in your evolution, there are three keys to a successful HSA strategy:</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1) Encourage employees to choose and understand their high deductible health plan. An</a:t>
            </a:r>
            <a:r>
              <a:rPr lang="en-US" baseline="0" dirty="0"/>
              <a:t> HSA-qualified high-deductible plan is a necessity, HSAs are a critical part of the story.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2)</a:t>
            </a:r>
            <a:r>
              <a:rPr lang="en-US" baseline="0" dirty="0"/>
              <a:t> Employee engagement and satisfaction is critical to your HSA success, so it’s equally critical to make the process of </a:t>
            </a:r>
            <a:r>
              <a:rPr lang="en-US" i="1" baseline="0" dirty="0"/>
              <a:t>using </a:t>
            </a:r>
            <a:r>
              <a:rPr lang="en-US" i="0" baseline="0" dirty="0"/>
              <a:t>their HSA funds simple and easy—inspiring </a:t>
            </a:r>
            <a:r>
              <a:rPr lang="en-US" dirty="0"/>
              <a:t>them to contribute their own money and/or take advantage of your seed funds.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3) And lastly,</a:t>
            </a:r>
            <a:r>
              <a:rPr lang="en-US" baseline="0" dirty="0"/>
              <a:t> it’s important to remember the “S” stands for savings. So how do you i</a:t>
            </a:r>
            <a:r>
              <a:rPr lang="en-US" dirty="0"/>
              <a:t>nspire employees to see and use their HSAs like a 401(k)–to make contributions a priority</a:t>
            </a:r>
            <a:r>
              <a:rPr lang="en-US" baseline="0" dirty="0"/>
              <a:t>, to understand the value of </a:t>
            </a:r>
            <a:r>
              <a:rPr lang="en-US" dirty="0"/>
              <a:t>lowering</a:t>
            </a:r>
            <a:r>
              <a:rPr lang="en-US" baseline="0" dirty="0"/>
              <a:t> their </a:t>
            </a:r>
            <a:r>
              <a:rPr lang="en-US" dirty="0"/>
              <a:t>taxable income,</a:t>
            </a:r>
            <a:r>
              <a:rPr lang="en-US" baseline="0" dirty="0"/>
              <a:t> to effectively</a:t>
            </a:r>
            <a:r>
              <a:rPr lang="en-US" dirty="0"/>
              <a:t> invest their savings, and to save for retirement.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We</a:t>
            </a:r>
            <a:r>
              <a:rPr lang="en-US" baseline="0" dirty="0"/>
              <a:t> can help with each of these three, so let’s take a closer look.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47</a:t>
            </a:fld>
            <a:endParaRPr lang="en-US" dirty="0"/>
          </a:p>
        </p:txBody>
      </p:sp>
    </p:spTree>
    <p:extLst>
      <p:ext uri="{BB962C8B-B14F-4D97-AF65-F5344CB8AC3E}">
        <p14:creationId xmlns:p14="http://schemas.microsoft.com/office/powerpoint/2010/main" val="557898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the expertise </a:t>
            </a:r>
            <a:r>
              <a:rPr lang="en-US" baseline="0" dirty="0"/>
              <a:t>and platform to help set a strategy and tell the story that drives adoption of your high-deductible health plans.</a:t>
            </a:r>
          </a:p>
          <a:p>
            <a:endParaRPr lang="en-US" baseline="0" dirty="0"/>
          </a:p>
          <a:p>
            <a:pPr marL="228600" indent="-228600">
              <a:buAutoNum type="arabicParenR"/>
            </a:pPr>
            <a:r>
              <a:rPr lang="en-US" baseline="0" dirty="0"/>
              <a:t>We’ll help you build a strategy based on best practices we’ve refined and honed building similar programs with hundreds of organizations.</a:t>
            </a:r>
          </a:p>
          <a:p>
            <a:pPr marL="228600" indent="-228600">
              <a:buAutoNum type="arabicParenR"/>
            </a:pPr>
            <a:endParaRPr lang="en-US" baseline="0" dirty="0"/>
          </a:p>
          <a:p>
            <a:pPr marL="228600" indent="-228600">
              <a:buAutoNum type="arabicParenR"/>
            </a:pPr>
            <a:r>
              <a:rPr lang="en-US" dirty="0"/>
              <a:t>We</a:t>
            </a:r>
            <a:r>
              <a:rPr lang="en-US" baseline="0" dirty="0"/>
              <a:t> offer turnkey communication materials to help you drive enrollment. </a:t>
            </a:r>
          </a:p>
          <a:p>
            <a:pPr marL="228600" indent="-228600">
              <a:buAutoNum type="arabicParenR"/>
            </a:pPr>
            <a:endParaRPr lang="en-US" baseline="0" dirty="0"/>
          </a:p>
          <a:p>
            <a:pPr marL="228600" indent="-228600">
              <a:buAutoNum type="arabicParenR"/>
            </a:pPr>
            <a:r>
              <a:rPr lang="en-US" baseline="0" dirty="0"/>
              <a:t>We also have ongoing education content to keep employees informed, connected and engaged with their HSA.</a:t>
            </a:r>
          </a:p>
          <a:p>
            <a:pPr marL="228600" indent="-228600">
              <a:buAutoNum type="arabicParenR"/>
            </a:pPr>
            <a:endParaRPr lang="en-US" baseline="0" dirty="0"/>
          </a:p>
          <a:p>
            <a:pPr marL="228600" indent="-228600">
              <a:buAutoNum type="arabicParenR"/>
            </a:pPr>
            <a:r>
              <a:rPr lang="en-US" baseline="0" dirty="0"/>
              <a:t>And we’ll help you track, monitor and adapt your program as your needs change to ensure your program is as successful as possible for both you and your employees. </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48</a:t>
            </a:fld>
            <a:endParaRPr lang="en-US" dirty="0"/>
          </a:p>
        </p:txBody>
      </p:sp>
    </p:spTree>
    <p:extLst>
      <p:ext uri="{BB962C8B-B14F-4D97-AF65-F5344CB8AC3E}">
        <p14:creationId xmlns:p14="http://schemas.microsoft.com/office/powerpoint/2010/main" val="38010813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49</a:t>
            </a:fld>
            <a:endParaRPr lang="en-US" dirty="0"/>
          </a:p>
        </p:txBody>
      </p:sp>
    </p:spTree>
    <p:extLst>
      <p:ext uri="{BB962C8B-B14F-4D97-AF65-F5344CB8AC3E}">
        <p14:creationId xmlns:p14="http://schemas.microsoft.com/office/powerpoint/2010/main" val="22813595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50</a:t>
            </a:fld>
            <a:endParaRPr lang="en-US" dirty="0"/>
          </a:p>
        </p:txBody>
      </p:sp>
    </p:spTree>
    <p:extLst>
      <p:ext uri="{BB962C8B-B14F-4D97-AF65-F5344CB8AC3E}">
        <p14:creationId xmlns:p14="http://schemas.microsoft.com/office/powerpoint/2010/main" val="372795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CUSTOMIZE CONTENT AS YOU SEE FIT</a:t>
            </a:r>
          </a:p>
        </p:txBody>
      </p:sp>
      <p:sp>
        <p:nvSpPr>
          <p:cNvPr id="4" name="Slide Number Placeholder 3"/>
          <p:cNvSpPr>
            <a:spLocks noGrp="1"/>
          </p:cNvSpPr>
          <p:nvPr>
            <p:ph type="sldNum" sz="quarter" idx="10"/>
          </p:nvPr>
        </p:nvSpPr>
        <p:spPr/>
        <p:txBody>
          <a:bodyPr/>
          <a:lstStyle/>
          <a:p>
            <a:fld id="{2EE39C90-6B01-EE4F-BA61-7B3D347C2E44}" type="slidenum">
              <a:rPr lang="en-US" smtClean="0"/>
              <a:t>4</a:t>
            </a:fld>
            <a:endParaRPr lang="en-US" dirty="0"/>
          </a:p>
        </p:txBody>
      </p:sp>
    </p:spTree>
    <p:extLst>
      <p:ext uri="{BB962C8B-B14F-4D97-AF65-F5344CB8AC3E}">
        <p14:creationId xmlns:p14="http://schemas.microsoft.com/office/powerpoint/2010/main" val="20060670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51</a:t>
            </a:fld>
            <a:endParaRPr lang="en-US" dirty="0"/>
          </a:p>
        </p:txBody>
      </p:sp>
    </p:spTree>
    <p:extLst>
      <p:ext uri="{BB962C8B-B14F-4D97-AF65-F5344CB8AC3E}">
        <p14:creationId xmlns:p14="http://schemas.microsoft.com/office/powerpoint/2010/main" val="29879941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200" dirty="0"/>
              <a:t>Investment returns a CFO would love – 5-year performance average is 9.5%, and 7.8% since inception</a:t>
            </a:r>
          </a:p>
          <a:p>
            <a:pPr marL="285750" indent="-285750">
              <a:buFont typeface="Arial"/>
              <a:buChar char="•"/>
            </a:pPr>
            <a:r>
              <a:rPr lang="en-US" sz="1200" dirty="0"/>
              <a:t>Highly rated by Morningstar – 72% 4 or 5 stars </a:t>
            </a:r>
          </a:p>
          <a:p>
            <a:pPr marL="285750" indent="-285750">
              <a:buFont typeface="Arial"/>
              <a:buChar char="•"/>
            </a:pPr>
            <a:r>
              <a:rPr lang="en-US" sz="1200" dirty="0"/>
              <a:t>Unbiased fund management – investment lineup is selected by Lockwood Investment Advisors and evaluated quarterly using a 6-point evaluation method</a:t>
            </a:r>
          </a:p>
          <a:p>
            <a:pPr marL="285750" indent="-285750">
              <a:buFont typeface="Arial"/>
              <a:buChar char="•"/>
            </a:pPr>
            <a:r>
              <a:rPr lang="en-US" sz="1200" dirty="0"/>
              <a:t>No proprietary funds or employees on the investment selection committee</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52</a:t>
            </a:fld>
            <a:endParaRPr lang="en-US" dirty="0"/>
          </a:p>
        </p:txBody>
      </p:sp>
    </p:spTree>
    <p:extLst>
      <p:ext uri="{BB962C8B-B14F-4D97-AF65-F5344CB8AC3E}">
        <p14:creationId xmlns:p14="http://schemas.microsoft.com/office/powerpoint/2010/main" val="31203762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200" dirty="0"/>
              <a:t>Low balance required to begin investing ($1,000), plus no minimum investment amounts</a:t>
            </a:r>
          </a:p>
          <a:p>
            <a:pPr marL="285750" indent="-285750">
              <a:buFont typeface="Arial"/>
              <a:buChar char="•"/>
            </a:pPr>
            <a:r>
              <a:rPr lang="en-US" sz="1200" dirty="0"/>
              <a:t>No additional trading fees</a:t>
            </a:r>
          </a:p>
          <a:p>
            <a:pPr marL="285750" indent="-285750">
              <a:buFont typeface="Arial"/>
              <a:buChar char="•"/>
            </a:pPr>
            <a:r>
              <a:rPr lang="en-US" sz="1200" dirty="0"/>
              <a:t>Trades clear in 1-2 business days (vs. 3 days or longer)</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53</a:t>
            </a:fld>
            <a:endParaRPr lang="en-US" dirty="0"/>
          </a:p>
        </p:txBody>
      </p:sp>
    </p:spTree>
    <p:extLst>
      <p:ext uri="{BB962C8B-B14F-4D97-AF65-F5344CB8AC3E}">
        <p14:creationId xmlns:p14="http://schemas.microsoft.com/office/powerpoint/2010/main" val="24864143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54</a:t>
            </a:fld>
            <a:endParaRPr lang="en-US" dirty="0"/>
          </a:p>
        </p:txBody>
      </p:sp>
    </p:spTree>
    <p:extLst>
      <p:ext uri="{BB962C8B-B14F-4D97-AF65-F5344CB8AC3E}">
        <p14:creationId xmlns:p14="http://schemas.microsoft.com/office/powerpoint/2010/main" val="10892335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55</a:t>
            </a:fld>
            <a:endParaRPr lang="en-US" dirty="0"/>
          </a:p>
        </p:txBody>
      </p:sp>
    </p:spTree>
    <p:extLst>
      <p:ext uri="{BB962C8B-B14F-4D97-AF65-F5344CB8AC3E}">
        <p14:creationId xmlns:p14="http://schemas.microsoft.com/office/powerpoint/2010/main" val="30572022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56</a:t>
            </a:fld>
            <a:endParaRPr lang="en-US" dirty="0"/>
          </a:p>
        </p:txBody>
      </p:sp>
    </p:spTree>
    <p:extLst>
      <p:ext uri="{BB962C8B-B14F-4D97-AF65-F5344CB8AC3E}">
        <p14:creationId xmlns:p14="http://schemas.microsoft.com/office/powerpoint/2010/main" val="17905582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58</a:t>
            </a:fld>
            <a:endParaRPr lang="en-US" dirty="0"/>
          </a:p>
        </p:txBody>
      </p:sp>
    </p:spTree>
    <p:extLst>
      <p:ext uri="{BB962C8B-B14F-4D97-AF65-F5344CB8AC3E}">
        <p14:creationId xmlns:p14="http://schemas.microsoft.com/office/powerpoint/2010/main" val="33950886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59</a:t>
            </a:fld>
            <a:endParaRPr lang="en-US" dirty="0"/>
          </a:p>
        </p:txBody>
      </p:sp>
    </p:spTree>
    <p:extLst>
      <p:ext uri="{BB962C8B-B14F-4D97-AF65-F5344CB8AC3E}">
        <p14:creationId xmlns:p14="http://schemas.microsoft.com/office/powerpoint/2010/main" val="1645832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61</a:t>
            </a:fld>
            <a:endParaRPr lang="en-US" dirty="0"/>
          </a:p>
        </p:txBody>
      </p:sp>
    </p:spTree>
    <p:extLst>
      <p:ext uri="{BB962C8B-B14F-4D97-AF65-F5344CB8AC3E}">
        <p14:creationId xmlns:p14="http://schemas.microsoft.com/office/powerpoint/2010/main" val="39564931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a:t>
            </a:r>
            <a:r>
              <a:rPr lang="en-US" baseline="0" dirty="0"/>
              <a:t> own the technology platform on which our commuter program operates, and as a result, we can offer the versatility that these programs need. Because of this proprietary platform:</a:t>
            </a:r>
            <a:endParaRPr lang="en-US"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We have relationships with hundreds of transit authorities and thousands of parking locations. </a:t>
            </a:r>
            <a:r>
              <a:rPr lang="en-US" b="1" dirty="0"/>
              <a:t> </a:t>
            </a:r>
            <a:endParaRPr lang="en-US" sz="1200" b="1" dirty="0">
              <a:solidFill>
                <a:srgbClr val="008000"/>
              </a:solidFill>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We can</a:t>
            </a:r>
            <a:r>
              <a:rPr lang="en-US" sz="1200" baseline="0" dirty="0"/>
              <a:t> t</a:t>
            </a:r>
            <a:r>
              <a:rPr lang="en-US" sz="1200" dirty="0"/>
              <a:t>ake the hassle out of administration by</a:t>
            </a:r>
            <a:r>
              <a:rPr lang="en-US" sz="1200" baseline="0" dirty="0"/>
              <a:t> offering a flexible, efficient and easy-to-use and easy-to-manage solution.</a:t>
            </a:r>
            <a:endParaRPr lang="en-US" sz="1200" dirty="0">
              <a:solidFill>
                <a:srgbClr val="008000"/>
              </a:solidFill>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We can make it simple for commuters with easy account management through our online portal and app as well as by offering</a:t>
            </a:r>
            <a:r>
              <a:rPr lang="en-US" sz="1200" baseline="0" dirty="0"/>
              <a:t> </a:t>
            </a:r>
            <a:r>
              <a:rPr lang="en-US" sz="1200" dirty="0"/>
              <a:t>a variety of payment options. </a:t>
            </a:r>
            <a:r>
              <a:rPr lang="en-US" sz="1200" b="1" dirty="0"/>
              <a:t> </a:t>
            </a:r>
            <a:endParaRPr lang="en-US" sz="1050" dirty="0">
              <a:solidFill>
                <a:srgbClr val="008000"/>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62</a:t>
            </a:fld>
            <a:endParaRPr lang="en-US" dirty="0"/>
          </a:p>
        </p:txBody>
      </p:sp>
    </p:spTree>
    <p:extLst>
      <p:ext uri="{BB962C8B-B14F-4D97-AF65-F5344CB8AC3E}">
        <p14:creationId xmlns:p14="http://schemas.microsoft.com/office/powerpoint/2010/main" val="623150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all know the benefits</a:t>
            </a:r>
            <a:r>
              <a:rPr lang="en-US" baseline="0" dirty="0"/>
              <a:t> business—the management and delivery of benefits to employees—is in a constant state of change.</a:t>
            </a:r>
          </a:p>
          <a:p>
            <a:endParaRPr lang="en-US" baseline="0" dirty="0"/>
          </a:p>
          <a:p>
            <a:r>
              <a:rPr lang="en-US" baseline="0" dirty="0"/>
              <a:t>You deal with it everyday—and so do we. As we’re buried in the managing these programs, sometimes it’s difficult to step back and look at what’s driving the change and the pressures we’re all feeling.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a:t>
            </a:fld>
            <a:endParaRPr lang="en-US" dirty="0"/>
          </a:p>
        </p:txBody>
      </p:sp>
    </p:spTree>
    <p:extLst>
      <p:ext uri="{BB962C8B-B14F-4D97-AF65-F5344CB8AC3E}">
        <p14:creationId xmlns:p14="http://schemas.microsoft.com/office/powerpoint/2010/main" val="16576515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cs typeface="DIN Next LT Pro"/>
              </a:rPr>
              <a:t>We are the largest transit purchaser in the nation, working with more than</a:t>
            </a:r>
            <a:r>
              <a:rPr lang="en-US" sz="1200" dirty="0"/>
              <a:t> 650 transit authorities nationwide</a:t>
            </a:r>
          </a:p>
          <a:p>
            <a:pPr marL="171450" indent="-171450">
              <a:buFont typeface="Arial" charset="0"/>
              <a:buChar char="•"/>
            </a:pPr>
            <a:r>
              <a:rPr lang="en-US" sz="1200" dirty="0"/>
              <a:t>WageWorks can purchase a transit pass using funds from the participant’s account each month or on a recurring basis, and mail the pass directly to participant’s home</a:t>
            </a:r>
          </a:p>
          <a:p>
            <a:pPr marL="171450" indent="-171450">
              <a:buFont typeface="Arial" charset="0"/>
              <a:buChar char="•"/>
            </a:pPr>
            <a:r>
              <a:rPr lang="en-US" sz="1200" dirty="0"/>
              <a:t>Account contributions can be loaded directly onto transit agency smart cards</a:t>
            </a:r>
          </a:p>
          <a:p>
            <a:pPr marL="171450" indent="-171450">
              <a:buFont typeface="Arial" charset="0"/>
              <a:buChar char="•"/>
            </a:pPr>
            <a:r>
              <a:rPr lang="en-US" sz="1200" dirty="0"/>
              <a:t>We even have partnerships with </a:t>
            </a:r>
            <a:r>
              <a:rPr lang="en-US" sz="1200" dirty="0">
                <a:cs typeface="Arial" panose="020B0604020202020204" pitchFamily="34" charset="0"/>
              </a:rPr>
              <a:t>rideshare and commuter administrators like uberPOOL, Lyft Line and Via</a:t>
            </a:r>
            <a:endParaRPr lang="en-US" sz="120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63</a:t>
            </a:fld>
            <a:endParaRPr lang="en-US" dirty="0"/>
          </a:p>
        </p:txBody>
      </p:sp>
    </p:spTree>
    <p:extLst>
      <p:ext uri="{BB962C8B-B14F-4D97-AF65-F5344CB8AC3E}">
        <p14:creationId xmlns:p14="http://schemas.microsoft.com/office/powerpoint/2010/main" val="20449270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t>Easily compare rates, reserve and pay for parking spots in more than 5,500 garages, lots and valets nationwide</a:t>
            </a:r>
          </a:p>
          <a:p>
            <a:pPr marL="171450" indent="-171450">
              <a:buFont typeface="Arial" charset="0"/>
              <a:buChar char="•"/>
            </a:pPr>
            <a:r>
              <a:rPr lang="en-US" sz="1200" dirty="0">
                <a:solidFill>
                  <a:srgbClr val="000000"/>
                </a:solidFill>
              </a:rPr>
              <a:t>Geo mapping identifies nearby parking locations during enrollment</a:t>
            </a:r>
          </a:p>
          <a:p>
            <a:pPr marL="171450" indent="-171450">
              <a:buFont typeface="Arial" charset="0"/>
              <a:buChar char="•"/>
            </a:pPr>
            <a:r>
              <a:rPr lang="en-US" sz="1200" dirty="0"/>
              <a:t>There’s a waiting list management feature for those locations where demand exceeds parking space availability</a:t>
            </a:r>
            <a:endParaRPr lang="en-US" sz="1200" dirty="0">
              <a:solidFill>
                <a:srgbClr val="000000"/>
              </a:solidFill>
            </a:endParaRPr>
          </a:p>
          <a:p>
            <a:pPr marL="171450" indent="-171450">
              <a:buFont typeface="Arial" charset="0"/>
              <a:buChar char="•"/>
            </a:pPr>
            <a:r>
              <a:rPr lang="en-US" sz="1200" dirty="0"/>
              <a:t>Use the Commuter Card with the SpotHero app to reserve parking spots in advance</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64</a:t>
            </a:fld>
            <a:endParaRPr lang="en-US" dirty="0"/>
          </a:p>
        </p:txBody>
      </p:sp>
    </p:spTree>
    <p:extLst>
      <p:ext uri="{BB962C8B-B14F-4D97-AF65-F5344CB8AC3E}">
        <p14:creationId xmlns:p14="http://schemas.microsoft.com/office/powerpoint/2010/main" val="40159341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a:t>WageWorks accommodates situations unique to you as an employer or to a particular office location</a:t>
            </a:r>
          </a:p>
          <a:p>
            <a:pPr marL="171450" indent="-171450">
              <a:buFont typeface="Arial"/>
              <a:buChar char="•"/>
            </a:pPr>
            <a:r>
              <a:rPr lang="en-US" sz="1200" dirty="0"/>
              <a:t>The parking option supports subsidies at the corporate, regional and employee level</a:t>
            </a:r>
          </a:p>
          <a:p>
            <a:pPr marL="171450" indent="-171450">
              <a:buFont typeface="Arial"/>
              <a:buChar char="•"/>
            </a:pPr>
            <a:r>
              <a:rPr lang="en-US" sz="1200" dirty="0">
                <a:cs typeface="Arial" panose="020B0604020202020204" pitchFamily="34" charset="0"/>
              </a:rPr>
              <a:t>We offer direct-to-participant customer service (Monday – Friday, 8 a.m. to 8 p.m. ET)</a:t>
            </a:r>
            <a:r>
              <a:rPr lang="en-US" sz="1200" dirty="0"/>
              <a:t> </a:t>
            </a:r>
            <a:r>
              <a:rPr lang="en-US" sz="1200" dirty="0">
                <a:cs typeface="Arial" panose="020B0604020202020204" pitchFamily="34" charset="0"/>
              </a:rPr>
              <a:t>to get you out of day-to-day administration</a:t>
            </a:r>
          </a:p>
          <a:p>
            <a:pPr marL="171450" indent="-171450">
              <a:buFont typeface="Arial"/>
              <a:buChar char="•"/>
            </a:pPr>
            <a:r>
              <a:rPr lang="en-US" sz="1200" dirty="0"/>
              <a:t>Our commuter benefits integrate with your payroll management, tax compliance and employee enrollment functions</a:t>
            </a:r>
          </a:p>
          <a:p>
            <a:pPr marL="171450" indent="-171450">
              <a:buFont typeface="Arial"/>
              <a:buChar char="•"/>
            </a:pPr>
            <a:r>
              <a:rPr lang="en-US" sz="1200" dirty="0"/>
              <a:t>We ensure compliance with the latest IRS regulations</a:t>
            </a:r>
          </a:p>
          <a:p>
            <a:pPr marL="171450" indent="-171450">
              <a:buFont typeface="Arial"/>
              <a:buChar char="•"/>
            </a:pPr>
            <a:endParaRPr lang="en-US" sz="120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65</a:t>
            </a:fld>
            <a:endParaRPr lang="en-US" dirty="0"/>
          </a:p>
        </p:txBody>
      </p:sp>
    </p:spTree>
    <p:extLst>
      <p:ext uri="{BB962C8B-B14F-4D97-AF65-F5344CB8AC3E}">
        <p14:creationId xmlns:p14="http://schemas.microsoft.com/office/powerpoint/2010/main" val="20187104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100" dirty="0">
                <a:cs typeface="DIN Next LT Pro"/>
              </a:rPr>
              <a:t>Our integrated web portal, available 24/7, puts employees in the driver’s seat:</a:t>
            </a:r>
          </a:p>
          <a:p>
            <a:pPr marL="628650" lvl="1" indent="-171450">
              <a:buFont typeface="Arial"/>
              <a:buChar char="•"/>
            </a:pPr>
            <a:r>
              <a:rPr lang="en-US" sz="1100" dirty="0">
                <a:cs typeface="DIN Next LT Pro"/>
              </a:rPr>
              <a:t>Submit claims and view status.</a:t>
            </a:r>
          </a:p>
          <a:p>
            <a:pPr marL="628650" lvl="1" indent="-171450">
              <a:buFont typeface="Arial"/>
              <a:buChar char="•"/>
            </a:pPr>
            <a:r>
              <a:rPr lang="en-US" sz="1100" dirty="0">
                <a:cs typeface="DIN Next LT Pro"/>
              </a:rPr>
              <a:t>Check account balances.</a:t>
            </a:r>
          </a:p>
          <a:p>
            <a:pPr marL="628650" lvl="1" indent="-171450">
              <a:buFont typeface="Arial"/>
              <a:buChar char="•"/>
            </a:pPr>
            <a:r>
              <a:rPr lang="en-US" sz="1100" dirty="0">
                <a:cs typeface="DIN Next LT Pro"/>
              </a:rPr>
              <a:t>View recent card transactions.</a:t>
            </a:r>
          </a:p>
          <a:p>
            <a:pPr marL="628650" lvl="1" indent="-171450">
              <a:buFont typeface="Arial"/>
              <a:buChar char="•"/>
            </a:pPr>
            <a:r>
              <a:rPr lang="en-US" sz="1100" dirty="0">
                <a:cs typeface="DIN Next LT Pro"/>
              </a:rPr>
              <a:t>Get program details.</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66</a:t>
            </a:fld>
            <a:endParaRPr lang="en-US" dirty="0"/>
          </a:p>
        </p:txBody>
      </p:sp>
    </p:spTree>
    <p:extLst>
      <p:ext uri="{BB962C8B-B14F-4D97-AF65-F5344CB8AC3E}">
        <p14:creationId xmlns:p14="http://schemas.microsoft.com/office/powerpoint/2010/main" val="13260606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t>Employees can use their commuter card just like a debit card when they pay for transit and parking—just swipe and go! </a:t>
            </a:r>
          </a:p>
          <a:p>
            <a:pPr marL="171450" indent="-171450">
              <a:buFont typeface="Arial" charset="0"/>
              <a:buChar char="•"/>
            </a:pPr>
            <a:r>
              <a:rPr lang="en-US" sz="1200" dirty="0"/>
              <a:t>WageWorks commuter account contributions are loaded directly onto transit agency smart cards where available</a:t>
            </a:r>
          </a:p>
          <a:p>
            <a:pPr marL="171450" indent="-171450">
              <a:buFont typeface="Arial" charset="0"/>
              <a:buChar char="•"/>
            </a:pPr>
            <a:r>
              <a:rPr lang="en-US" sz="1200" dirty="0"/>
              <a:t>With Buy My Pass, employees identify which transit agency or vanpool provider to buy from, and the pass is delivered to their home</a:t>
            </a:r>
          </a:p>
          <a:p>
            <a:pPr marL="171450" indent="-171450">
              <a:buFont typeface="Arial" charset="0"/>
              <a:buChar char="•"/>
            </a:pPr>
            <a:r>
              <a:rPr lang="en-US" sz="1200" dirty="0"/>
              <a:t>No receipts or claims forms required with Pay My Provider. Employees can access their accounts online and fill out a simple form to directly pay transit agencies or parking providers.</a:t>
            </a:r>
          </a:p>
          <a:p>
            <a:pPr marL="171450" indent="-171450">
              <a:buFont typeface="Arial" charset="0"/>
              <a:buChar char="•"/>
            </a:pPr>
            <a:r>
              <a:rPr lang="en-US" sz="1200" dirty="0"/>
              <a:t>Pay Me Back makes it easy for employees to reimburse themselves via direct deposit or mailed check</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67</a:t>
            </a:fld>
            <a:endParaRPr lang="en-US" dirty="0"/>
          </a:p>
        </p:txBody>
      </p:sp>
    </p:spTree>
    <p:extLst>
      <p:ext uri="{BB962C8B-B14F-4D97-AF65-F5344CB8AC3E}">
        <p14:creationId xmlns:p14="http://schemas.microsoft.com/office/powerpoint/2010/main" val="38472510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68</a:t>
            </a:fld>
            <a:endParaRPr lang="en-US" dirty="0"/>
          </a:p>
        </p:txBody>
      </p:sp>
    </p:spTree>
    <p:extLst>
      <p:ext uri="{BB962C8B-B14F-4D97-AF65-F5344CB8AC3E}">
        <p14:creationId xmlns:p14="http://schemas.microsoft.com/office/powerpoint/2010/main" val="325089682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From traditional HRAs to a fully customized solution, we can support your plan design needs. </a:t>
            </a:r>
            <a:br>
              <a:rPr lang="en-US" dirty="0"/>
            </a:br>
            <a:endParaRPr lang="en-US" sz="1200" dirty="0">
              <a:solidFill>
                <a:srgbClr val="008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Convenient access to funds and systems make our HRA easy to use.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We provide communication and education to help employees choose, use and appreciate their benefits.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70</a:t>
            </a:fld>
            <a:endParaRPr lang="en-US" dirty="0"/>
          </a:p>
        </p:txBody>
      </p:sp>
    </p:spTree>
    <p:extLst>
      <p:ext uri="{BB962C8B-B14F-4D97-AF65-F5344CB8AC3E}">
        <p14:creationId xmlns:p14="http://schemas.microsoft.com/office/powerpoint/2010/main" val="34144100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WageWorks can accommodate any HRA style: high-deductible, wellness contributions, retiree medical plans</a:t>
            </a:r>
            <a:r>
              <a:rPr lang="en-US" sz="1200" strike="sngStrike" dirty="0">
                <a:solidFill>
                  <a:srgbClr val="FF0000"/>
                </a:solidFill>
              </a:rPr>
              <a:t>,</a:t>
            </a:r>
            <a:r>
              <a:rPr lang="en-US" sz="1200" dirty="0"/>
              <a:t> and even custom designs.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Customize your eligible expense list and funding descriptions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Set your own contribution limits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Allow employees to roll over HRA dollars from year to year, or require them to use funds within the plan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Stack your HRA with an FSA, supported by the same debit card and systems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71</a:t>
            </a:fld>
            <a:endParaRPr lang="en-US" dirty="0"/>
          </a:p>
        </p:txBody>
      </p:sp>
    </p:spTree>
    <p:extLst>
      <p:ext uri="{BB962C8B-B14F-4D97-AF65-F5344CB8AC3E}">
        <p14:creationId xmlns:p14="http://schemas.microsoft.com/office/powerpoint/2010/main" val="13230475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72</a:t>
            </a:fld>
            <a:endParaRPr lang="en-US" dirty="0"/>
          </a:p>
        </p:txBody>
      </p:sp>
    </p:spTree>
    <p:extLst>
      <p:ext uri="{BB962C8B-B14F-4D97-AF65-F5344CB8AC3E}">
        <p14:creationId xmlns:p14="http://schemas.microsoft.com/office/powerpoint/2010/main" val="35562151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4F81BD"/>
                </a:solidFill>
              </a:rPr>
              <a:t>Smart technology and convenient access to funds</a:t>
            </a:r>
          </a:p>
          <a:p>
            <a:pPr marL="171450" indent="-171450">
              <a:buFont typeface="Arial"/>
              <a:buChar char="•"/>
            </a:pPr>
            <a:r>
              <a:rPr lang="en-US" sz="1200" dirty="0"/>
              <a:t>Employees can manage their account online 24/7 or via the EZ Receipts app. </a:t>
            </a:r>
            <a:endParaRPr lang="en-US" sz="1200" dirty="0">
              <a:solidFill>
                <a:srgbClr val="008000"/>
              </a:solidFill>
            </a:endParaRPr>
          </a:p>
          <a:p>
            <a:pPr marL="171450" indent="-171450">
              <a:buFont typeface="Arial"/>
              <a:buChar char="•"/>
            </a:pPr>
            <a:r>
              <a:rPr lang="en-US" sz="1200" dirty="0"/>
              <a:t>From the online portal or app, the participant can</a:t>
            </a:r>
            <a:r>
              <a:rPr lang="en-US" sz="1200" dirty="0">
                <a:solidFill>
                  <a:srgbClr val="FF0000"/>
                </a:solidFill>
              </a:rPr>
              <a:t> </a:t>
            </a:r>
            <a:r>
              <a:rPr lang="en-US" sz="1200" dirty="0"/>
              <a:t>check their balance, view and process claims, upload receipts and access tools and resources.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73</a:t>
            </a:fld>
            <a:endParaRPr lang="en-US" dirty="0"/>
          </a:p>
        </p:txBody>
      </p:sp>
    </p:spTree>
    <p:extLst>
      <p:ext uri="{BB962C8B-B14F-4D97-AF65-F5344CB8AC3E}">
        <p14:creationId xmlns:p14="http://schemas.microsoft.com/office/powerpoint/2010/main" val="2264614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a:t>
            </a:r>
            <a:r>
              <a:rPr lang="en-US" sz="1200" kern="1200" baseline="0" dirty="0">
                <a:solidFill>
                  <a:schemeClr val="tx1"/>
                </a:solidFill>
                <a:effectLst/>
                <a:latin typeface="+mn-lt"/>
                <a:ea typeface="+mn-ea"/>
                <a:cs typeface="+mn-cs"/>
              </a:rPr>
              <a:t> factor is, of course, employees themselves.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don’t need to tell you that</a:t>
            </a:r>
            <a:r>
              <a:rPr lang="en-US" sz="1200" kern="1200" baseline="0" dirty="0">
                <a:solidFill>
                  <a:schemeClr val="tx1"/>
                </a:solidFill>
                <a:effectLst/>
                <a:latin typeface="+mn-lt"/>
                <a:ea typeface="+mn-ea"/>
                <a:cs typeface="+mn-cs"/>
              </a:rPr>
              <a:t> benefits are playing an increasingly significant role in the lives of candidates, employees and, as a result, your organization.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Employees know the importance of these programs, and they are becoming more active, more engaged and more demanding consumers.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This quote from Aflac’s WorkForce Report tells the story. Employees’ expectations for simple experiences for programs tailored to their needs is on the rise.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According to MetLife’s 15th Annual U.S. Employee Benefit Trends Study from 2017, 58% of</a:t>
            </a:r>
            <a:r>
              <a:rPr lang="en-US" baseline="0" dirty="0"/>
              <a:t> employees want customized benefit options based on their own personal information.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 </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point is, the</a:t>
            </a:r>
            <a:r>
              <a:rPr lang="en-US" sz="1200" baseline="0" dirty="0"/>
              <a:t> benefits you offer bring multiple layers and levels of value to your employees and your business.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Delivering</a:t>
            </a:r>
            <a:r>
              <a:rPr lang="en-US" sz="1200" kern="1200" baseline="0" dirty="0">
                <a:solidFill>
                  <a:schemeClr val="tx1"/>
                </a:solidFill>
                <a:effectLst/>
                <a:latin typeface="+mn-lt"/>
                <a:ea typeface="+mn-ea"/>
                <a:cs typeface="+mn-cs"/>
              </a:rPr>
              <a:t> on these increasing expectations, of course, often creates greater complexity. As the programs you’ve built have become more sophisticated, your employees’ expectations and needs-</a:t>
            </a:r>
            <a:r>
              <a:rPr lang="mr-IN" sz="1200"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and their understanding of these needs has only grown</a:t>
            </a:r>
            <a:r>
              <a:rPr lang="mr-IN" sz="1200"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and it will continue to grow. </a:t>
            </a:r>
          </a:p>
        </p:txBody>
      </p:sp>
      <p:sp>
        <p:nvSpPr>
          <p:cNvPr id="4" name="Slide Number Placeholder 3"/>
          <p:cNvSpPr>
            <a:spLocks noGrp="1"/>
          </p:cNvSpPr>
          <p:nvPr>
            <p:ph type="sldNum" sz="quarter" idx="10"/>
          </p:nvPr>
        </p:nvSpPr>
        <p:spPr/>
        <p:txBody>
          <a:bodyPr/>
          <a:lstStyle/>
          <a:p>
            <a:fld id="{2EE39C90-6B01-EE4F-BA61-7B3D347C2E44}" type="slidenum">
              <a:rPr lang="en-US" smtClean="0"/>
              <a:t>7</a:t>
            </a:fld>
            <a:endParaRPr lang="en-US" dirty="0"/>
          </a:p>
        </p:txBody>
      </p:sp>
    </p:spTree>
    <p:extLst>
      <p:ext uri="{BB962C8B-B14F-4D97-AF65-F5344CB8AC3E}">
        <p14:creationId xmlns:p14="http://schemas.microsoft.com/office/powerpoint/2010/main" val="17732314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050" dirty="0"/>
              <a:t>Participants have multiple convenient ways to access funds:</a:t>
            </a:r>
          </a:p>
          <a:p>
            <a:pPr marL="460375" lvl="1" indent="-173038">
              <a:buFont typeface="Arial" charset="0"/>
              <a:buChar char="•"/>
            </a:pPr>
            <a:r>
              <a:rPr lang="en-US" sz="1050" dirty="0"/>
              <a:t>Pay By Card lets them swipe a debit card to pay for eligible expenses</a:t>
            </a:r>
          </a:p>
          <a:p>
            <a:pPr marL="460375" lvl="1" indent="-173038">
              <a:buFont typeface="Arial" charset="0"/>
              <a:buChar char="•"/>
            </a:pPr>
            <a:r>
              <a:rPr lang="en-US" sz="1050" dirty="0"/>
              <a:t>Pay Me Back reimburses them by check or direct deposit</a:t>
            </a:r>
          </a:p>
          <a:p>
            <a:pPr marL="460375" lvl="1" indent="-173038">
              <a:buFont typeface="Arial" charset="0"/>
              <a:buChar char="•"/>
            </a:pPr>
            <a:r>
              <a:rPr lang="en-US" sz="1050" dirty="0"/>
              <a:t>With Pay My Provider, employees can pay providers directly using online bill pay</a:t>
            </a:r>
          </a:p>
          <a:p>
            <a:pPr marL="460375" marR="0" lvl="1" indent="-173038" algn="l" defTabSz="914400" rtl="0" eaLnBrk="1" fontAlgn="auto" latinLnBrk="0" hangingPunct="1">
              <a:lnSpc>
                <a:spcPct val="100000"/>
              </a:lnSpc>
              <a:spcBef>
                <a:spcPts val="0"/>
              </a:spcBef>
              <a:spcAft>
                <a:spcPts val="0"/>
              </a:spcAft>
              <a:buClrTx/>
              <a:buSzTx/>
              <a:buFont typeface="Arial" charset="0"/>
              <a:buChar char="•"/>
              <a:tabLst/>
              <a:defRPr/>
            </a:pPr>
            <a:r>
              <a:rPr lang="en-US" sz="1050" kern="1200" dirty="0">
                <a:solidFill>
                  <a:schemeClr val="accent1"/>
                </a:solidFill>
                <a:latin typeface="+mn-lt"/>
                <a:ea typeface="+mn-ea"/>
                <a:cs typeface="+mn-cs"/>
              </a:rPr>
              <a:t>Pay By Carrier File: </a:t>
            </a:r>
            <a:r>
              <a:rPr lang="en-US" sz="1050" dirty="0"/>
              <a:t>Get auto-reimbursement based on carrier files</a:t>
            </a:r>
          </a:p>
          <a:p>
            <a:pPr marL="460375" lvl="1" indent="-173038">
              <a:buFont typeface="Arial" charset="0"/>
              <a:buChar char="•"/>
            </a:pPr>
            <a:r>
              <a:rPr lang="en-US" sz="1050" dirty="0"/>
              <a:t>With Pick and Process, they can choose a claim, then decide how to process it (Pay a Provider, card substantiation, Pay Me Back</a:t>
            </a:r>
            <a:r>
              <a:rPr lang="en-US" sz="1050" strike="sngStrike" dirty="0">
                <a:solidFill>
                  <a:srgbClr val="FF0000"/>
                </a:solidFill>
              </a:rPr>
              <a:t>,</a:t>
            </a:r>
            <a:r>
              <a:rPr lang="en-US" sz="1050" dirty="0"/>
              <a:t> and more)</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74</a:t>
            </a:fld>
            <a:endParaRPr lang="en-US" dirty="0"/>
          </a:p>
        </p:txBody>
      </p:sp>
    </p:spTree>
    <p:extLst>
      <p:ext uri="{BB962C8B-B14F-4D97-AF65-F5344CB8AC3E}">
        <p14:creationId xmlns:p14="http://schemas.microsoft.com/office/powerpoint/2010/main" val="640497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0375" lvl="1" indent="-173038">
              <a:buFont typeface="Arial" charset="0"/>
              <a:buChar char="•"/>
            </a:pPr>
            <a:r>
              <a:rPr lang="en-US" sz="1050" dirty="0"/>
              <a:t>With Pick and Process, the participant can choose a claim, then decide how to process it (Pay a Provider, card substantiation, Pay Me Back</a:t>
            </a:r>
            <a:r>
              <a:rPr lang="en-US" sz="1050" strike="sngStrike" dirty="0">
                <a:solidFill>
                  <a:srgbClr val="FF0000"/>
                </a:solidFill>
              </a:rPr>
              <a:t>,</a:t>
            </a:r>
            <a:r>
              <a:rPr lang="en-US" sz="1050" dirty="0"/>
              <a:t> and more)</a:t>
            </a:r>
          </a:p>
        </p:txBody>
      </p:sp>
      <p:sp>
        <p:nvSpPr>
          <p:cNvPr id="4" name="Slide Number Placeholder 3"/>
          <p:cNvSpPr>
            <a:spLocks noGrp="1"/>
          </p:cNvSpPr>
          <p:nvPr>
            <p:ph type="sldNum" sz="quarter" idx="10"/>
          </p:nvPr>
        </p:nvSpPr>
        <p:spPr/>
        <p:txBody>
          <a:bodyPr/>
          <a:lstStyle/>
          <a:p>
            <a:fld id="{2EE39C90-6B01-EE4F-BA61-7B3D347C2E44}" type="slidenum">
              <a:rPr lang="en-US" smtClean="0"/>
              <a:t>75</a:t>
            </a:fld>
            <a:endParaRPr lang="en-US" dirty="0"/>
          </a:p>
        </p:txBody>
      </p:sp>
    </p:spTree>
    <p:extLst>
      <p:ext uri="{BB962C8B-B14F-4D97-AF65-F5344CB8AC3E}">
        <p14:creationId xmlns:p14="http://schemas.microsoft.com/office/powerpoint/2010/main" val="39979551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76</a:t>
            </a:fld>
            <a:endParaRPr lang="en-US" dirty="0"/>
          </a:p>
        </p:txBody>
      </p:sp>
    </p:spTree>
    <p:extLst>
      <p:ext uri="{BB962C8B-B14F-4D97-AF65-F5344CB8AC3E}">
        <p14:creationId xmlns:p14="http://schemas.microsoft.com/office/powerpoint/2010/main" val="41606121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accent1"/>
                </a:solidFill>
              </a:rPr>
              <a:t>Communication that gets results</a:t>
            </a:r>
          </a:p>
          <a:p>
            <a:pPr marL="293688" indent="-293688">
              <a:buFont typeface="Arial" charset="0"/>
              <a:buChar char="•"/>
            </a:pPr>
            <a:r>
              <a:rPr lang="en-US" sz="1200" dirty="0"/>
              <a:t>Multi-media enrollment communication to help employees understand and choose high-deductible health plans and health care spending solutions</a:t>
            </a:r>
          </a:p>
          <a:p>
            <a:pPr marL="293688" indent="-293688">
              <a:buFont typeface="Arial" charset="0"/>
              <a:buChar char="•"/>
            </a:pPr>
            <a:r>
              <a:rPr lang="en-US" sz="1200" dirty="0"/>
              <a:t>Ongoing participant education to ensure employees make the most of their HRA</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77</a:t>
            </a:fld>
            <a:endParaRPr lang="en-US" dirty="0"/>
          </a:p>
        </p:txBody>
      </p:sp>
    </p:spTree>
    <p:extLst>
      <p:ext uri="{BB962C8B-B14F-4D97-AF65-F5344CB8AC3E}">
        <p14:creationId xmlns:p14="http://schemas.microsoft.com/office/powerpoint/2010/main" val="17706906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79</a:t>
            </a:fld>
            <a:endParaRPr lang="en-US" dirty="0"/>
          </a:p>
        </p:txBody>
      </p:sp>
    </p:spTree>
    <p:extLst>
      <p:ext uri="{BB962C8B-B14F-4D97-AF65-F5344CB8AC3E}">
        <p14:creationId xmlns:p14="http://schemas.microsoft.com/office/powerpoint/2010/main" val="14094868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have a proprietary platform –</a:t>
            </a:r>
          </a:p>
          <a:p>
            <a:r>
              <a:rPr lang="en-US" sz="1200" b="0" i="0" kern="1200" dirty="0">
                <a:solidFill>
                  <a:schemeClr val="tx1"/>
                </a:solidFill>
                <a:effectLst/>
                <a:latin typeface="+mn-lt"/>
                <a:ea typeface="+mn-ea"/>
                <a:cs typeface="+mn-cs"/>
              </a:rPr>
              <a:t>Convenience of our solution – easy to use, one card</a:t>
            </a:r>
          </a:p>
          <a:p>
            <a:r>
              <a:rPr lang="en-US" sz="1200" b="0" i="0" kern="1200" dirty="0">
                <a:solidFill>
                  <a:schemeClr val="tx1"/>
                </a:solidFill>
                <a:effectLst/>
                <a:latin typeface="+mn-lt"/>
                <a:ea typeface="+mn-ea"/>
                <a:cs typeface="+mn-cs"/>
              </a:rPr>
              <a:t>Policy/Regulatory leadership – we championed the Carryover provision</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80</a:t>
            </a:fld>
            <a:endParaRPr lang="en-US" dirty="0"/>
          </a:p>
        </p:txBody>
      </p:sp>
    </p:spTree>
    <p:extLst>
      <p:ext uri="{BB962C8B-B14F-4D97-AF65-F5344CB8AC3E}">
        <p14:creationId xmlns:p14="http://schemas.microsoft.com/office/powerpoint/2010/main" val="4803707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Most competitors (payroll company,</a:t>
            </a:r>
            <a:r>
              <a:rPr lang="en-US" sz="1200" b="0" i="0" kern="1200" baseline="0" dirty="0">
                <a:solidFill>
                  <a:schemeClr val="tx1"/>
                </a:solidFill>
                <a:effectLst/>
                <a:latin typeface="+mn-lt"/>
                <a:ea typeface="+mn-ea"/>
                <a:cs typeface="+mn-cs"/>
              </a:rPr>
              <a:t> bank, TPA) </a:t>
            </a:r>
            <a:r>
              <a:rPr lang="en-US" sz="1200" b="0" i="0" kern="1200" dirty="0">
                <a:solidFill>
                  <a:schemeClr val="tx1"/>
                </a:solidFill>
                <a:effectLst/>
                <a:latin typeface="+mn-lt"/>
                <a:ea typeface="+mn-ea"/>
                <a:cs typeface="+mn-cs"/>
              </a:rPr>
              <a:t>use a third party and it’s not their bread and butter. That allows us to be more flexible and more responsive</a:t>
            </a:r>
            <a:r>
              <a:rPr lang="en-US" sz="1200" b="0" i="0" kern="1200" baseline="0" dirty="0">
                <a:solidFill>
                  <a:schemeClr val="tx1"/>
                </a:solidFill>
                <a:effectLst/>
                <a:latin typeface="+mn-lt"/>
                <a:ea typeface="+mn-ea"/>
                <a:cs typeface="+mn-cs"/>
              </a:rPr>
              <a:t> to changes. </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81</a:t>
            </a:fld>
            <a:endParaRPr lang="en-US" dirty="0"/>
          </a:p>
        </p:txBody>
      </p:sp>
    </p:spTree>
    <p:extLst>
      <p:ext uri="{BB962C8B-B14F-4D97-AF65-F5344CB8AC3E}">
        <p14:creationId xmlns:p14="http://schemas.microsoft.com/office/powerpoint/2010/main" val="34472301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82</a:t>
            </a:fld>
            <a:endParaRPr lang="en-US" dirty="0"/>
          </a:p>
        </p:txBody>
      </p:sp>
    </p:spTree>
    <p:extLst>
      <p:ext uri="{BB962C8B-B14F-4D97-AF65-F5344CB8AC3E}">
        <p14:creationId xmlns:p14="http://schemas.microsoft.com/office/powerpoint/2010/main" val="1019400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83</a:t>
            </a:fld>
            <a:endParaRPr lang="en-US" dirty="0"/>
          </a:p>
        </p:txBody>
      </p:sp>
    </p:spTree>
    <p:extLst>
      <p:ext uri="{BB962C8B-B14F-4D97-AF65-F5344CB8AC3E}">
        <p14:creationId xmlns:p14="http://schemas.microsoft.com/office/powerpoint/2010/main" val="37622090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84</a:t>
            </a:fld>
            <a:endParaRPr lang="en-US" dirty="0"/>
          </a:p>
        </p:txBody>
      </p:sp>
    </p:spTree>
    <p:extLst>
      <p:ext uri="{BB962C8B-B14F-4D97-AF65-F5344CB8AC3E}">
        <p14:creationId xmlns:p14="http://schemas.microsoft.com/office/powerpoint/2010/main" val="1219478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it doesn’t stop with employees.</a:t>
            </a:r>
            <a:r>
              <a:rPr lang="en-US" baseline="0" dirty="0"/>
              <a:t> These benefits are highly regulated and those regulations are always changing or about to be changing. Staying ahead of what’s happening, what might happen and how it all affects your organization and your employees is an incredibly difficult task—to say nothing of ensuring your programs are incompliance as policies and requirements shift.</a:t>
            </a:r>
          </a:p>
          <a:p>
            <a:endParaRPr lang="en-US" baseline="0" dirty="0"/>
          </a:p>
          <a:p>
            <a:r>
              <a:rPr lang="en-US" baseline="0" dirty="0"/>
              <a:t>And of course, we all know data security-</a:t>
            </a:r>
            <a:r>
              <a:rPr lang="mr-IN" baseline="0" dirty="0"/>
              <a:t>–</a:t>
            </a:r>
            <a:r>
              <a:rPr lang="en-US" baseline="0" dirty="0"/>
              <a:t>or insecurity—is at an all time high. Delivering consumer-directed benefits is based on each employees’ data, and that data is constantly at risk of hacking and exposure.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a:t>
            </a:fld>
            <a:endParaRPr lang="en-US" dirty="0"/>
          </a:p>
        </p:txBody>
      </p:sp>
    </p:spTree>
    <p:extLst>
      <p:ext uri="{BB962C8B-B14F-4D97-AF65-F5344CB8AC3E}">
        <p14:creationId xmlns:p14="http://schemas.microsoft.com/office/powerpoint/2010/main" val="10894402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85</a:t>
            </a:fld>
            <a:endParaRPr lang="en-US" dirty="0"/>
          </a:p>
        </p:txBody>
      </p:sp>
    </p:spTree>
    <p:extLst>
      <p:ext uri="{BB962C8B-B14F-4D97-AF65-F5344CB8AC3E}">
        <p14:creationId xmlns:p14="http://schemas.microsoft.com/office/powerpoint/2010/main" val="250268923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0266" indent="-220266">
              <a:buFont typeface="Arial" charset="0"/>
              <a:buChar char="•"/>
            </a:pPr>
            <a:r>
              <a:rPr lang="en-US" sz="1200" dirty="0"/>
              <a:t>Industry leader in FSAs</a:t>
            </a:r>
          </a:p>
          <a:p>
            <a:pPr marL="220266" indent="-220266">
              <a:buFont typeface="Arial" charset="0"/>
              <a:buChar char="•"/>
            </a:pPr>
            <a:r>
              <a:rPr lang="en-US" sz="1200" dirty="0"/>
              <a:t>Instrumental in getting the $500 carryover </a:t>
            </a:r>
            <a:r>
              <a:rPr lang="en-US" sz="1200" dirty="0">
                <a:solidFill>
                  <a:srgbClr val="FF0000"/>
                </a:solidFill>
              </a:rPr>
              <a:t>provision</a:t>
            </a:r>
            <a:r>
              <a:rPr lang="en-US" sz="1200" dirty="0"/>
              <a:t> passed for FSAs</a:t>
            </a:r>
          </a:p>
          <a:p>
            <a:pPr marL="220266" indent="-220266">
              <a:buFont typeface="Arial" charset="0"/>
              <a:buChar char="•"/>
            </a:pPr>
            <a:r>
              <a:rPr lang="en-US" sz="1200" dirty="0"/>
              <a:t>Will evolve with you as your strategy shifts down the road</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86</a:t>
            </a:fld>
            <a:endParaRPr lang="en-US" dirty="0"/>
          </a:p>
        </p:txBody>
      </p:sp>
    </p:spTree>
    <p:extLst>
      <p:ext uri="{BB962C8B-B14F-4D97-AF65-F5344CB8AC3E}">
        <p14:creationId xmlns:p14="http://schemas.microsoft.com/office/powerpoint/2010/main" val="41605202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87</a:t>
            </a:fld>
            <a:endParaRPr lang="en-US" dirty="0"/>
          </a:p>
        </p:txBody>
      </p:sp>
    </p:spTree>
    <p:extLst>
      <p:ext uri="{BB962C8B-B14F-4D97-AF65-F5344CB8AC3E}">
        <p14:creationId xmlns:p14="http://schemas.microsoft.com/office/powerpoint/2010/main" val="2948017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With almost 30 years of COBRA experience, we have the expertise to make COBRA administration simpler for you and your participants. Our COBRA</a:t>
            </a:r>
            <a:r>
              <a:rPr lang="en-US" baseline="0" dirty="0"/>
              <a:t> program includes: </a:t>
            </a:r>
            <a:endParaRPr lang="en-US" strike="sngStrike" dirty="0">
              <a:solidFill>
                <a:srgbClr val="FF0000"/>
              </a:solidFill>
            </a:endParaRPr>
          </a:p>
          <a:p>
            <a:endParaRPr lang="en-US" b="1" dirty="0"/>
          </a:p>
          <a:p>
            <a:r>
              <a:rPr lang="en-US" b="1" dirty="0"/>
              <a:t>Case management</a:t>
            </a:r>
            <a:r>
              <a:rPr lang="en-US" b="0" dirty="0"/>
              <a:t>, giving you</a:t>
            </a:r>
            <a:r>
              <a:rPr lang="en-US" b="0" baseline="0" dirty="0"/>
              <a:t>:</a:t>
            </a:r>
            <a:endParaRPr lang="en-US" b="1" dirty="0"/>
          </a:p>
          <a:p>
            <a:pPr marL="171450" indent="-171450">
              <a:buFont typeface="Arial" charset="0"/>
              <a:buChar char="•"/>
            </a:pPr>
            <a:r>
              <a:rPr lang="en-US" dirty="0"/>
              <a:t>A</a:t>
            </a:r>
            <a:r>
              <a:rPr lang="en-US" baseline="0" dirty="0"/>
              <a:t> v</a:t>
            </a:r>
            <a:r>
              <a:rPr lang="en-US" dirty="0"/>
              <a:t>iew into all participant communications that have been sent—visible to clients and participants.</a:t>
            </a:r>
          </a:p>
          <a:p>
            <a:pPr marL="171450" indent="-171450">
              <a:buFont typeface="Arial" charset="0"/>
              <a:buChar char="•"/>
            </a:pPr>
            <a:r>
              <a:rPr lang="en-US" dirty="0"/>
              <a:t>A robust audit trail to identify when changes were made to a participant record, and by whom.</a:t>
            </a:r>
          </a:p>
          <a:p>
            <a:pPr marL="171450" indent="-171450">
              <a:buFont typeface="Arial" charset="0"/>
              <a:buChar char="•"/>
            </a:pPr>
            <a:r>
              <a:rPr lang="en-US" dirty="0"/>
              <a:t>Online client self-service tool to update plans and rates for Open Enrollment changes.</a:t>
            </a:r>
          </a:p>
          <a:p>
            <a:pPr marL="171450" indent="-171450">
              <a:buFont typeface="Arial" charset="0"/>
              <a:buChar char="•"/>
            </a:pPr>
            <a:r>
              <a:rPr lang="en-US" dirty="0"/>
              <a:t>Integrated case management with visibility to open cases for both clients and participants.</a:t>
            </a:r>
          </a:p>
          <a:p>
            <a:pPr marL="171450" indent="-171450">
              <a:buFont typeface="Arial" charset="0"/>
              <a:buChar char="•"/>
            </a:pPr>
            <a:r>
              <a:rPr lang="en-US" dirty="0"/>
              <a:t>Comprehensive set of standard reports available via secure client site.</a:t>
            </a:r>
          </a:p>
          <a:p>
            <a:endParaRPr lang="en-US" dirty="0"/>
          </a:p>
          <a:p>
            <a:r>
              <a:rPr lang="en-US" b="1" dirty="0"/>
              <a:t>Transition assistance:</a:t>
            </a:r>
          </a:p>
          <a:p>
            <a:r>
              <a:rPr lang="en-US" baseline="0" dirty="0"/>
              <a:t>By partnering with </a:t>
            </a:r>
            <a:r>
              <a:rPr lang="en-US" dirty="0"/>
              <a:t>HealthCompare,</a:t>
            </a:r>
            <a:r>
              <a:rPr lang="en-US" baseline="0" dirty="0"/>
              <a:t> we give </a:t>
            </a:r>
            <a:r>
              <a:rPr lang="en-US" dirty="0"/>
              <a:t>participants a</a:t>
            </a:r>
            <a:r>
              <a:rPr lang="en-US" baseline="0" dirty="0"/>
              <a:t> way </a:t>
            </a:r>
            <a:r>
              <a:rPr lang="en-US" dirty="0"/>
              <a:t>to discuss other options for coverage in the marketplace instead of COBRA continuation.</a:t>
            </a:r>
            <a:br>
              <a:rPr lang="en-US" dirty="0"/>
            </a:br>
            <a:endParaRPr lang="en-US" dirty="0"/>
          </a:p>
          <a:p>
            <a:r>
              <a:rPr lang="en-US" b="1" dirty="0"/>
              <a:t>Payment options: </a:t>
            </a:r>
            <a:r>
              <a:rPr lang="en-US" dirty="0"/>
              <a:t>Online payment by ACH,</a:t>
            </a:r>
            <a:r>
              <a:rPr lang="en-US" baseline="0" dirty="0"/>
              <a:t> pay by phone or </a:t>
            </a:r>
            <a:r>
              <a:rPr lang="en-US" dirty="0"/>
              <a:t>check payment via secure lockbox.</a:t>
            </a:r>
          </a:p>
          <a:p>
            <a:r>
              <a:rPr lang="en-US" dirty="0"/>
              <a:t/>
            </a:r>
            <a:br>
              <a:rPr lang="en-US" dirty="0"/>
            </a:br>
            <a:r>
              <a:rPr lang="en-US" b="1" dirty="0"/>
              <a:t>ACA reporting: </a:t>
            </a:r>
            <a:r>
              <a:rPr lang="en-US" dirty="0"/>
              <a:t>On demand and annual reporting of details needed to prepare the Forms 1095/96 for Minimum Essential Coverage reporting to the IRS and participants.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89</a:t>
            </a:fld>
            <a:endParaRPr lang="en-US" dirty="0"/>
          </a:p>
        </p:txBody>
      </p:sp>
    </p:spTree>
    <p:extLst>
      <p:ext uri="{BB962C8B-B14F-4D97-AF65-F5344CB8AC3E}">
        <p14:creationId xmlns:p14="http://schemas.microsoft.com/office/powerpoint/2010/main" val="370072634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72C4"/>
                </a:solidFill>
                <a:effectLst/>
                <a:uLnTx/>
                <a:uFillTx/>
                <a:latin typeface="+mn-lt"/>
                <a:ea typeface="+mn-ea"/>
                <a:cs typeface="+mn-cs"/>
              </a:rPr>
              <a:t>Industry-Leading Technology</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Even complex plans and policies are no match for our technology.</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We have built-in reports to make ACA and carrier reporting a breeze. </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Display notices and inserts.</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lang="en-US" sz="1200" b="0" kern="1200" dirty="0">
                <a:solidFill>
                  <a:schemeClr val="tx1"/>
                </a:solidFill>
                <a:effectLst/>
                <a:latin typeface="+mn-lt"/>
                <a:ea typeface="+mn-ea"/>
                <a:cs typeface="+mn-cs"/>
              </a:rPr>
              <a:t>New Hire Notice, Qualifying Events Notice, Termination Notice) are imaged and available for view by the employee and employer.  In addition, if the employer includes custom inserts with their OE packets, those are now imaged and available to be viewed online.</a:t>
            </a:r>
            <a:r>
              <a:rPr lang="en-US" b="0" dirty="0">
                <a:effectLst/>
              </a:rPr>
              <a:t>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Our employer portal puts key information at your fingertips.  </a:t>
            </a:r>
            <a:endParaRPr lang="en-US" dirty="0"/>
          </a:p>
          <a:p>
            <a:r>
              <a:rPr lang="en-US" dirty="0"/>
              <a:t> </a:t>
            </a:r>
          </a:p>
        </p:txBody>
      </p:sp>
      <p:sp>
        <p:nvSpPr>
          <p:cNvPr id="4" name="Slide Number Placeholder 3"/>
          <p:cNvSpPr>
            <a:spLocks noGrp="1"/>
          </p:cNvSpPr>
          <p:nvPr>
            <p:ph type="sldNum" sz="quarter" idx="10"/>
          </p:nvPr>
        </p:nvSpPr>
        <p:spPr/>
        <p:txBody>
          <a:bodyPr/>
          <a:lstStyle/>
          <a:p>
            <a:fld id="{2EE39C90-6B01-EE4F-BA61-7B3D347C2E44}" type="slidenum">
              <a:rPr lang="en-US" smtClean="0"/>
              <a:t>90</a:t>
            </a:fld>
            <a:endParaRPr lang="en-US" dirty="0"/>
          </a:p>
        </p:txBody>
      </p:sp>
    </p:spTree>
    <p:extLst>
      <p:ext uri="{BB962C8B-B14F-4D97-AF65-F5344CB8AC3E}">
        <p14:creationId xmlns:p14="http://schemas.microsoft.com/office/powerpoint/2010/main" val="21810119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3688" indent="-293688">
              <a:buFont typeface="Arial" charset="0"/>
              <a:buChar char="•"/>
            </a:pPr>
            <a:r>
              <a:rPr lang="en-US" sz="1600" dirty="0"/>
              <a:t>We assign every client an Implementation Manager and a Relationship Manager (for enterprise clients), who will guide you every step of the way.</a:t>
            </a:r>
          </a:p>
          <a:p>
            <a:pPr marL="293688" indent="-293688">
              <a:buFont typeface="Arial" charset="0"/>
              <a:buChar char="•"/>
            </a:pPr>
            <a:r>
              <a:rPr lang="en-US" sz="1600" dirty="0"/>
              <a:t>Your Relationship Manager can help with:</a:t>
            </a:r>
          </a:p>
          <a:p>
            <a:pPr marL="517525" indent="-166688">
              <a:buFont typeface="Arial" charset="0"/>
              <a:buChar char="•"/>
            </a:pPr>
            <a:r>
              <a:rPr lang="en-US" sz="1600" dirty="0"/>
              <a:t>Coordination of services (Compliance, eligibility, finance, Electronic Data Interchange)</a:t>
            </a:r>
          </a:p>
          <a:p>
            <a:pPr marL="517525" indent="-166688">
              <a:buFont typeface="Arial" charset="0"/>
              <a:buChar char="•"/>
            </a:pPr>
            <a:r>
              <a:rPr lang="en-US" sz="1600" dirty="0"/>
              <a:t>Case management </a:t>
            </a:r>
          </a:p>
          <a:p>
            <a:pPr marL="517525" indent="-166688">
              <a:buFont typeface="Arial" charset="0"/>
              <a:buChar char="•"/>
            </a:pPr>
            <a:r>
              <a:rPr lang="en-US" sz="1600" dirty="0"/>
              <a:t>Comprehensive reporting</a:t>
            </a:r>
          </a:p>
          <a:p>
            <a:pPr marL="517525" indent="-166688">
              <a:buFont typeface="Arial" charset="0"/>
              <a:buChar char="•"/>
            </a:pPr>
            <a:r>
              <a:rPr lang="en-US" sz="1600" dirty="0"/>
              <a:t>Enrollment communications</a:t>
            </a:r>
            <a:endParaRPr lang="en-US" sz="1600" strike="sngStrike"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91</a:t>
            </a:fld>
            <a:endParaRPr lang="en-US" dirty="0"/>
          </a:p>
        </p:txBody>
      </p:sp>
    </p:spTree>
    <p:extLst>
      <p:ext uri="{BB962C8B-B14F-4D97-AF65-F5344CB8AC3E}">
        <p14:creationId xmlns:p14="http://schemas.microsoft.com/office/powerpoint/2010/main" val="150406627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a:solidFill>
                  <a:schemeClr val="accent1"/>
                </a:solidFill>
              </a:rPr>
              <a:t>Mobile-friendly Website</a:t>
            </a:r>
          </a:p>
          <a:p>
            <a:pPr marL="293688" indent="-293688">
              <a:buFont typeface="Arial" charset="0"/>
              <a:buChar char="•"/>
            </a:pPr>
            <a:r>
              <a:rPr lang="en-US" sz="1600" dirty="0"/>
              <a:t>24/7 secure account access</a:t>
            </a:r>
          </a:p>
          <a:p>
            <a:pPr marL="293688" indent="-293688">
              <a:buFont typeface="Arial" charset="0"/>
              <a:buChar char="•"/>
            </a:pPr>
            <a:r>
              <a:rPr lang="en-US" sz="1600" dirty="0"/>
              <a:t>Make payments</a:t>
            </a:r>
          </a:p>
          <a:p>
            <a:pPr marL="293688" indent="-293688">
              <a:buFont typeface="Arial" charset="0"/>
              <a:buChar char="•"/>
            </a:pPr>
            <a:r>
              <a:rPr lang="en-US" sz="1600" dirty="0"/>
              <a:t>View:</a:t>
            </a:r>
          </a:p>
          <a:p>
            <a:pPr marL="466725" indent="-166688">
              <a:buFont typeface="Arial" charset="0"/>
              <a:buChar char="•"/>
            </a:pPr>
            <a:r>
              <a:rPr lang="en-US" sz="1600" dirty="0"/>
              <a:t>Benefit and coverage information (e.g., SBC, SPD)</a:t>
            </a:r>
          </a:p>
          <a:p>
            <a:pPr marL="466725" indent="-166688">
              <a:buFont typeface="Arial" charset="0"/>
              <a:buChar char="•"/>
            </a:pPr>
            <a:r>
              <a:rPr lang="en-US" sz="1600" dirty="0"/>
              <a:t>Benefit history</a:t>
            </a:r>
          </a:p>
          <a:p>
            <a:pPr marL="466725" indent="-166688">
              <a:buFont typeface="Arial" charset="0"/>
              <a:buChar char="•"/>
            </a:pPr>
            <a:r>
              <a:rPr lang="en-US" sz="1600" dirty="0"/>
              <a:t>Account notices</a:t>
            </a:r>
          </a:p>
          <a:p>
            <a:pPr marL="466725" indent="-166688">
              <a:buFont typeface="Arial" charset="0"/>
              <a:buChar char="•"/>
            </a:pPr>
            <a:r>
              <a:rPr lang="en-US" sz="1600" dirty="0"/>
              <a:t>Payment due dates and histories </a:t>
            </a:r>
          </a:p>
          <a:p>
            <a:pPr marL="293688" indent="-293688">
              <a:buFont typeface="Arial" charset="0"/>
              <a:buChar char="•"/>
            </a:pPr>
            <a:r>
              <a:rPr lang="en-US" sz="1600" dirty="0"/>
              <a:t>Access FAQs and other resources</a:t>
            </a:r>
          </a:p>
          <a:p>
            <a:endParaRPr lang="en-US" sz="1600"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92</a:t>
            </a:fld>
            <a:endParaRPr lang="en-US" dirty="0"/>
          </a:p>
        </p:txBody>
      </p:sp>
    </p:spTree>
    <p:extLst>
      <p:ext uri="{BB962C8B-B14F-4D97-AF65-F5344CB8AC3E}">
        <p14:creationId xmlns:p14="http://schemas.microsoft.com/office/powerpoint/2010/main" val="266268977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Multiple ways to enroll and pay</a:t>
            </a:r>
          </a:p>
          <a:p>
            <a:pPr marL="292100" lvl="1" indent="-282575">
              <a:buFont typeface="Arial" charset="0"/>
              <a:buChar char="•"/>
            </a:pPr>
            <a:r>
              <a:rPr lang="en-US" sz="1100" dirty="0"/>
              <a:t>Enrollment online, by mail or by fax</a:t>
            </a:r>
          </a:p>
          <a:p>
            <a:pPr marL="292100" lvl="1" indent="-282575">
              <a:buFont typeface="Arial" charset="0"/>
              <a:buChar char="•"/>
            </a:pPr>
            <a:r>
              <a:rPr lang="en-US" sz="1100" dirty="0"/>
              <a:t>Pay by mail, ACH withdrawal</a:t>
            </a:r>
            <a:r>
              <a:rPr lang="en-US" sz="1100" dirty="0">
                <a:solidFill>
                  <a:srgbClr val="FF0000"/>
                </a:solidFill>
              </a:rPr>
              <a:t>,</a:t>
            </a:r>
            <a:r>
              <a:rPr lang="en-US" sz="1100" dirty="0"/>
              <a:t> or electronic check</a:t>
            </a:r>
            <a:endParaRPr lang="en-US" sz="1200" b="1" dirty="0"/>
          </a:p>
          <a:p>
            <a:pPr marL="292100" lvl="1" indent="-282575">
              <a:buFont typeface="Arial" charset="0"/>
              <a:buChar char="•"/>
            </a:pPr>
            <a:endParaRPr lang="en-US" sz="1200" b="1" dirty="0"/>
          </a:p>
          <a:p>
            <a:pPr marL="9525" lvl="1"/>
            <a:r>
              <a:rPr lang="en-US" sz="1200" b="1" dirty="0"/>
              <a:t>Call Center</a:t>
            </a:r>
          </a:p>
          <a:p>
            <a:pPr marL="285750" lvl="0" indent="-285750">
              <a:buFont typeface="Arial" charset="0"/>
              <a:buChar char="•"/>
              <a:defRPr/>
            </a:pPr>
            <a:r>
              <a:rPr lang="en-US" sz="1200" dirty="0"/>
              <a:t>Dedicated COBRA center with multi-language support</a:t>
            </a:r>
          </a:p>
          <a:p>
            <a:pPr marL="285750" lvl="0" indent="-285750">
              <a:buFont typeface="Arial" charset="0"/>
              <a:buChar char="•"/>
              <a:defRPr/>
            </a:pPr>
            <a:r>
              <a:rPr lang="en-US" sz="1200" dirty="0"/>
              <a:t>8 a.m. to 8 p.m. ET, Monday through Friday</a:t>
            </a:r>
          </a:p>
          <a:p>
            <a:pPr marL="285750" lvl="0" indent="-285750">
              <a:buFont typeface="Arial" charset="0"/>
              <a:buChar char="•"/>
              <a:defRPr/>
            </a:pPr>
            <a:r>
              <a:rPr lang="en-US" sz="1200" dirty="0"/>
              <a:t>60 hours of classroom training, COBRA certification, a minimum of six weeks of peer training</a:t>
            </a:r>
            <a:r>
              <a:rPr lang="en-US" sz="1200" strike="sngStrike" dirty="0">
                <a:solidFill>
                  <a:srgbClr val="FF0000"/>
                </a:solidFill>
              </a:rPr>
              <a:t>,</a:t>
            </a:r>
            <a:r>
              <a:rPr lang="en-US" sz="1200" dirty="0"/>
              <a:t> and recurring advocacy training</a:t>
            </a:r>
          </a:p>
          <a:p>
            <a:endParaRPr lang="en-US"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93</a:t>
            </a:fld>
            <a:endParaRPr lang="en-US" dirty="0"/>
          </a:p>
        </p:txBody>
      </p:sp>
    </p:spTree>
    <p:extLst>
      <p:ext uri="{BB962C8B-B14F-4D97-AF65-F5344CB8AC3E}">
        <p14:creationId xmlns:p14="http://schemas.microsoft.com/office/powerpoint/2010/main" val="238227431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94</a:t>
            </a:fld>
            <a:endParaRPr lang="en-US" dirty="0"/>
          </a:p>
        </p:txBody>
      </p:sp>
    </p:spTree>
    <p:extLst>
      <p:ext uri="{BB962C8B-B14F-4D97-AF65-F5344CB8AC3E}">
        <p14:creationId xmlns:p14="http://schemas.microsoft.com/office/powerpoint/2010/main" val="32853520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96</a:t>
            </a:fld>
            <a:endParaRPr lang="en-US" dirty="0"/>
          </a:p>
        </p:txBody>
      </p:sp>
    </p:spTree>
    <p:extLst>
      <p:ext uri="{BB962C8B-B14F-4D97-AF65-F5344CB8AC3E}">
        <p14:creationId xmlns:p14="http://schemas.microsoft.com/office/powerpoint/2010/main" val="100194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it wouldn’t be business if there wasn’t a steady drumbeat of reductions</a:t>
            </a:r>
            <a:r>
              <a:rPr lang="en-US" baseline="0" dirty="0"/>
              <a:t> and calls for doing more with fewer and fewer resources.</a:t>
            </a:r>
          </a:p>
          <a:p>
            <a:endParaRPr lang="en-US" baseline="0" dirty="0"/>
          </a:p>
          <a:p>
            <a:r>
              <a:rPr lang="en-US" baseline="0" dirty="0"/>
              <a:t>HR and benefit teams are under constant pressure to manage deliver these increasingly important and increasingly complex services and benefits to employees while slashing the resources required to do it well.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a:t>
            </a:fld>
            <a:endParaRPr lang="en-US" dirty="0"/>
          </a:p>
        </p:txBody>
      </p:sp>
    </p:spTree>
    <p:extLst>
      <p:ext uri="{BB962C8B-B14F-4D97-AF65-F5344CB8AC3E}">
        <p14:creationId xmlns:p14="http://schemas.microsoft.com/office/powerpoint/2010/main" val="1144511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Direct Bill differentiators</a:t>
            </a:r>
          </a:p>
          <a:p>
            <a:r>
              <a:rPr lang="en-US" sz="1200" b="0" i="0" kern="1200" dirty="0">
                <a:solidFill>
                  <a:schemeClr val="tx1"/>
                </a:solidFill>
                <a:effectLst/>
                <a:latin typeface="+mn-lt"/>
                <a:ea typeface="+mn-ea"/>
                <a:cs typeface="+mn-cs"/>
              </a:rPr>
              <a:t>Custom administration based on client-directed dates and deadlines for payments, enrollment, etc.</a:t>
            </a:r>
          </a:p>
          <a:p>
            <a:r>
              <a:rPr lang="en-US" sz="1200" b="0" i="0" kern="1200" dirty="0">
                <a:solidFill>
                  <a:schemeClr val="tx1"/>
                </a:solidFill>
                <a:effectLst/>
                <a:latin typeface="+mn-lt"/>
                <a:ea typeface="+mn-ea"/>
                <a:cs typeface="+mn-cs"/>
              </a:rPr>
              <a:t>Online payment via ACH.</a:t>
            </a:r>
          </a:p>
          <a:p>
            <a:r>
              <a:rPr lang="en-US" sz="1200" b="0" i="0" kern="1200" dirty="0">
                <a:solidFill>
                  <a:schemeClr val="tx1"/>
                </a:solidFill>
                <a:effectLst/>
                <a:latin typeface="+mn-lt"/>
                <a:ea typeface="+mn-ea"/>
                <a:cs typeface="+mn-cs"/>
              </a:rPr>
              <a:t>Visibility to all communications online.</a:t>
            </a:r>
          </a:p>
          <a:p>
            <a:r>
              <a:rPr lang="en-US" sz="1200" b="0" i="0" kern="1200" dirty="0">
                <a:solidFill>
                  <a:schemeClr val="tx1"/>
                </a:solidFill>
                <a:effectLst/>
                <a:latin typeface="+mn-lt"/>
                <a:ea typeface="+mn-ea"/>
                <a:cs typeface="+mn-cs"/>
              </a:rPr>
              <a:t>Participant telephone support with unique training to manage retiree calls.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97</a:t>
            </a:fld>
            <a:endParaRPr lang="en-US" dirty="0"/>
          </a:p>
        </p:txBody>
      </p:sp>
    </p:spTree>
    <p:extLst>
      <p:ext uri="{BB962C8B-B14F-4D97-AF65-F5344CB8AC3E}">
        <p14:creationId xmlns:p14="http://schemas.microsoft.com/office/powerpoint/2010/main" val="117619760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98</a:t>
            </a:fld>
            <a:endParaRPr lang="en-US" dirty="0"/>
          </a:p>
        </p:txBody>
      </p:sp>
    </p:spTree>
    <p:extLst>
      <p:ext uri="{BB962C8B-B14F-4D97-AF65-F5344CB8AC3E}">
        <p14:creationId xmlns:p14="http://schemas.microsoft.com/office/powerpoint/2010/main" val="31531463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We can reimburse anything deemed a benefit by the employer. Here’s </a:t>
            </a:r>
            <a:r>
              <a:rPr lang="en-US" sz="1200" dirty="0">
                <a:solidFill>
                  <a:srgbClr val="FF0000"/>
                </a:solidFill>
              </a:rPr>
              <a:t>just</a:t>
            </a:r>
            <a:r>
              <a:rPr lang="en-US" sz="1200" dirty="0"/>
              <a:t> a few examples:</a:t>
            </a:r>
          </a:p>
          <a:p>
            <a:r>
              <a:rPr lang="en-US" sz="1200" dirty="0"/>
              <a:t>Fitness</a:t>
            </a:r>
          </a:p>
          <a:p>
            <a:r>
              <a:rPr lang="en-US" sz="1200" dirty="0"/>
              <a:t>Smoking cessation</a:t>
            </a:r>
          </a:p>
          <a:p>
            <a:r>
              <a:rPr lang="en-US" sz="1200" dirty="0"/>
              <a:t>Travel</a:t>
            </a:r>
          </a:p>
          <a:p>
            <a:r>
              <a:rPr lang="en-US" sz="1200" dirty="0"/>
              <a:t>Bike to work</a:t>
            </a:r>
          </a:p>
          <a:p>
            <a:r>
              <a:rPr lang="en-US" sz="1200" dirty="0"/>
              <a:t>Carpool</a:t>
            </a:r>
          </a:p>
          <a:p>
            <a:r>
              <a:rPr lang="en-US" sz="1200" dirty="0"/>
              <a:t>Childcare</a:t>
            </a:r>
          </a:p>
          <a:p>
            <a:r>
              <a:rPr lang="en-US" sz="1200" dirty="0"/>
              <a:t>Executive physical</a:t>
            </a:r>
          </a:p>
          <a:p>
            <a:r>
              <a:rPr lang="en-US" sz="1200" dirty="0"/>
              <a:t>Computer reimbursement</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100</a:t>
            </a:fld>
            <a:endParaRPr lang="en-US" dirty="0"/>
          </a:p>
        </p:txBody>
      </p:sp>
    </p:spTree>
    <p:extLst>
      <p:ext uri="{BB962C8B-B14F-4D97-AF65-F5344CB8AC3E}">
        <p14:creationId xmlns:p14="http://schemas.microsoft.com/office/powerpoint/2010/main" val="347056537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101</a:t>
            </a:fld>
            <a:endParaRPr lang="en-US" dirty="0"/>
          </a:p>
        </p:txBody>
      </p:sp>
    </p:spTree>
    <p:extLst>
      <p:ext uri="{BB962C8B-B14F-4D97-AF65-F5344CB8AC3E}">
        <p14:creationId xmlns:p14="http://schemas.microsoft.com/office/powerpoint/2010/main" val="225659592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102</a:t>
            </a:fld>
            <a:endParaRPr lang="en-US" dirty="0"/>
          </a:p>
        </p:txBody>
      </p:sp>
    </p:spTree>
    <p:extLst>
      <p:ext uri="{BB962C8B-B14F-4D97-AF65-F5344CB8AC3E}">
        <p14:creationId xmlns:p14="http://schemas.microsoft.com/office/powerpoint/2010/main" val="13860882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104</a:t>
            </a:fld>
            <a:endParaRPr lang="en-US" dirty="0"/>
          </a:p>
        </p:txBody>
      </p:sp>
    </p:spTree>
    <p:extLst>
      <p:ext uri="{BB962C8B-B14F-4D97-AF65-F5344CB8AC3E}">
        <p14:creationId xmlns:p14="http://schemas.microsoft.com/office/powerpoint/2010/main" val="5275714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Four secure data centers</a:t>
            </a:r>
          </a:p>
          <a:p>
            <a:pPr marL="171450" indent="-171450">
              <a:buFont typeface="Arial" panose="020B0604020202020204" pitchFamily="34" charset="0"/>
              <a:buChar char="•"/>
            </a:pPr>
            <a:r>
              <a:rPr lang="en-US" b="1" dirty="0"/>
              <a:t>Data replicated to secondary sites in real-time</a:t>
            </a:r>
          </a:p>
          <a:p>
            <a:pPr marL="171450" indent="-171450">
              <a:buFont typeface="Arial" panose="020B0604020202020204" pitchFamily="34" charset="0"/>
              <a:buChar char="•"/>
            </a:pPr>
            <a:r>
              <a:rPr lang="en-US" b="1" dirty="0"/>
              <a:t>Multiple call centers </a:t>
            </a:r>
            <a:r>
              <a:rPr lang="en-US" dirty="0"/>
              <a:t>– flexibility to route calls</a:t>
            </a:r>
            <a:r>
              <a:rPr lang="en-US" baseline="0" dirty="0"/>
              <a:t> to legacy sites or outsourcer sites</a:t>
            </a:r>
          </a:p>
          <a:p>
            <a:pPr marL="171450" indent="-171450">
              <a:buFont typeface="Arial" panose="020B0604020202020204" pitchFamily="34" charset="0"/>
              <a:buChar char="•"/>
            </a:pPr>
            <a:r>
              <a:rPr lang="en-US" b="1" baseline="0" dirty="0"/>
              <a:t>Systems built and tested 200 - 400% </a:t>
            </a:r>
            <a:r>
              <a:rPr lang="en-US" baseline="0" dirty="0"/>
              <a:t>- we had a 30% increase on our peak day but no impact to client. Response time remains fast and responsive.</a:t>
            </a:r>
          </a:p>
          <a:p>
            <a:pPr marL="171450" indent="-171450">
              <a:buFont typeface="Arial" panose="020B0604020202020204" pitchFamily="34" charset="0"/>
              <a:buChar char="•"/>
            </a:pPr>
            <a:r>
              <a:rPr lang="en-US" b="1" baseline="0" dirty="0"/>
              <a:t>Ability to recover all systems in minutes/hours – </a:t>
            </a:r>
          </a:p>
          <a:p>
            <a:pPr marL="628650" lvl="1" indent="-171450">
              <a:buFont typeface="Arial" panose="020B0604020202020204" pitchFamily="34" charset="0"/>
              <a:buChar char="•"/>
            </a:pPr>
            <a:r>
              <a:rPr lang="en-US" baseline="0" dirty="0"/>
              <a:t>Related to data replication. We can be down for several hours on any given system but not days. We should be asking how quickly our competitors systems can be back up and running. We have tested this ability. Have all competitors? We back up locally not to a different data center.</a:t>
            </a:r>
          </a:p>
          <a:p>
            <a:pPr marL="628650" lvl="1" indent="-171450">
              <a:buFont typeface="Arial" panose="020B0604020202020204" pitchFamily="34" charset="0"/>
              <a:buChar char="•"/>
            </a:pPr>
            <a:r>
              <a:rPr lang="en-US" baseline="0" dirty="0"/>
              <a:t>It costs 10x to go from 1 day to 1 hour and another 10x to go from 1 hour to 1 minute</a:t>
            </a:r>
          </a:p>
          <a:p>
            <a:pPr marL="628650" lvl="1" indent="-171450">
              <a:buFont typeface="Arial" panose="020B0604020202020204" pitchFamily="34" charset="0"/>
              <a:buChar char="•"/>
            </a:pPr>
            <a:r>
              <a:rPr lang="en-US" baseline="0" dirty="0"/>
              <a:t>We failover to the same data center first. Failover to a secondary site only if a DISASTER occurred</a:t>
            </a:r>
          </a:p>
          <a:p>
            <a:pPr marL="628650" lvl="1" indent="-171450">
              <a:buFont typeface="Arial" panose="020B0604020202020204" pitchFamily="34" charset="0"/>
              <a:buChar char="•"/>
            </a:pPr>
            <a:endParaRPr lang="en-US" baseline="0" dirty="0"/>
          </a:p>
          <a:p>
            <a:pPr marL="171450" indent="-171450">
              <a:buFont typeface="Arial" panose="020B0604020202020204" pitchFamily="34" charset="0"/>
              <a:buChar char="•"/>
            </a:pPr>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105</a:t>
            </a:fld>
            <a:endParaRPr lang="en-US" dirty="0"/>
          </a:p>
        </p:txBody>
      </p:sp>
    </p:spTree>
    <p:extLst>
      <p:ext uri="{BB962C8B-B14F-4D97-AF65-F5344CB8AC3E}">
        <p14:creationId xmlns:p14="http://schemas.microsoft.com/office/powerpoint/2010/main" val="164881319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Plus, we offer</a:t>
            </a:r>
            <a:r>
              <a:rPr lang="en-US" baseline="0" dirty="0"/>
              <a:t> a complete, holistic approach to security—meeting industry standards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106</a:t>
            </a:fld>
            <a:endParaRPr lang="en-US" dirty="0"/>
          </a:p>
        </p:txBody>
      </p:sp>
    </p:spTree>
    <p:extLst>
      <p:ext uri="{BB962C8B-B14F-4D97-AF65-F5344CB8AC3E}">
        <p14:creationId xmlns:p14="http://schemas.microsoft.com/office/powerpoint/2010/main" val="14167230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Security resiliency: Going beyond compliance</a:t>
            </a:r>
          </a:p>
          <a:p>
            <a:pPr marL="171450" indent="-171450">
              <a:buFont typeface="Arial" panose="020B0604020202020204" pitchFamily="34" charset="0"/>
              <a:buChar char="•"/>
            </a:pPr>
            <a:r>
              <a:rPr lang="en-US" dirty="0"/>
              <a:t>Defense in depth is the use of multiple security counter measures to protect the integrity of the information assets in an enterprise. </a:t>
            </a:r>
          </a:p>
          <a:p>
            <a:pPr marL="171450" indent="-171450">
              <a:buFont typeface="Arial" panose="020B0604020202020204" pitchFamily="34" charset="0"/>
              <a:buChar char="•"/>
            </a:pPr>
            <a:r>
              <a:rPr lang="en-US" dirty="0"/>
              <a:t>If an attacker gains access to a system, defense in depth minimizes the adverse impact and gives administrators and engineers time to deploy new or updated counter measures to prevent recurrence.</a:t>
            </a:r>
          </a:p>
          <a:p>
            <a:pPr marL="171450" indent="-171450">
              <a:buFont typeface="Arial" panose="020B0604020202020204" pitchFamily="34" charset="0"/>
              <a:buChar char="•"/>
            </a:pPr>
            <a:r>
              <a:rPr lang="en-US" dirty="0"/>
              <a:t>Source: http://searchsecurity.techtarget.com/definition/defense-in-depth</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107</a:t>
            </a:fld>
            <a:endParaRPr lang="en-US" dirty="0"/>
          </a:p>
        </p:txBody>
      </p:sp>
    </p:spTree>
    <p:extLst>
      <p:ext uri="{BB962C8B-B14F-4D97-AF65-F5344CB8AC3E}">
        <p14:creationId xmlns:p14="http://schemas.microsoft.com/office/powerpoint/2010/main" val="96077806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Delivering a</a:t>
            </a:r>
            <a:r>
              <a:rPr lang="en-US" sz="1200" b="0" i="0" kern="1200" baseline="0" dirty="0">
                <a:solidFill>
                  <a:schemeClr val="tx1"/>
                </a:solidFill>
                <a:effectLst/>
                <a:latin typeface="+mn-lt"/>
                <a:ea typeface="+mn-ea"/>
                <a:cs typeface="+mn-cs"/>
              </a:rPr>
              <a:t> smooth, simple and engaging customer experience is about attitude and energy. It’s about creating a culture where elite-level service is the expectation and rewarding people for delivering it.</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At WageWorks we invest in building and sustaining a team with the mindset. </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Our service team members go through a five-week cross training program to learn and understand every aspect of the business, so they can help you and your teams with all kinds of questions on all kinds of topics.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Of course, we reward our service team members for delivering this elite level of service with a pay-for-performance model that incents team members for taking care of our clients. </a:t>
            </a:r>
          </a:p>
          <a:p>
            <a:endParaRPr lang="en-US" sz="1200" b="0" i="0" kern="1200" baseline="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We</a:t>
            </a:r>
            <a:r>
              <a:rPr lang="en-US" sz="1200" b="0" i="0" kern="1200" baseline="0" dirty="0">
                <a:solidFill>
                  <a:schemeClr val="tx1"/>
                </a:solidFill>
                <a:effectLst/>
                <a:latin typeface="+mn-lt"/>
                <a:ea typeface="+mn-ea"/>
                <a:cs typeface="+mn-cs"/>
              </a:rPr>
              <a:t> also have a w</a:t>
            </a:r>
            <a:r>
              <a:rPr lang="en-US" sz="1200" b="0" i="0" kern="1200" dirty="0">
                <a:solidFill>
                  <a:schemeClr val="tx1"/>
                </a:solidFill>
                <a:effectLst/>
                <a:latin typeface="+mn-lt"/>
                <a:ea typeface="+mn-ea"/>
                <a:cs typeface="+mn-cs"/>
              </a:rPr>
              <a:t>orkforce management team and redundant call centers across multiple sites to optimize service delivery.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And finally, our entire organization is committed</a:t>
            </a:r>
            <a:r>
              <a:rPr lang="en-US" sz="1200" b="0" i="0" kern="1200" baseline="0" dirty="0">
                <a:solidFill>
                  <a:schemeClr val="tx1"/>
                </a:solidFill>
                <a:effectLst/>
                <a:latin typeface="+mn-lt"/>
                <a:ea typeface="+mn-ea"/>
                <a:cs typeface="+mn-cs"/>
              </a:rPr>
              <a:t> to what we call </a:t>
            </a:r>
            <a:r>
              <a:rPr lang="en-US" sz="1200" b="0" i="0" kern="1200" dirty="0">
                <a:solidFill>
                  <a:schemeClr val="tx1"/>
                </a:solidFill>
                <a:effectLst/>
                <a:latin typeface="+mn-lt"/>
                <a:ea typeface="+mn-ea"/>
                <a:cs typeface="+mn-cs"/>
              </a:rPr>
              <a:t>One WageWorks—</a:t>
            </a:r>
            <a:r>
              <a:rPr lang="en-US" sz="1200" b="0" i="0" kern="1200" baseline="0" dirty="0">
                <a:solidFill>
                  <a:schemeClr val="tx1"/>
                </a:solidFill>
                <a:effectLst/>
                <a:latin typeface="+mn-lt"/>
                <a:ea typeface="+mn-ea"/>
                <a:cs typeface="+mn-cs"/>
              </a:rPr>
              <a:t>a </a:t>
            </a:r>
            <a:r>
              <a:rPr lang="en-US" sz="1200" b="0" i="0" kern="1200" dirty="0">
                <a:solidFill>
                  <a:schemeClr val="tx1"/>
                </a:solidFill>
                <a:effectLst/>
                <a:latin typeface="+mn-lt"/>
                <a:ea typeface="+mn-ea"/>
                <a:cs typeface="+mn-cs"/>
              </a:rPr>
              <a:t>company-wide initiative focused on harmonizing teams, processes and systems to enhance client and participant experience</a:t>
            </a:r>
            <a:r>
              <a:rPr lang="en-US" sz="1200" b="0" i="0" kern="1200" baseline="0" dirty="0">
                <a:solidFill>
                  <a:schemeClr val="tx1"/>
                </a:solidFill>
                <a:effectLst/>
                <a:latin typeface="+mn-lt"/>
                <a:ea typeface="+mn-ea"/>
                <a:cs typeface="+mn-cs"/>
              </a:rPr>
              <a:t> and deliver:</a:t>
            </a:r>
            <a:endParaRPr lang="en-US" sz="1200" b="0" i="0" kern="1200" dirty="0">
              <a:solidFill>
                <a:schemeClr val="tx1"/>
              </a:solidFill>
              <a:effectLst/>
              <a:latin typeface="+mn-lt"/>
              <a:ea typeface="+mn-ea"/>
              <a:cs typeface="+mn-cs"/>
            </a:endParaRPr>
          </a:p>
          <a:p>
            <a:pPr marL="171450" indent="-171450">
              <a:buFont typeface="Arial" charset="0"/>
              <a:buChar char="•"/>
            </a:pPr>
            <a:r>
              <a:rPr lang="en-US" sz="1200" b="0" i="0" kern="1200" dirty="0">
                <a:solidFill>
                  <a:schemeClr val="tx1"/>
                </a:solidFill>
                <a:effectLst/>
                <a:latin typeface="+mn-lt"/>
                <a:ea typeface="+mn-ea"/>
                <a:cs typeface="+mn-cs"/>
              </a:rPr>
              <a:t>One client contact across all products (enterprise accounts)</a:t>
            </a:r>
          </a:p>
          <a:p>
            <a:pPr marL="171450" indent="-171450">
              <a:buFont typeface="Arial" charset="0"/>
              <a:buChar char="•"/>
            </a:pPr>
            <a:r>
              <a:rPr lang="en-US" sz="1200" b="0" i="0" kern="1200" dirty="0">
                <a:solidFill>
                  <a:schemeClr val="tx1"/>
                </a:solidFill>
                <a:effectLst/>
                <a:latin typeface="+mn-lt"/>
                <a:ea typeface="+mn-ea"/>
                <a:cs typeface="+mn-cs"/>
              </a:rPr>
              <a:t>Dedicated team (mid-market accounts)</a:t>
            </a:r>
          </a:p>
          <a:p>
            <a:pPr marL="171450" indent="-171450">
              <a:buFont typeface="Arial" charset="0"/>
              <a:buChar char="•"/>
            </a:pPr>
            <a:r>
              <a:rPr lang="en-US" sz="1200" b="0" i="0" kern="1200" dirty="0">
                <a:solidFill>
                  <a:schemeClr val="tx1"/>
                </a:solidFill>
                <a:effectLst/>
                <a:latin typeface="+mn-lt"/>
                <a:ea typeface="+mn-ea"/>
                <a:cs typeface="+mn-cs"/>
              </a:rPr>
              <a:t>Cross-trained agents (SBM accounts) </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110</a:t>
            </a:fld>
            <a:endParaRPr lang="en-US" dirty="0"/>
          </a:p>
        </p:txBody>
      </p:sp>
    </p:spTree>
    <p:extLst>
      <p:ext uri="{BB962C8B-B14F-4D97-AF65-F5344CB8AC3E}">
        <p14:creationId xmlns:p14="http://schemas.microsoft.com/office/powerpoint/2010/main" val="1607341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a:t>
            </a:r>
            <a:r>
              <a:rPr lang="en-US" baseline="0" dirty="0"/>
              <a:t> WageWorks, we help organizations deliver these critical benefits to the highest standards without taxing the organization.</a:t>
            </a:r>
          </a:p>
          <a:p>
            <a:endParaRPr lang="en-US" baseline="0" dirty="0"/>
          </a:p>
          <a:p>
            <a:r>
              <a:rPr lang="en-US" baseline="0" dirty="0"/>
              <a:t>We can help you meet employee’s demands and deliver an exceptional, flexible, mobile-first and integrated experience.</a:t>
            </a:r>
          </a:p>
          <a:p>
            <a:endParaRPr lang="en-US" baseline="0" dirty="0"/>
          </a:p>
          <a:p>
            <a:r>
              <a:rPr lang="en-US" baseline="0" dirty="0"/>
              <a:t>We can help cut the complexity out of a increasingly diverse and complex benefits by centralizing them on a single platform.</a:t>
            </a:r>
          </a:p>
          <a:p>
            <a:endParaRPr lang="en-US" baseline="0" dirty="0"/>
          </a:p>
          <a:p>
            <a:r>
              <a:rPr lang="en-US" baseline="0" dirty="0"/>
              <a:t>We can help you understand and stay ahead of the constant movement in Washington and changing regulatory requirements.</a:t>
            </a:r>
          </a:p>
          <a:p>
            <a:endParaRPr lang="en-US" baseline="0" dirty="0"/>
          </a:p>
          <a:p>
            <a:r>
              <a:rPr lang="en-US" baseline="0" dirty="0"/>
              <a:t>And we deliver data security to the industry’s highest standards—so you can rest easy that your employees’ data is protected.</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a:t>
            </a:fld>
            <a:endParaRPr lang="en-US" dirty="0"/>
          </a:p>
        </p:txBody>
      </p:sp>
    </p:spTree>
    <p:extLst>
      <p:ext uri="{BB962C8B-B14F-4D97-AF65-F5344CB8AC3E}">
        <p14:creationId xmlns:p14="http://schemas.microsoft.com/office/powerpoint/2010/main" val="73658574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Great</a:t>
            </a:r>
            <a:r>
              <a:rPr lang="en-US" sz="1200" b="0" i="0" kern="1200" baseline="0" dirty="0">
                <a:solidFill>
                  <a:schemeClr val="tx1"/>
                </a:solidFill>
                <a:effectLst/>
                <a:latin typeface="+mn-lt"/>
                <a:ea typeface="+mn-ea"/>
                <a:cs typeface="+mn-cs"/>
              </a:rPr>
              <a:t> people are only a part of the formula for great service. They need to be equipped with the tools to communicate effectively, share information and easily access information.</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At WageWorks, we have invested in and will continue to invest in the technology platforms that support our service teams, including: </a:t>
            </a:r>
          </a:p>
          <a:p>
            <a:endParaRPr lang="en-US" sz="1200" b="0" i="0" kern="1200" baseline="0" dirty="0">
              <a:solidFill>
                <a:schemeClr val="tx1"/>
              </a:solidFill>
              <a:effectLst/>
              <a:latin typeface="+mn-lt"/>
              <a:ea typeface="+mn-ea"/>
              <a:cs typeface="+mn-cs"/>
            </a:endParaRPr>
          </a:p>
          <a:p>
            <a:pPr marL="228600" indent="-228600">
              <a:buFont typeface="+mj-lt"/>
              <a:buAutoNum type="arabicPeriod"/>
            </a:pPr>
            <a:r>
              <a:rPr lang="en-US" sz="1200" b="0" i="0" kern="1200" baseline="0" dirty="0">
                <a:solidFill>
                  <a:schemeClr val="tx1"/>
                </a:solidFill>
                <a:effectLst/>
                <a:latin typeface="+mn-lt"/>
                <a:ea typeface="+mn-ea"/>
                <a:cs typeface="+mn-cs"/>
              </a:rPr>
              <a:t>Salesforce.com—the world’s leading CRM solution that helps organizations like ours put the workflows in place that support a great customer experience. Salesforce allows us to:</a:t>
            </a:r>
          </a:p>
          <a:p>
            <a:pPr marL="628650" lvl="1" indent="-171450">
              <a:buFont typeface="Arial" charset="0"/>
              <a:buChar char="•"/>
            </a:pPr>
            <a:r>
              <a:rPr lang="en-US" sz="1200" b="0" i="0" kern="1200" dirty="0">
                <a:solidFill>
                  <a:schemeClr val="tx1"/>
                </a:solidFill>
                <a:effectLst/>
                <a:latin typeface="+mn-lt"/>
                <a:ea typeface="+mn-ea"/>
                <a:cs typeface="+mn-cs"/>
              </a:rPr>
              <a:t>Improve</a:t>
            </a:r>
            <a:r>
              <a:rPr lang="en-US" sz="1200" b="0" i="0" kern="1200" baseline="0" dirty="0">
                <a:solidFill>
                  <a:schemeClr val="tx1"/>
                </a:solidFill>
                <a:effectLst/>
                <a:latin typeface="+mn-lt"/>
                <a:ea typeface="+mn-ea"/>
                <a:cs typeface="+mn-cs"/>
              </a:rPr>
              <a:t> the </a:t>
            </a:r>
            <a:r>
              <a:rPr lang="en-US" sz="1200" b="0" i="0" kern="1200" dirty="0">
                <a:solidFill>
                  <a:schemeClr val="tx1"/>
                </a:solidFill>
                <a:effectLst/>
                <a:latin typeface="+mn-lt"/>
                <a:ea typeface="+mn-ea"/>
                <a:cs typeface="+mn-cs"/>
              </a:rPr>
              <a:t>participant experience using a knowledge-centric support strategy</a:t>
            </a:r>
          </a:p>
          <a:p>
            <a:pPr marL="628650" lvl="1" indent="-171450">
              <a:buFont typeface="Arial" charset="0"/>
              <a:buChar char="•"/>
            </a:pPr>
            <a:r>
              <a:rPr lang="en-US" sz="1200" b="0" i="0" kern="1200" dirty="0">
                <a:solidFill>
                  <a:schemeClr val="tx1"/>
                </a:solidFill>
                <a:effectLst/>
                <a:latin typeface="+mn-lt"/>
                <a:ea typeface="+mn-ea"/>
                <a:cs typeface="+mn-cs"/>
              </a:rPr>
              <a:t>Increase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case handling capabilities and visibility.</a:t>
            </a:r>
          </a:p>
          <a:p>
            <a:pPr marL="628650" lvl="1" indent="-171450">
              <a:buFont typeface="Arial" charset="0"/>
              <a:buChar char="•"/>
            </a:pPr>
            <a:r>
              <a:rPr lang="en-US" sz="1200" b="0" i="0" kern="1200" dirty="0">
                <a:solidFill>
                  <a:schemeClr val="tx1"/>
                </a:solidFill>
                <a:effectLst/>
                <a:latin typeface="+mn-lt"/>
                <a:ea typeface="+mn-ea"/>
                <a:cs typeface="+mn-cs"/>
              </a:rPr>
              <a:t>Improve hand-offs between WageWorks team members, which will ultimately reduce case handling time and improve the participant experience.</a:t>
            </a:r>
          </a:p>
          <a:p>
            <a:pPr marL="628650" lvl="1" indent="-171450">
              <a:buFont typeface="Arial" charset="0"/>
              <a:buChar char="•"/>
            </a:pPr>
            <a:endParaRPr lang="en-US" sz="1200" b="0" i="0" kern="1200" dirty="0">
              <a:solidFill>
                <a:schemeClr val="tx1"/>
              </a:solidFill>
              <a:effectLst/>
              <a:latin typeface="+mn-lt"/>
              <a:ea typeface="+mn-ea"/>
              <a:cs typeface="+mn-cs"/>
            </a:endParaRPr>
          </a:p>
          <a:p>
            <a:pPr marL="228600" lvl="0" indent="-228600">
              <a:buFont typeface="+mj-lt"/>
              <a:buAutoNum type="arabicPeriod"/>
            </a:pPr>
            <a:r>
              <a:rPr lang="en-US" sz="1200" b="0" i="0" kern="1200" dirty="0">
                <a:solidFill>
                  <a:schemeClr val="tx1"/>
                </a:solidFill>
                <a:effectLst/>
                <a:latin typeface="+mn-lt"/>
                <a:ea typeface="+mn-ea"/>
                <a:cs typeface="+mn-cs"/>
              </a:rPr>
              <a:t> Intradiem is an intraday automation solution that enhances the service team experiences and improves workforce utilization.</a:t>
            </a:r>
            <a:r>
              <a:rPr lang="en-US" sz="1200" b="0" i="0" kern="1200" baseline="0" dirty="0">
                <a:solidFill>
                  <a:schemeClr val="tx1"/>
                </a:solidFill>
                <a:effectLst/>
                <a:latin typeface="+mn-lt"/>
                <a:ea typeface="+mn-ea"/>
                <a:cs typeface="+mn-cs"/>
              </a:rPr>
              <a:t> Intradiem allows us to:</a:t>
            </a:r>
          </a:p>
          <a:p>
            <a:pPr marL="628650" lvl="1" indent="-171450">
              <a:buFont typeface="Arial" charset="0"/>
              <a:buChar char="•"/>
            </a:pPr>
            <a:r>
              <a:rPr lang="en-US" sz="1200" b="0" i="0" kern="1200" dirty="0">
                <a:solidFill>
                  <a:schemeClr val="tx1"/>
                </a:solidFill>
                <a:effectLst/>
                <a:latin typeface="+mn-lt"/>
                <a:ea typeface="+mn-ea"/>
                <a:cs typeface="+mn-cs"/>
              </a:rPr>
              <a:t>Increase agent satisfaction by optimizing scheduling—and</a:t>
            </a:r>
            <a:r>
              <a:rPr lang="en-US" sz="1200" b="0" i="0" kern="1200" baseline="0" dirty="0">
                <a:solidFill>
                  <a:schemeClr val="tx1"/>
                </a:solidFill>
                <a:effectLst/>
                <a:latin typeface="+mn-lt"/>
                <a:ea typeface="+mn-ea"/>
                <a:cs typeface="+mn-cs"/>
              </a:rPr>
              <a:t> happier agents create a </a:t>
            </a:r>
            <a:r>
              <a:rPr lang="en-US" sz="1200" b="0" i="0" kern="1200" dirty="0">
                <a:solidFill>
                  <a:schemeClr val="tx1"/>
                </a:solidFill>
                <a:effectLst/>
                <a:latin typeface="+mn-lt"/>
                <a:ea typeface="+mn-ea"/>
                <a:cs typeface="+mn-cs"/>
              </a:rPr>
              <a:t>better participant satisfaction</a:t>
            </a:r>
          </a:p>
          <a:p>
            <a:pPr marL="628650" lvl="1" indent="-171450">
              <a:buFont typeface="Arial" charset="0"/>
              <a:buChar char="•"/>
            </a:pPr>
            <a:r>
              <a:rPr lang="en-US" sz="1200" b="0" i="0" kern="1200" dirty="0">
                <a:solidFill>
                  <a:schemeClr val="tx1"/>
                </a:solidFill>
                <a:effectLst/>
                <a:latin typeface="+mn-lt"/>
                <a:ea typeface="+mn-ea"/>
                <a:cs typeface="+mn-cs"/>
              </a:rPr>
              <a:t>Improve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agent training,</a:t>
            </a:r>
            <a:r>
              <a:rPr lang="en-US" sz="1200" b="0" i="0" kern="1200" baseline="0" dirty="0">
                <a:solidFill>
                  <a:schemeClr val="tx1"/>
                </a:solidFill>
                <a:effectLst/>
                <a:latin typeface="+mn-lt"/>
                <a:ea typeface="+mn-ea"/>
                <a:cs typeface="+mn-cs"/>
              </a:rPr>
              <a:t> so participants </a:t>
            </a:r>
            <a:r>
              <a:rPr lang="en-US" sz="1200" b="0" i="0" kern="1200" dirty="0">
                <a:solidFill>
                  <a:schemeClr val="tx1"/>
                </a:solidFill>
                <a:effectLst/>
                <a:latin typeface="+mn-lt"/>
                <a:ea typeface="+mn-ea"/>
                <a:cs typeface="+mn-cs"/>
              </a:rPr>
              <a:t>get the answers and help they need faster.</a:t>
            </a:r>
          </a:p>
          <a:p>
            <a:r>
              <a:rPr lang="en-US" sz="1200" b="0" i="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2EE39C90-6B01-EE4F-BA61-7B3D347C2E44}" type="slidenum">
              <a:rPr lang="en-US" smtClean="0"/>
              <a:t>111</a:t>
            </a:fld>
            <a:endParaRPr lang="en-US" dirty="0"/>
          </a:p>
        </p:txBody>
      </p:sp>
    </p:spTree>
    <p:extLst>
      <p:ext uri="{BB962C8B-B14F-4D97-AF65-F5344CB8AC3E}">
        <p14:creationId xmlns:p14="http://schemas.microsoft.com/office/powerpoint/2010/main" val="157065079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 much as we love supporting participants,</a:t>
            </a:r>
            <a:r>
              <a:rPr lang="en-US" sz="1200" b="0" i="0" kern="1200" baseline="0" dirty="0">
                <a:solidFill>
                  <a:schemeClr val="tx1"/>
                </a:solidFill>
                <a:effectLst/>
                <a:latin typeface="+mn-lt"/>
                <a:ea typeface="+mn-ea"/>
                <a:cs typeface="+mn-cs"/>
              </a:rPr>
              <a:t> ideally, they won’t even need to call us. We’re continually refining and improving the participant experience itself—from the on-site, in-app experience to the training and communication materials they receive—so they don’t have any questions.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The goal is to make it so intuitive, that they can manage payments, questions and their participation without any assistance. Of course, we’re here and eager to help, but the tools themselves work so well that the day-to-day questions simply answer themselves.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We’re seeing this payoff in one key stat—contact rate. So even as our number of participants continues to grow, the number of times they call for service has gone down. </a:t>
            </a:r>
          </a:p>
        </p:txBody>
      </p:sp>
      <p:sp>
        <p:nvSpPr>
          <p:cNvPr id="4" name="Slide Number Placeholder 3"/>
          <p:cNvSpPr>
            <a:spLocks noGrp="1"/>
          </p:cNvSpPr>
          <p:nvPr>
            <p:ph type="sldNum" sz="quarter" idx="10"/>
          </p:nvPr>
        </p:nvSpPr>
        <p:spPr/>
        <p:txBody>
          <a:bodyPr/>
          <a:lstStyle/>
          <a:p>
            <a:fld id="{2EE39C90-6B01-EE4F-BA61-7B3D347C2E44}" type="slidenum">
              <a:rPr lang="en-US" smtClean="0"/>
              <a:t>112</a:t>
            </a:fld>
            <a:endParaRPr lang="en-US" dirty="0"/>
          </a:p>
        </p:txBody>
      </p:sp>
    </p:spTree>
    <p:extLst>
      <p:ext uri="{BB962C8B-B14F-4D97-AF65-F5344CB8AC3E}">
        <p14:creationId xmlns:p14="http://schemas.microsoft.com/office/powerpoint/2010/main" val="12142748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114</a:t>
            </a:fld>
            <a:endParaRPr lang="en-US" dirty="0"/>
          </a:p>
        </p:txBody>
      </p:sp>
    </p:spTree>
    <p:extLst>
      <p:ext uri="{BB962C8B-B14F-4D97-AF65-F5344CB8AC3E}">
        <p14:creationId xmlns:p14="http://schemas.microsoft.com/office/powerpoint/2010/main" val="102230330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EE39C90-6B01-EE4F-BA61-7B3D347C2E44}" type="slidenum">
              <a:rPr lang="en-US" smtClean="0"/>
              <a:t>115</a:t>
            </a:fld>
            <a:endParaRPr lang="en-US" dirty="0"/>
          </a:p>
        </p:txBody>
      </p:sp>
    </p:spTree>
    <p:extLst>
      <p:ext uri="{BB962C8B-B14F-4D97-AF65-F5344CB8AC3E}">
        <p14:creationId xmlns:p14="http://schemas.microsoft.com/office/powerpoint/2010/main" val="246791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117</a:t>
            </a:fld>
            <a:endParaRPr lang="en-US" dirty="0"/>
          </a:p>
        </p:txBody>
      </p:sp>
    </p:spTree>
    <p:extLst>
      <p:ext uri="{BB962C8B-B14F-4D97-AF65-F5344CB8AC3E}">
        <p14:creationId xmlns:p14="http://schemas.microsoft.com/office/powerpoint/2010/main" val="569096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47530" y="2053898"/>
            <a:ext cx="9144000" cy="720197"/>
          </a:xfrm>
        </p:spPr>
        <p:txBody>
          <a:bodyPr anchor="b">
            <a:spAutoFit/>
          </a:bodyPr>
          <a:lstStyle>
            <a:lvl1pPr algn="l">
              <a:defRPr sz="5200"/>
            </a:lvl1pPr>
          </a:lstStyle>
          <a:p>
            <a:r>
              <a:rPr lang="en-US" dirty="0"/>
              <a:t>Title slide.</a:t>
            </a:r>
          </a:p>
        </p:txBody>
      </p:sp>
      <p:sp>
        <p:nvSpPr>
          <p:cNvPr id="3" name="Subtitle 2"/>
          <p:cNvSpPr>
            <a:spLocks noGrp="1"/>
          </p:cNvSpPr>
          <p:nvPr>
            <p:ph type="subTitle" idx="1"/>
          </p:nvPr>
        </p:nvSpPr>
        <p:spPr>
          <a:xfrm>
            <a:off x="947530" y="2866170"/>
            <a:ext cx="9144000" cy="332399"/>
          </a:xfrm>
        </p:spPr>
        <p:txBody>
          <a:bodyPr>
            <a:spAutoFit/>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p:cNvGrpSpPr/>
          <p:nvPr userDrawn="1"/>
        </p:nvGrpSpPr>
        <p:grpSpPr>
          <a:xfrm>
            <a:off x="8133521" y="5446943"/>
            <a:ext cx="3111508" cy="714341"/>
            <a:chOff x="2178526" y="1036513"/>
            <a:chExt cx="3111508" cy="714341"/>
          </a:xfrm>
        </p:grpSpPr>
        <p:sp>
          <p:nvSpPr>
            <p:cNvPr id="18" name="Freeform 17"/>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18"/>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Freeform 19"/>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Freeform 20"/>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98345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full photo">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solidFill>
            <a:schemeClr val="bg1">
              <a:lumMod val="85000"/>
            </a:schemeClr>
          </a:solidFill>
        </p:spPr>
        <p:txBody>
          <a:bodyPr/>
          <a:lstStyle/>
          <a:p>
            <a:endParaRPr lang="en-US" dirty="0"/>
          </a:p>
        </p:txBody>
      </p:sp>
      <p:sp>
        <p:nvSpPr>
          <p:cNvPr id="2" name="Title 1"/>
          <p:cNvSpPr>
            <a:spLocks noGrp="1"/>
          </p:cNvSpPr>
          <p:nvPr>
            <p:ph type="ctrTitle" hasCustomPrompt="1"/>
          </p:nvPr>
        </p:nvSpPr>
        <p:spPr>
          <a:xfrm>
            <a:off x="4421982" y="1932454"/>
            <a:ext cx="7162592" cy="720197"/>
          </a:xfrm>
        </p:spPr>
        <p:txBody>
          <a:bodyPr wrap="square" anchor="t" anchorCtr="0">
            <a:spAutoFit/>
          </a:bodyPr>
          <a:lstStyle>
            <a:lvl1pPr algn="l">
              <a:defRPr sz="5200">
                <a:solidFill>
                  <a:schemeClr val="bg1"/>
                </a:solidFill>
              </a:defRPr>
            </a:lvl1pPr>
          </a:lstStyle>
          <a:p>
            <a:r>
              <a:rPr lang="en-US" dirty="0"/>
              <a:t>Section name.</a:t>
            </a:r>
          </a:p>
        </p:txBody>
      </p:sp>
    </p:spTree>
    <p:extLst>
      <p:ext uri="{BB962C8B-B14F-4D97-AF65-F5344CB8AC3E}">
        <p14:creationId xmlns:p14="http://schemas.microsoft.com/office/powerpoint/2010/main" val="292777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Half n Half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838200"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n Half Lef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D3EEF129-1A33-4A40-BE94-12CF6560BE48}"/>
              </a:ext>
            </a:extLst>
          </p:cNvPr>
          <p:cNvSpPr>
            <a:spLocks noGrp="1"/>
          </p:cNvSpPr>
          <p:nvPr>
            <p:ph type="pic" sz="quarter" idx="10"/>
          </p:nvPr>
        </p:nvSpPr>
        <p:spPr>
          <a:xfrm>
            <a:off x="6096000" y="0"/>
            <a:ext cx="6096000" cy="6858000"/>
          </a:xfrm>
        </p:spPr>
        <p:txBody>
          <a:bodyPr/>
          <a:lstStyle/>
          <a:p>
            <a:endParaRPr lang="en-US" dirty="0"/>
          </a:p>
        </p:txBody>
      </p:sp>
      <p:sp>
        <p:nvSpPr>
          <p:cNvPr id="2" name="Title 1"/>
          <p:cNvSpPr>
            <a:spLocks noGrp="1"/>
          </p:cNvSpPr>
          <p:nvPr>
            <p:ph type="title" hasCustomPrompt="1"/>
          </p:nvPr>
        </p:nvSpPr>
        <p:spPr>
          <a:xfrm>
            <a:off x="838200"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838200"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0315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Half n Half right">
    <p:spTree>
      <p:nvGrpSpPr>
        <p:cNvPr id="1" name=""/>
        <p:cNvGrpSpPr/>
        <p:nvPr/>
      </p:nvGrpSpPr>
      <p:grpSpPr>
        <a:xfrm>
          <a:off x="0" y="0"/>
          <a:ext cx="0" cy="0"/>
          <a:chOff x="0" y="0"/>
          <a:chExt cx="0" cy="0"/>
        </a:xfrm>
      </p:grpSpPr>
      <p:sp>
        <p:nvSpPr>
          <p:cNvPr id="5" name="Rectangle 4"/>
          <p:cNvSpPr/>
          <p:nvPr userDrawn="1"/>
        </p:nvSpPr>
        <p:spPr>
          <a:xfrm>
            <a:off x="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6932023"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n Half righ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F7B0D291-44CF-DB48-BE63-4BE6C345CB36}"/>
              </a:ext>
            </a:extLst>
          </p:cNvPr>
          <p:cNvSpPr>
            <a:spLocks noGrp="1"/>
          </p:cNvSpPr>
          <p:nvPr>
            <p:ph type="pic" sz="quarter" idx="10"/>
          </p:nvPr>
        </p:nvSpPr>
        <p:spPr>
          <a:xfrm>
            <a:off x="0" y="0"/>
            <a:ext cx="6096000" cy="6858000"/>
          </a:xfrm>
        </p:spPr>
        <p:txBody>
          <a:bodyPr/>
          <a:lstStyle/>
          <a:p>
            <a:endParaRPr lang="en-US" dirty="0"/>
          </a:p>
        </p:txBody>
      </p:sp>
      <p:sp>
        <p:nvSpPr>
          <p:cNvPr id="2" name="Title 1"/>
          <p:cNvSpPr>
            <a:spLocks noGrp="1"/>
          </p:cNvSpPr>
          <p:nvPr>
            <p:ph type="title" hasCustomPrompt="1"/>
          </p:nvPr>
        </p:nvSpPr>
        <p:spPr>
          <a:xfrm>
            <a:off x="6932023"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404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Half n Half Blue">
    <p:spTree>
      <p:nvGrpSpPr>
        <p:cNvPr id="1" name=""/>
        <p:cNvGrpSpPr/>
        <p:nvPr/>
      </p:nvGrpSpPr>
      <p:grpSpPr>
        <a:xfrm>
          <a:off x="0" y="0"/>
          <a:ext cx="0" cy="0"/>
          <a:chOff x="0" y="0"/>
          <a:chExt cx="0" cy="0"/>
        </a:xfrm>
      </p:grpSpPr>
      <p:sp>
        <p:nvSpPr>
          <p:cNvPr id="5" name="Rectangle 4"/>
          <p:cNvSpPr/>
          <p:nvPr userDrawn="1"/>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1095668" y="2930402"/>
            <a:ext cx="4359442" cy="498598"/>
          </a:xfrm>
        </p:spPr>
        <p:txBody>
          <a:bodyPr wrap="square">
            <a:spAutoFit/>
          </a:bodyPr>
          <a:lstStyle>
            <a:lvl1pPr>
              <a:defRPr sz="3600">
                <a:solidFill>
                  <a:schemeClr val="bg1"/>
                </a:solidFill>
              </a:defRPr>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4039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Full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solidFill>
            <a:schemeClr val="accent4">
              <a:lumMod val="60000"/>
              <a:lumOff val="40000"/>
            </a:schemeClr>
          </a:solidFill>
        </p:spPr>
        <p:txBody>
          <a:bodyPr/>
          <a:lstStyle/>
          <a:p>
            <a:endParaRPr lang="en-US" dirty="0"/>
          </a:p>
        </p:txBody>
      </p:sp>
      <p:sp>
        <p:nvSpPr>
          <p:cNvPr id="2" name="Title 1"/>
          <p:cNvSpPr>
            <a:spLocks noGrp="1"/>
          </p:cNvSpPr>
          <p:nvPr>
            <p:ph type="title" hasCustomPrompt="1"/>
          </p:nvPr>
        </p:nvSpPr>
        <p:spPr>
          <a:xfrm>
            <a:off x="838200" y="1192090"/>
            <a:ext cx="10515600" cy="332399"/>
          </a:xfrm>
        </p:spPr>
        <p:txBody>
          <a:bodyPr anchor="t" anchorCtr="0">
            <a:spAutoFit/>
          </a:bodyPr>
          <a:lstStyle>
            <a:lvl1pPr>
              <a:spcAft>
                <a:spcPts val="1600"/>
              </a:spcAft>
              <a:defRPr sz="2400">
                <a:solidFill>
                  <a:schemeClr val="bg1"/>
                </a:solidFill>
                <a:latin typeface="+mn-lt"/>
              </a:defRPr>
            </a:lvl1pPr>
          </a:lstStyle>
          <a:p>
            <a:r>
              <a:rPr lang="en-US" dirty="0"/>
              <a:t>Text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081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Full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d Slide">
    <p:spTree>
      <p:nvGrpSpPr>
        <p:cNvPr id="1" name=""/>
        <p:cNvGrpSpPr/>
        <p:nvPr/>
      </p:nvGrpSpPr>
      <p:grpSpPr>
        <a:xfrm>
          <a:off x="0" y="0"/>
          <a:ext cx="0" cy="0"/>
          <a:chOff x="0" y="0"/>
          <a:chExt cx="0" cy="0"/>
        </a:xfrm>
      </p:grpSpPr>
      <p:grpSp>
        <p:nvGrpSpPr>
          <p:cNvPr id="2" name="Group 1"/>
          <p:cNvGrpSpPr/>
          <p:nvPr userDrawn="1"/>
        </p:nvGrpSpPr>
        <p:grpSpPr>
          <a:xfrm>
            <a:off x="5232400" y="5605849"/>
            <a:ext cx="1727200" cy="396530"/>
            <a:chOff x="2178526" y="1036513"/>
            <a:chExt cx="3111508" cy="714341"/>
          </a:xfrm>
        </p:grpSpPr>
        <p:sp>
          <p:nvSpPr>
            <p:cNvPr id="3" name="Freeform 2"/>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Freeform 3"/>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Freeform 4"/>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Freeform 5"/>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 name="TextBox 6"/>
          <p:cNvSpPr txBox="1"/>
          <p:nvPr userDrawn="1"/>
        </p:nvSpPr>
        <p:spPr>
          <a:xfrm>
            <a:off x="0" y="3033486"/>
            <a:ext cx="12192000" cy="553998"/>
          </a:xfrm>
          <a:prstGeom prst="rect">
            <a:avLst/>
          </a:prstGeom>
          <a:noFill/>
        </p:spPr>
        <p:txBody>
          <a:bodyPr wrap="square" lIns="0" tIns="0" rIns="0" bIns="0" rtlCol="0">
            <a:spAutoFit/>
          </a:bodyPr>
          <a:lstStyle/>
          <a:p>
            <a:pPr algn="ctr"/>
            <a:r>
              <a:rPr lang="en-US" sz="3600" dirty="0">
                <a:solidFill>
                  <a:schemeClr val="accent1"/>
                </a:solidFill>
              </a:rPr>
              <a:t>Thank you.</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solidFill>
            <a:schemeClr val="bg1">
              <a:lumMod val="85000"/>
            </a:schemeClr>
          </a:solidFill>
        </p:spPr>
        <p:txBody>
          <a:bodyPr/>
          <a:lstStyle/>
          <a:p>
            <a:endParaRPr lang="en-US" dirty="0"/>
          </a:p>
        </p:txBody>
      </p:sp>
      <p:sp>
        <p:nvSpPr>
          <p:cNvPr id="2" name="Title 1"/>
          <p:cNvSpPr>
            <a:spLocks noGrp="1"/>
          </p:cNvSpPr>
          <p:nvPr>
            <p:ph type="ctrTitle" hasCustomPrompt="1"/>
          </p:nvPr>
        </p:nvSpPr>
        <p:spPr>
          <a:xfrm>
            <a:off x="4421982" y="1932454"/>
            <a:ext cx="7162592" cy="720197"/>
          </a:xfrm>
        </p:spPr>
        <p:txBody>
          <a:bodyPr wrap="square" anchor="b">
            <a:spAutoFit/>
          </a:bodyPr>
          <a:lstStyle>
            <a:lvl1pPr algn="l">
              <a:defRPr sz="5200">
                <a:solidFill>
                  <a:schemeClr val="bg1"/>
                </a:solidFill>
              </a:defRPr>
            </a:lvl1pPr>
          </a:lstStyle>
          <a:p>
            <a:r>
              <a:rPr lang="en-US" dirty="0"/>
              <a:t>Title slide.</a:t>
            </a:r>
          </a:p>
        </p:txBody>
      </p:sp>
      <p:sp>
        <p:nvSpPr>
          <p:cNvPr id="3" name="Subtitle 2"/>
          <p:cNvSpPr>
            <a:spLocks noGrp="1"/>
          </p:cNvSpPr>
          <p:nvPr>
            <p:ph type="subTitle" idx="1"/>
          </p:nvPr>
        </p:nvSpPr>
        <p:spPr>
          <a:xfrm>
            <a:off x="4421982" y="2744726"/>
            <a:ext cx="7162592" cy="332399"/>
          </a:xfrm>
        </p:spPr>
        <p:txBody>
          <a:bodyPr wrap="square">
            <a:spAutoFit/>
          </a:bodyPr>
          <a:lstStyle>
            <a:lvl1pPr marL="0" indent="0" algn="l">
              <a:buNone/>
              <a:defRPr sz="24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p:cNvGrpSpPr/>
          <p:nvPr userDrawn="1"/>
        </p:nvGrpSpPr>
        <p:grpSpPr>
          <a:xfrm>
            <a:off x="9261415" y="5643563"/>
            <a:ext cx="2255076" cy="517721"/>
            <a:chOff x="2178526" y="1036513"/>
            <a:chExt cx="3111508" cy="714341"/>
          </a:xfrm>
        </p:grpSpPr>
        <p:sp>
          <p:nvSpPr>
            <p:cNvPr id="18" name="Freeform 17"/>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18"/>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Freeform 19"/>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Freeform 20"/>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s">
    <p:spTree>
      <p:nvGrpSpPr>
        <p:cNvPr id="1" name=""/>
        <p:cNvGrpSpPr/>
        <p:nvPr/>
      </p:nvGrpSpPr>
      <p:grpSpPr>
        <a:xfrm>
          <a:off x="0" y="0"/>
          <a:ext cx="0" cy="0"/>
          <a:chOff x="0" y="0"/>
          <a:chExt cx="0" cy="0"/>
        </a:xfrm>
      </p:grpSpPr>
      <p:sp>
        <p:nvSpPr>
          <p:cNvPr id="2" name="Freeform 1"/>
          <p:cNvSpPr/>
          <p:nvPr userDrawn="1"/>
        </p:nvSpPr>
        <p:spPr>
          <a:xfrm>
            <a:off x="8127041" y="2627762"/>
            <a:ext cx="1513364" cy="1207804"/>
          </a:xfrm>
          <a:custGeom>
            <a:avLst/>
            <a:gdLst>
              <a:gd name="connsiteX0" fmla="*/ 2686354 w 3042821"/>
              <a:gd name="connsiteY0" fmla="*/ 2239524 h 2428452"/>
              <a:gd name="connsiteX1" fmla="*/ 2683774 w 3042821"/>
              <a:gd name="connsiteY1" fmla="*/ 2242064 h 2428452"/>
              <a:gd name="connsiteX2" fmla="*/ 2683774 w 3042821"/>
              <a:gd name="connsiteY2" fmla="*/ 2274690 h 2428452"/>
              <a:gd name="connsiteX3" fmla="*/ 2686354 w 3042821"/>
              <a:gd name="connsiteY3" fmla="*/ 2277243 h 2428452"/>
              <a:gd name="connsiteX4" fmla="*/ 2715130 w 3042821"/>
              <a:gd name="connsiteY4" fmla="*/ 2277243 h 2428452"/>
              <a:gd name="connsiteX5" fmla="*/ 2737510 w 3042821"/>
              <a:gd name="connsiteY5" fmla="*/ 2258066 h 2428452"/>
              <a:gd name="connsiteX6" fmla="*/ 2715130 w 3042821"/>
              <a:gd name="connsiteY6" fmla="*/ 2239524 h 2428452"/>
              <a:gd name="connsiteX7" fmla="*/ 2663986 w 3042821"/>
              <a:gd name="connsiteY7" fmla="*/ 2217772 h 2428452"/>
              <a:gd name="connsiteX8" fmla="*/ 2715128 w 3042821"/>
              <a:gd name="connsiteY8" fmla="*/ 2217772 h 2428452"/>
              <a:gd name="connsiteX9" fmla="*/ 2749646 w 3042821"/>
              <a:gd name="connsiteY9" fmla="*/ 2228338 h 2428452"/>
              <a:gd name="connsiteX10" fmla="*/ 2761802 w 3042821"/>
              <a:gd name="connsiteY10" fmla="*/ 2258069 h 2428452"/>
              <a:gd name="connsiteX11" fmla="*/ 2754738 w 3042821"/>
              <a:gd name="connsiteY11" fmla="*/ 2281716 h 2428452"/>
              <a:gd name="connsiteX12" fmla="*/ 2734954 w 3042821"/>
              <a:gd name="connsiteY12" fmla="*/ 2295788 h 2428452"/>
              <a:gd name="connsiteX13" fmla="*/ 2762422 w 3042821"/>
              <a:gd name="connsiteY13" fmla="*/ 2348836 h 2428452"/>
              <a:gd name="connsiteX14" fmla="*/ 2759882 w 3042821"/>
              <a:gd name="connsiteY14" fmla="*/ 2353332 h 2428452"/>
              <a:gd name="connsiteX15" fmla="*/ 2741976 w 3042821"/>
              <a:gd name="connsiteY15" fmla="*/ 2353332 h 2428452"/>
              <a:gd name="connsiteX16" fmla="*/ 2736222 w 3042821"/>
              <a:gd name="connsiteY16" fmla="*/ 2348836 h 2428452"/>
              <a:gd name="connsiteX17" fmla="*/ 2710658 w 3042821"/>
              <a:gd name="connsiteY17" fmla="*/ 2298988 h 2428452"/>
              <a:gd name="connsiteX18" fmla="*/ 2686362 w 3042821"/>
              <a:gd name="connsiteY18" fmla="*/ 2298988 h 2428452"/>
              <a:gd name="connsiteX19" fmla="*/ 2683784 w 3042821"/>
              <a:gd name="connsiteY19" fmla="*/ 2301541 h 2428452"/>
              <a:gd name="connsiteX20" fmla="*/ 2683784 w 3042821"/>
              <a:gd name="connsiteY20" fmla="*/ 2348836 h 2428452"/>
              <a:gd name="connsiteX21" fmla="*/ 2679302 w 3042821"/>
              <a:gd name="connsiteY21" fmla="*/ 2353332 h 2428452"/>
              <a:gd name="connsiteX22" fmla="*/ 2663986 w 3042821"/>
              <a:gd name="connsiteY22" fmla="*/ 2353332 h 2428452"/>
              <a:gd name="connsiteX23" fmla="*/ 2659502 w 3042821"/>
              <a:gd name="connsiteY23" fmla="*/ 2348836 h 2428452"/>
              <a:gd name="connsiteX24" fmla="*/ 2659502 w 3042821"/>
              <a:gd name="connsiteY24" fmla="*/ 2222242 h 2428452"/>
              <a:gd name="connsiteX25" fmla="*/ 2663986 w 3042821"/>
              <a:gd name="connsiteY25" fmla="*/ 2217772 h 2428452"/>
              <a:gd name="connsiteX26" fmla="*/ 2706810 w 3042821"/>
              <a:gd name="connsiteY26" fmla="*/ 2185174 h 2428452"/>
              <a:gd name="connsiteX27" fmla="*/ 2666856 w 3042821"/>
              <a:gd name="connsiteY27" fmla="*/ 2192845 h 2428452"/>
              <a:gd name="connsiteX28" fmla="*/ 2635208 w 3042821"/>
              <a:gd name="connsiteY28" fmla="*/ 2213952 h 2428452"/>
              <a:gd name="connsiteX29" fmla="*/ 2614114 w 3042821"/>
              <a:gd name="connsiteY29" fmla="*/ 2245918 h 2428452"/>
              <a:gd name="connsiteX30" fmla="*/ 2606442 w 3042821"/>
              <a:gd name="connsiteY30" fmla="*/ 2286190 h 2428452"/>
              <a:gd name="connsiteX31" fmla="*/ 2614114 w 3042821"/>
              <a:gd name="connsiteY31" fmla="*/ 2326462 h 2428452"/>
              <a:gd name="connsiteX32" fmla="*/ 2635208 w 3042821"/>
              <a:gd name="connsiteY32" fmla="*/ 2358745 h 2428452"/>
              <a:gd name="connsiteX33" fmla="*/ 2666856 w 3042821"/>
              <a:gd name="connsiteY33" fmla="*/ 2380183 h 2428452"/>
              <a:gd name="connsiteX34" fmla="*/ 2706810 w 3042821"/>
              <a:gd name="connsiteY34" fmla="*/ 2387853 h 2428452"/>
              <a:gd name="connsiteX35" fmla="*/ 2746764 w 3042821"/>
              <a:gd name="connsiteY35" fmla="*/ 2380183 h 2428452"/>
              <a:gd name="connsiteX36" fmla="*/ 2778426 w 3042821"/>
              <a:gd name="connsiteY36" fmla="*/ 2358745 h 2428452"/>
              <a:gd name="connsiteX37" fmla="*/ 2799520 w 3042821"/>
              <a:gd name="connsiteY37" fmla="*/ 2326462 h 2428452"/>
              <a:gd name="connsiteX38" fmla="*/ 2807190 w 3042821"/>
              <a:gd name="connsiteY38" fmla="*/ 2286190 h 2428452"/>
              <a:gd name="connsiteX39" fmla="*/ 2799520 w 3042821"/>
              <a:gd name="connsiteY39" fmla="*/ 2245918 h 2428452"/>
              <a:gd name="connsiteX40" fmla="*/ 2778426 w 3042821"/>
              <a:gd name="connsiteY40" fmla="*/ 2213952 h 2428452"/>
              <a:gd name="connsiteX41" fmla="*/ 2746764 w 3042821"/>
              <a:gd name="connsiteY41" fmla="*/ 2192845 h 2428452"/>
              <a:gd name="connsiteX42" fmla="*/ 2706810 w 3042821"/>
              <a:gd name="connsiteY42" fmla="*/ 2185174 h 2428452"/>
              <a:gd name="connsiteX43" fmla="*/ 2706810 w 3042821"/>
              <a:gd name="connsiteY43" fmla="*/ 2164081 h 2428452"/>
              <a:gd name="connsiteX44" fmla="*/ 2755400 w 3042821"/>
              <a:gd name="connsiteY44" fmla="*/ 2173339 h 2428452"/>
              <a:gd name="connsiteX45" fmla="*/ 2794086 w 3042821"/>
              <a:gd name="connsiteY45" fmla="*/ 2199247 h 2428452"/>
              <a:gd name="connsiteX46" fmla="*/ 2819662 w 3042821"/>
              <a:gd name="connsiteY46" fmla="*/ 2238249 h 2428452"/>
              <a:gd name="connsiteX47" fmla="*/ 2828922 w 3042821"/>
              <a:gd name="connsiteY47" fmla="*/ 2286192 h 2428452"/>
              <a:gd name="connsiteX48" fmla="*/ 2819662 w 3042821"/>
              <a:gd name="connsiteY48" fmla="*/ 2334782 h 2428452"/>
              <a:gd name="connsiteX49" fmla="*/ 2794086 w 3042821"/>
              <a:gd name="connsiteY49" fmla="*/ 2373783 h 2428452"/>
              <a:gd name="connsiteX50" fmla="*/ 2755400 w 3042821"/>
              <a:gd name="connsiteY50" fmla="*/ 2399666 h 2428452"/>
              <a:gd name="connsiteX51" fmla="*/ 2706810 w 3042821"/>
              <a:gd name="connsiteY51" fmla="*/ 2408950 h 2428452"/>
              <a:gd name="connsiteX52" fmla="*/ 2658538 w 3042821"/>
              <a:gd name="connsiteY52" fmla="*/ 2399666 h 2428452"/>
              <a:gd name="connsiteX53" fmla="*/ 2619854 w 3042821"/>
              <a:gd name="connsiteY53" fmla="*/ 2373783 h 2428452"/>
              <a:gd name="connsiteX54" fmla="*/ 2593970 w 3042821"/>
              <a:gd name="connsiteY54" fmla="*/ 2334782 h 2428452"/>
              <a:gd name="connsiteX55" fmla="*/ 2584686 w 3042821"/>
              <a:gd name="connsiteY55" fmla="*/ 2286192 h 2428452"/>
              <a:gd name="connsiteX56" fmla="*/ 2593970 w 3042821"/>
              <a:gd name="connsiteY56" fmla="*/ 2238249 h 2428452"/>
              <a:gd name="connsiteX57" fmla="*/ 2619854 w 3042821"/>
              <a:gd name="connsiteY57" fmla="*/ 2199247 h 2428452"/>
              <a:gd name="connsiteX58" fmla="*/ 2658538 w 3042821"/>
              <a:gd name="connsiteY58" fmla="*/ 2173339 h 2428452"/>
              <a:gd name="connsiteX59" fmla="*/ 2706810 w 3042821"/>
              <a:gd name="connsiteY59" fmla="*/ 2164081 h 2428452"/>
              <a:gd name="connsiteX60" fmla="*/ 1533295 w 3042821"/>
              <a:gd name="connsiteY60" fmla="*/ 508010 h 2428452"/>
              <a:gd name="connsiteX61" fmla="*/ 2012962 w 3042821"/>
              <a:gd name="connsiteY61" fmla="*/ 950973 h 2428452"/>
              <a:gd name="connsiteX62" fmla="*/ 1533295 w 3042821"/>
              <a:gd name="connsiteY62" fmla="*/ 1854477 h 2428452"/>
              <a:gd name="connsiteX63" fmla="*/ 1053527 w 3042821"/>
              <a:gd name="connsiteY63" fmla="*/ 950973 h 2428452"/>
              <a:gd name="connsiteX64" fmla="*/ 1533295 w 3042821"/>
              <a:gd name="connsiteY64" fmla="*/ 508010 h 2428452"/>
              <a:gd name="connsiteX65" fmla="*/ 241240 w 3042821"/>
              <a:gd name="connsiteY65" fmla="*/ 73 h 2428452"/>
              <a:gd name="connsiteX66" fmla="*/ 638750 w 3042821"/>
              <a:gd name="connsiteY66" fmla="*/ 366925 h 2428452"/>
              <a:gd name="connsiteX67" fmla="*/ 1145455 w 3042821"/>
              <a:gd name="connsiteY67" fmla="*/ 2377144 h 2428452"/>
              <a:gd name="connsiteX68" fmla="*/ 1092229 w 3042821"/>
              <a:gd name="connsiteY68" fmla="*/ 2427843 h 2428452"/>
              <a:gd name="connsiteX69" fmla="*/ 430203 w 3042821"/>
              <a:gd name="connsiteY69" fmla="*/ 1790430 h 2428452"/>
              <a:gd name="connsiteX70" fmla="*/ 15485 w 3042821"/>
              <a:gd name="connsiteY70" fmla="*/ 367052 h 2428452"/>
              <a:gd name="connsiteX71" fmla="*/ 241240 w 3042821"/>
              <a:gd name="connsiteY71" fmla="*/ 73 h 2428452"/>
              <a:gd name="connsiteX72" fmla="*/ 2801542 w 3042821"/>
              <a:gd name="connsiteY72" fmla="*/ 0 h 2428452"/>
              <a:gd name="connsiteX73" fmla="*/ 3027374 w 3042821"/>
              <a:gd name="connsiteY73" fmla="*/ 366992 h 2428452"/>
              <a:gd name="connsiteX74" fmla="*/ 2612680 w 3042821"/>
              <a:gd name="connsiteY74" fmla="*/ 1790408 h 2428452"/>
              <a:gd name="connsiteX75" fmla="*/ 1950374 w 3042821"/>
              <a:gd name="connsiteY75" fmla="*/ 2427846 h 2428452"/>
              <a:gd name="connsiteX76" fmla="*/ 1897416 w 3042821"/>
              <a:gd name="connsiteY76" fmla="*/ 2377161 h 2428452"/>
              <a:gd name="connsiteX77" fmla="*/ 2404070 w 3042821"/>
              <a:gd name="connsiteY77" fmla="*/ 366928 h 2428452"/>
              <a:gd name="connsiteX78" fmla="*/ 2801542 w 3042821"/>
              <a:gd name="connsiteY78" fmla="*/ 0 h 242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042821" h="2428452">
                <a:moveTo>
                  <a:pt x="2686354" y="2239524"/>
                </a:moveTo>
                <a:cubicBezTo>
                  <a:pt x="2684638" y="2239524"/>
                  <a:pt x="2683774" y="2240375"/>
                  <a:pt x="2683774" y="2242064"/>
                </a:cubicBezTo>
                <a:lnTo>
                  <a:pt x="2683774" y="2274690"/>
                </a:lnTo>
                <a:cubicBezTo>
                  <a:pt x="2683774" y="2276392"/>
                  <a:pt x="2684638" y="2277243"/>
                  <a:pt x="2686354" y="2277243"/>
                </a:cubicBezTo>
                <a:lnTo>
                  <a:pt x="2715130" y="2277243"/>
                </a:lnTo>
                <a:cubicBezTo>
                  <a:pt x="2730028" y="2277243"/>
                  <a:pt x="2737510" y="2270842"/>
                  <a:pt x="2737510" y="2258066"/>
                </a:cubicBezTo>
                <a:cubicBezTo>
                  <a:pt x="2737510" y="2245722"/>
                  <a:pt x="2730028" y="2239524"/>
                  <a:pt x="2715130" y="2239524"/>
                </a:cubicBezTo>
                <a:close/>
                <a:moveTo>
                  <a:pt x="2663986" y="2217772"/>
                </a:moveTo>
                <a:lnTo>
                  <a:pt x="2715128" y="2217772"/>
                </a:lnTo>
                <a:cubicBezTo>
                  <a:pt x="2730026" y="2217772"/>
                  <a:pt x="2741518" y="2221303"/>
                  <a:pt x="2749646" y="2228338"/>
                </a:cubicBezTo>
                <a:cubicBezTo>
                  <a:pt x="2757750" y="2235361"/>
                  <a:pt x="2761802" y="2245267"/>
                  <a:pt x="2761802" y="2258069"/>
                </a:cubicBezTo>
                <a:cubicBezTo>
                  <a:pt x="2761802" y="2267442"/>
                  <a:pt x="2759426" y="2275316"/>
                  <a:pt x="2754738" y="2281716"/>
                </a:cubicBezTo>
                <a:cubicBezTo>
                  <a:pt x="2750066" y="2288117"/>
                  <a:pt x="2743450" y="2292791"/>
                  <a:pt x="2734954" y="2295788"/>
                </a:cubicBezTo>
                <a:lnTo>
                  <a:pt x="2762422" y="2348836"/>
                </a:lnTo>
                <a:cubicBezTo>
                  <a:pt x="2763706" y="2351833"/>
                  <a:pt x="2762830" y="2353332"/>
                  <a:pt x="2759882" y="2353332"/>
                </a:cubicBezTo>
                <a:lnTo>
                  <a:pt x="2741976" y="2353332"/>
                </a:lnTo>
                <a:cubicBezTo>
                  <a:pt x="2739422" y="2353332"/>
                  <a:pt x="2737506" y="2351833"/>
                  <a:pt x="2736222" y="2348836"/>
                </a:cubicBezTo>
                <a:lnTo>
                  <a:pt x="2710658" y="2298988"/>
                </a:lnTo>
                <a:lnTo>
                  <a:pt x="2686362" y="2298988"/>
                </a:lnTo>
                <a:cubicBezTo>
                  <a:pt x="2684634" y="2298988"/>
                  <a:pt x="2683784" y="2299839"/>
                  <a:pt x="2683784" y="2301541"/>
                </a:cubicBezTo>
                <a:lnTo>
                  <a:pt x="2683784" y="2348836"/>
                </a:lnTo>
                <a:cubicBezTo>
                  <a:pt x="2683784" y="2351833"/>
                  <a:pt x="2682298" y="2353332"/>
                  <a:pt x="2679302" y="2353332"/>
                </a:cubicBezTo>
                <a:lnTo>
                  <a:pt x="2663986" y="2353332"/>
                </a:lnTo>
                <a:cubicBezTo>
                  <a:pt x="2660988" y="2353332"/>
                  <a:pt x="2659502" y="2351833"/>
                  <a:pt x="2659502" y="2348836"/>
                </a:cubicBezTo>
                <a:lnTo>
                  <a:pt x="2659502" y="2222242"/>
                </a:lnTo>
                <a:cubicBezTo>
                  <a:pt x="2659502" y="2219271"/>
                  <a:pt x="2660988" y="2217772"/>
                  <a:pt x="2663986" y="2217772"/>
                </a:cubicBezTo>
                <a:close/>
                <a:moveTo>
                  <a:pt x="2706810" y="2185174"/>
                </a:moveTo>
                <a:cubicBezTo>
                  <a:pt x="2692306" y="2185174"/>
                  <a:pt x="2678998" y="2187727"/>
                  <a:pt x="2666856" y="2192845"/>
                </a:cubicBezTo>
                <a:cubicBezTo>
                  <a:pt x="2654690" y="2197976"/>
                  <a:pt x="2644148" y="2204999"/>
                  <a:pt x="2635208" y="2213952"/>
                </a:cubicBezTo>
                <a:cubicBezTo>
                  <a:pt x="2626254" y="2222893"/>
                  <a:pt x="2619218" y="2233574"/>
                  <a:pt x="2614114" y="2245918"/>
                </a:cubicBezTo>
                <a:cubicBezTo>
                  <a:pt x="2608994" y="2258262"/>
                  <a:pt x="2606442" y="2271699"/>
                  <a:pt x="2606442" y="2286190"/>
                </a:cubicBezTo>
                <a:cubicBezTo>
                  <a:pt x="2606442" y="2300693"/>
                  <a:pt x="2608994" y="2314104"/>
                  <a:pt x="2614114" y="2326462"/>
                </a:cubicBezTo>
                <a:cubicBezTo>
                  <a:pt x="2619218" y="2338831"/>
                  <a:pt x="2626254" y="2349601"/>
                  <a:pt x="2635208" y="2358745"/>
                </a:cubicBezTo>
                <a:cubicBezTo>
                  <a:pt x="2644148" y="2367927"/>
                  <a:pt x="2654690" y="2375052"/>
                  <a:pt x="2666856" y="2380183"/>
                </a:cubicBezTo>
                <a:cubicBezTo>
                  <a:pt x="2678998" y="2385275"/>
                  <a:pt x="2692306" y="2387853"/>
                  <a:pt x="2706810" y="2387853"/>
                </a:cubicBezTo>
                <a:cubicBezTo>
                  <a:pt x="2721302" y="2387853"/>
                  <a:pt x="2734610" y="2385275"/>
                  <a:pt x="2746764" y="2380183"/>
                </a:cubicBezTo>
                <a:cubicBezTo>
                  <a:pt x="2758918" y="2375052"/>
                  <a:pt x="2769472" y="2367927"/>
                  <a:pt x="2778426" y="2358745"/>
                </a:cubicBezTo>
                <a:cubicBezTo>
                  <a:pt x="2787378" y="2349601"/>
                  <a:pt x="2794390" y="2338831"/>
                  <a:pt x="2799520" y="2326462"/>
                </a:cubicBezTo>
                <a:cubicBezTo>
                  <a:pt x="2804614" y="2314104"/>
                  <a:pt x="2807190" y="2300693"/>
                  <a:pt x="2807190" y="2286190"/>
                </a:cubicBezTo>
                <a:cubicBezTo>
                  <a:pt x="2807190" y="2271699"/>
                  <a:pt x="2804614" y="2258262"/>
                  <a:pt x="2799520" y="2245918"/>
                </a:cubicBezTo>
                <a:cubicBezTo>
                  <a:pt x="2794390" y="2233574"/>
                  <a:pt x="2787378" y="2222893"/>
                  <a:pt x="2778426" y="2213952"/>
                </a:cubicBezTo>
                <a:cubicBezTo>
                  <a:pt x="2769472" y="2204999"/>
                  <a:pt x="2758918" y="2197976"/>
                  <a:pt x="2746764" y="2192845"/>
                </a:cubicBezTo>
                <a:cubicBezTo>
                  <a:pt x="2734610" y="2187727"/>
                  <a:pt x="2721302" y="2185174"/>
                  <a:pt x="2706810" y="2185174"/>
                </a:cubicBezTo>
                <a:close/>
                <a:moveTo>
                  <a:pt x="2706810" y="2164081"/>
                </a:moveTo>
                <a:cubicBezTo>
                  <a:pt x="2724274" y="2164081"/>
                  <a:pt x="2740478" y="2167167"/>
                  <a:pt x="2755400" y="2173339"/>
                </a:cubicBezTo>
                <a:cubicBezTo>
                  <a:pt x="2770298" y="2179537"/>
                  <a:pt x="2783214" y="2188173"/>
                  <a:pt x="2794086" y="2199247"/>
                </a:cubicBezTo>
                <a:cubicBezTo>
                  <a:pt x="2804970" y="2210322"/>
                  <a:pt x="2813452" y="2223339"/>
                  <a:pt x="2819662" y="2238249"/>
                </a:cubicBezTo>
                <a:cubicBezTo>
                  <a:pt x="2825810" y="2253159"/>
                  <a:pt x="2828922" y="2269135"/>
                  <a:pt x="2828922" y="2286192"/>
                </a:cubicBezTo>
                <a:cubicBezTo>
                  <a:pt x="2828922" y="2303667"/>
                  <a:pt x="2825810" y="2319859"/>
                  <a:pt x="2819662" y="2334782"/>
                </a:cubicBezTo>
                <a:cubicBezTo>
                  <a:pt x="2813452" y="2349704"/>
                  <a:pt x="2804970" y="2362709"/>
                  <a:pt x="2794086" y="2373783"/>
                </a:cubicBezTo>
                <a:cubicBezTo>
                  <a:pt x="2783214" y="2384858"/>
                  <a:pt x="2770298" y="2393494"/>
                  <a:pt x="2755400" y="2399666"/>
                </a:cubicBezTo>
                <a:cubicBezTo>
                  <a:pt x="2740478" y="2405864"/>
                  <a:pt x="2724274" y="2408950"/>
                  <a:pt x="2706810" y="2408950"/>
                </a:cubicBezTo>
                <a:cubicBezTo>
                  <a:pt x="2689334" y="2408950"/>
                  <a:pt x="2673244" y="2405864"/>
                  <a:pt x="2658538" y="2399666"/>
                </a:cubicBezTo>
                <a:cubicBezTo>
                  <a:pt x="2643818" y="2393494"/>
                  <a:pt x="2630928" y="2384858"/>
                  <a:pt x="2619854" y="2373783"/>
                </a:cubicBezTo>
                <a:cubicBezTo>
                  <a:pt x="2608778" y="2362709"/>
                  <a:pt x="2600156" y="2349704"/>
                  <a:pt x="2593970" y="2334782"/>
                </a:cubicBezTo>
                <a:cubicBezTo>
                  <a:pt x="2587774" y="2319859"/>
                  <a:pt x="2584686" y="2303667"/>
                  <a:pt x="2584686" y="2286192"/>
                </a:cubicBezTo>
                <a:cubicBezTo>
                  <a:pt x="2584686" y="2269135"/>
                  <a:pt x="2587774" y="2253159"/>
                  <a:pt x="2593970" y="2238249"/>
                </a:cubicBezTo>
                <a:cubicBezTo>
                  <a:pt x="2600156" y="2223339"/>
                  <a:pt x="2608778" y="2210322"/>
                  <a:pt x="2619854" y="2199247"/>
                </a:cubicBezTo>
                <a:cubicBezTo>
                  <a:pt x="2630928" y="2188173"/>
                  <a:pt x="2643818" y="2179537"/>
                  <a:pt x="2658538" y="2173339"/>
                </a:cubicBezTo>
                <a:cubicBezTo>
                  <a:pt x="2673244" y="2167167"/>
                  <a:pt x="2689334" y="2164081"/>
                  <a:pt x="2706810" y="2164081"/>
                </a:cubicBezTo>
                <a:close/>
                <a:moveTo>
                  <a:pt x="1533295" y="508010"/>
                </a:moveTo>
                <a:cubicBezTo>
                  <a:pt x="1798280" y="508010"/>
                  <a:pt x="2012962" y="706295"/>
                  <a:pt x="2012962" y="950973"/>
                </a:cubicBezTo>
                <a:cubicBezTo>
                  <a:pt x="2012962" y="1195651"/>
                  <a:pt x="1798280" y="1854477"/>
                  <a:pt x="1533295" y="1854477"/>
                </a:cubicBezTo>
                <a:cubicBezTo>
                  <a:pt x="1268246" y="1854477"/>
                  <a:pt x="1053527" y="1195651"/>
                  <a:pt x="1053527" y="950973"/>
                </a:cubicBezTo>
                <a:cubicBezTo>
                  <a:pt x="1053527" y="706295"/>
                  <a:pt x="1268246" y="508010"/>
                  <a:pt x="1533295" y="508010"/>
                </a:cubicBezTo>
                <a:close/>
                <a:moveTo>
                  <a:pt x="241240" y="73"/>
                </a:moveTo>
                <a:cubicBezTo>
                  <a:pt x="395862" y="-220"/>
                  <a:pt x="578196" y="126895"/>
                  <a:pt x="638750" y="366925"/>
                </a:cubicBezTo>
                <a:cubicBezTo>
                  <a:pt x="699215" y="606853"/>
                  <a:pt x="1145455" y="2377144"/>
                  <a:pt x="1145455" y="2377144"/>
                </a:cubicBezTo>
                <a:cubicBezTo>
                  <a:pt x="1153379" y="2408043"/>
                  <a:pt x="1132031" y="2432542"/>
                  <a:pt x="1092229" y="2427843"/>
                </a:cubicBezTo>
                <a:cubicBezTo>
                  <a:pt x="1092229" y="2427843"/>
                  <a:pt x="604981" y="2389946"/>
                  <a:pt x="430203" y="1790430"/>
                </a:cubicBezTo>
                <a:cubicBezTo>
                  <a:pt x="315433" y="1396565"/>
                  <a:pt x="129416" y="758593"/>
                  <a:pt x="15485" y="367052"/>
                </a:cubicBezTo>
                <a:cubicBezTo>
                  <a:pt x="-44370" y="162366"/>
                  <a:pt x="77410" y="377"/>
                  <a:pt x="241240" y="73"/>
                </a:cubicBezTo>
                <a:close/>
                <a:moveTo>
                  <a:pt x="2801542" y="0"/>
                </a:moveTo>
                <a:cubicBezTo>
                  <a:pt x="2965322" y="368"/>
                  <a:pt x="3087152" y="162230"/>
                  <a:pt x="3027374" y="366992"/>
                </a:cubicBezTo>
                <a:cubicBezTo>
                  <a:pt x="2913226" y="758571"/>
                  <a:pt x="2727474" y="1396581"/>
                  <a:pt x="2612680" y="1790408"/>
                </a:cubicBezTo>
                <a:cubicBezTo>
                  <a:pt x="2437762" y="2389950"/>
                  <a:pt x="1950374" y="2427846"/>
                  <a:pt x="1950374" y="2427846"/>
                </a:cubicBezTo>
                <a:cubicBezTo>
                  <a:pt x="1914306" y="2432533"/>
                  <a:pt x="1889262" y="2409508"/>
                  <a:pt x="1897416" y="2377161"/>
                </a:cubicBezTo>
                <a:cubicBezTo>
                  <a:pt x="1897416" y="2377161"/>
                  <a:pt x="2343618" y="606908"/>
                  <a:pt x="2404070" y="366928"/>
                </a:cubicBezTo>
                <a:cubicBezTo>
                  <a:pt x="2464598" y="126949"/>
                  <a:pt x="2647046" y="-102"/>
                  <a:pt x="280154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Group 16"/>
          <p:cNvGrpSpPr/>
          <p:nvPr userDrawn="1"/>
        </p:nvGrpSpPr>
        <p:grpSpPr>
          <a:xfrm>
            <a:off x="2178527" y="3017716"/>
            <a:ext cx="3111507" cy="515760"/>
            <a:chOff x="5264720" y="3127475"/>
            <a:chExt cx="3111507" cy="515760"/>
          </a:xfrm>
        </p:grpSpPr>
        <p:sp>
          <p:nvSpPr>
            <p:cNvPr id="3" name="Freeform 2"/>
            <p:cNvSpPr/>
            <p:nvPr userDrawn="1"/>
          </p:nvSpPr>
          <p:spPr>
            <a:xfrm>
              <a:off x="5264720" y="3148693"/>
              <a:ext cx="1111587" cy="494542"/>
            </a:xfrm>
            <a:custGeom>
              <a:avLst/>
              <a:gdLst>
                <a:gd name="connsiteX0" fmla="*/ 1037291 w 2234994"/>
                <a:gd name="connsiteY0" fmla="*/ 518878 h 994342"/>
                <a:gd name="connsiteX1" fmla="*/ 882999 w 2234994"/>
                <a:gd name="connsiteY1" fmla="*/ 626320 h 994342"/>
                <a:gd name="connsiteX2" fmla="*/ 1017860 w 2234994"/>
                <a:gd name="connsiteY2" fmla="*/ 731451 h 994342"/>
                <a:gd name="connsiteX3" fmla="*/ 1174439 w 2234994"/>
                <a:gd name="connsiteY3" fmla="*/ 609188 h 994342"/>
                <a:gd name="connsiteX4" fmla="*/ 1174439 w 2234994"/>
                <a:gd name="connsiteY4" fmla="*/ 525736 h 994342"/>
                <a:gd name="connsiteX5" fmla="*/ 1167581 w 2234994"/>
                <a:gd name="connsiteY5" fmla="*/ 518878 h 994342"/>
                <a:gd name="connsiteX6" fmla="*/ 1513846 w 2234994"/>
                <a:gd name="connsiteY6" fmla="*/ 280001 h 994342"/>
                <a:gd name="connsiteX7" fmla="*/ 1380115 w 2234994"/>
                <a:gd name="connsiteY7" fmla="*/ 374883 h 994342"/>
                <a:gd name="connsiteX8" fmla="*/ 1364126 w 2234994"/>
                <a:gd name="connsiteY8" fmla="*/ 500600 h 994342"/>
                <a:gd name="connsiteX9" fmla="*/ 1380115 w 2234994"/>
                <a:gd name="connsiteY9" fmla="*/ 625162 h 994342"/>
                <a:gd name="connsiteX10" fmla="*/ 1513846 w 2234994"/>
                <a:gd name="connsiteY10" fmla="*/ 721199 h 994342"/>
                <a:gd name="connsiteX11" fmla="*/ 1649851 w 2234994"/>
                <a:gd name="connsiteY11" fmla="*/ 625162 h 994342"/>
                <a:gd name="connsiteX12" fmla="*/ 1663567 w 2234994"/>
                <a:gd name="connsiteY12" fmla="*/ 500600 h 994342"/>
                <a:gd name="connsiteX13" fmla="*/ 1649851 w 2234994"/>
                <a:gd name="connsiteY13" fmla="*/ 376026 h 994342"/>
                <a:gd name="connsiteX14" fmla="*/ 1513846 w 2234994"/>
                <a:gd name="connsiteY14" fmla="*/ 280001 h 994342"/>
                <a:gd name="connsiteX15" fmla="*/ 2015541 w 2234994"/>
                <a:gd name="connsiteY15" fmla="*/ 277730 h 994342"/>
                <a:gd name="connsiteX16" fmla="*/ 1870380 w 2234994"/>
                <a:gd name="connsiteY16" fmla="*/ 380587 h 994342"/>
                <a:gd name="connsiteX17" fmla="*/ 1860080 w 2234994"/>
                <a:gd name="connsiteY17" fmla="*/ 459467 h 994342"/>
                <a:gd name="connsiteX18" fmla="*/ 1866963 w 2234994"/>
                <a:gd name="connsiteY18" fmla="*/ 466312 h 994342"/>
                <a:gd name="connsiteX19" fmla="*/ 2165261 w 2234994"/>
                <a:gd name="connsiteY19" fmla="*/ 466312 h 994342"/>
                <a:gd name="connsiteX20" fmla="*/ 2172119 w 2234994"/>
                <a:gd name="connsiteY20" fmla="*/ 459467 h 994342"/>
                <a:gd name="connsiteX21" fmla="*/ 2161845 w 2234994"/>
                <a:gd name="connsiteY21" fmla="*/ 380587 h 994342"/>
                <a:gd name="connsiteX22" fmla="*/ 2015541 w 2234994"/>
                <a:gd name="connsiteY22" fmla="*/ 277730 h 994342"/>
                <a:gd name="connsiteX23" fmla="*/ 1501252 w 2234994"/>
                <a:gd name="connsiteY23" fmla="*/ 220595 h 994342"/>
                <a:gd name="connsiteX24" fmla="*/ 1662427 w 2234994"/>
                <a:gd name="connsiteY24" fmla="*/ 309736 h 994342"/>
                <a:gd name="connsiteX25" fmla="*/ 1663570 w 2234994"/>
                <a:gd name="connsiteY25" fmla="*/ 309736 h 994342"/>
                <a:gd name="connsiteX26" fmla="*/ 1663570 w 2234994"/>
                <a:gd name="connsiteY26" fmla="*/ 243417 h 994342"/>
                <a:gd name="connsiteX27" fmla="*/ 1674988 w 2234994"/>
                <a:gd name="connsiteY27" fmla="*/ 232012 h 994342"/>
                <a:gd name="connsiteX28" fmla="*/ 1713850 w 2234994"/>
                <a:gd name="connsiteY28" fmla="*/ 232012 h 994342"/>
                <a:gd name="connsiteX29" fmla="*/ 1725280 w 2234994"/>
                <a:gd name="connsiteY29" fmla="*/ 243417 h 994342"/>
                <a:gd name="connsiteX30" fmla="*/ 1725280 w 2234994"/>
                <a:gd name="connsiteY30" fmla="*/ 766911 h 994342"/>
                <a:gd name="connsiteX31" fmla="*/ 1506992 w 2234994"/>
                <a:gd name="connsiteY31" fmla="*/ 994342 h 994342"/>
                <a:gd name="connsiteX32" fmla="*/ 1326411 w 2234994"/>
                <a:gd name="connsiteY32" fmla="*/ 915501 h 994342"/>
                <a:gd name="connsiteX33" fmla="*/ 1328684 w 2234994"/>
                <a:gd name="connsiteY33" fmla="*/ 899486 h 994342"/>
                <a:gd name="connsiteX34" fmla="*/ 1357272 w 2234994"/>
                <a:gd name="connsiteY34" fmla="*/ 874328 h 994342"/>
                <a:gd name="connsiteX35" fmla="*/ 1373248 w 2234994"/>
                <a:gd name="connsiteY35" fmla="*/ 876601 h 994342"/>
                <a:gd name="connsiteX36" fmla="*/ 1508110 w 2234994"/>
                <a:gd name="connsiteY36" fmla="*/ 934932 h 994342"/>
                <a:gd name="connsiteX37" fmla="*/ 1663570 w 2234994"/>
                <a:gd name="connsiteY37" fmla="*/ 769197 h 994342"/>
                <a:gd name="connsiteX38" fmla="*/ 1663570 w 2234994"/>
                <a:gd name="connsiteY38" fmla="*/ 690343 h 994342"/>
                <a:gd name="connsiteX39" fmla="*/ 1662427 w 2234994"/>
                <a:gd name="connsiteY39" fmla="*/ 690343 h 994342"/>
                <a:gd name="connsiteX40" fmla="*/ 1501252 w 2234994"/>
                <a:gd name="connsiteY40" fmla="*/ 779471 h 994342"/>
                <a:gd name="connsiteX41" fmla="*/ 1319527 w 2234994"/>
                <a:gd name="connsiteY41" fmla="*/ 649207 h 994342"/>
                <a:gd name="connsiteX42" fmla="*/ 1301252 w 2234994"/>
                <a:gd name="connsiteY42" fmla="*/ 500605 h 994342"/>
                <a:gd name="connsiteX43" fmla="*/ 1319527 w 2234994"/>
                <a:gd name="connsiteY43" fmla="*/ 352027 h 994342"/>
                <a:gd name="connsiteX44" fmla="*/ 1501252 w 2234994"/>
                <a:gd name="connsiteY44" fmla="*/ 220595 h 994342"/>
                <a:gd name="connsiteX45" fmla="*/ 1036122 w 2234994"/>
                <a:gd name="connsiteY45" fmla="*/ 220594 h 994342"/>
                <a:gd name="connsiteX46" fmla="*/ 1235004 w 2234994"/>
                <a:gd name="connsiteY46" fmla="*/ 401175 h 994342"/>
                <a:gd name="connsiteX47" fmla="*/ 1235004 w 2234994"/>
                <a:gd name="connsiteY47" fmla="*/ 765767 h 994342"/>
                <a:gd name="connsiteX48" fmla="*/ 1223574 w 2234994"/>
                <a:gd name="connsiteY48" fmla="*/ 777184 h 994342"/>
                <a:gd name="connsiteX49" fmla="*/ 1187011 w 2234994"/>
                <a:gd name="connsiteY49" fmla="*/ 777184 h 994342"/>
                <a:gd name="connsiteX50" fmla="*/ 1175568 w 2234994"/>
                <a:gd name="connsiteY50" fmla="*/ 765767 h 994342"/>
                <a:gd name="connsiteX51" fmla="*/ 1175568 w 2234994"/>
                <a:gd name="connsiteY51" fmla="*/ 708642 h 994342"/>
                <a:gd name="connsiteX52" fmla="*/ 1174438 w 2234994"/>
                <a:gd name="connsiteY52" fmla="*/ 708642 h 994342"/>
                <a:gd name="connsiteX53" fmla="*/ 1005287 w 2234994"/>
                <a:gd name="connsiteY53" fmla="*/ 788614 h 994342"/>
                <a:gd name="connsiteX54" fmla="*/ 822394 w 2234994"/>
                <a:gd name="connsiteY54" fmla="*/ 627464 h 994342"/>
                <a:gd name="connsiteX55" fmla="*/ 1029277 w 2234994"/>
                <a:gd name="connsiteY55" fmla="*/ 466314 h 994342"/>
                <a:gd name="connsiteX56" fmla="*/ 1167580 w 2234994"/>
                <a:gd name="connsiteY56" fmla="*/ 466314 h 994342"/>
                <a:gd name="connsiteX57" fmla="*/ 1174438 w 2234994"/>
                <a:gd name="connsiteY57" fmla="*/ 459443 h 994342"/>
                <a:gd name="connsiteX58" fmla="*/ 1174438 w 2234994"/>
                <a:gd name="connsiteY58" fmla="*/ 403449 h 994342"/>
                <a:gd name="connsiteX59" fmla="*/ 1032693 w 2234994"/>
                <a:gd name="connsiteY59" fmla="*/ 277744 h 994342"/>
                <a:gd name="connsiteX60" fmla="*/ 895546 w 2234994"/>
                <a:gd name="connsiteY60" fmla="*/ 318867 h 994342"/>
                <a:gd name="connsiteX61" fmla="*/ 878414 w 2234994"/>
                <a:gd name="connsiteY61" fmla="*/ 317749 h 994342"/>
                <a:gd name="connsiteX62" fmla="*/ 858983 w 2234994"/>
                <a:gd name="connsiteY62" fmla="*/ 289149 h 994342"/>
                <a:gd name="connsiteX63" fmla="*/ 862399 w 2234994"/>
                <a:gd name="connsiteY63" fmla="*/ 273147 h 994342"/>
                <a:gd name="connsiteX64" fmla="*/ 1036122 w 2234994"/>
                <a:gd name="connsiteY64" fmla="*/ 220594 h 994342"/>
                <a:gd name="connsiteX65" fmla="*/ 2015538 w 2234994"/>
                <a:gd name="connsiteY65" fmla="*/ 220581 h 994342"/>
                <a:gd name="connsiteX66" fmla="*/ 2218979 w 2234994"/>
                <a:gd name="connsiteY66" fmla="*/ 362326 h 994342"/>
                <a:gd name="connsiteX67" fmla="*/ 2234994 w 2234994"/>
                <a:gd name="connsiteY67" fmla="*/ 507436 h 994342"/>
                <a:gd name="connsiteX68" fmla="*/ 2222421 w 2234994"/>
                <a:gd name="connsiteY68" fmla="*/ 518891 h 994342"/>
                <a:gd name="connsiteX69" fmla="*/ 1866961 w 2234994"/>
                <a:gd name="connsiteY69" fmla="*/ 518891 h 994342"/>
                <a:gd name="connsiteX70" fmla="*/ 1860077 w 2234994"/>
                <a:gd name="connsiteY70" fmla="*/ 526892 h 994342"/>
                <a:gd name="connsiteX71" fmla="*/ 1871533 w 2234994"/>
                <a:gd name="connsiteY71" fmla="*/ 622892 h 994342"/>
                <a:gd name="connsiteX72" fmla="*/ 2025812 w 2234994"/>
                <a:gd name="connsiteY72" fmla="*/ 729191 h 994342"/>
                <a:gd name="connsiteX73" fmla="*/ 2177857 w 2234994"/>
                <a:gd name="connsiteY73" fmla="*/ 659455 h 994342"/>
                <a:gd name="connsiteX74" fmla="*/ 2193846 w 2234994"/>
                <a:gd name="connsiteY74" fmla="*/ 657182 h 994342"/>
                <a:gd name="connsiteX75" fmla="*/ 2220110 w 2234994"/>
                <a:gd name="connsiteY75" fmla="*/ 681185 h 994342"/>
                <a:gd name="connsiteX76" fmla="*/ 2221253 w 2234994"/>
                <a:gd name="connsiteY76" fmla="*/ 697212 h 994342"/>
                <a:gd name="connsiteX77" fmla="*/ 2022396 w 2234994"/>
                <a:gd name="connsiteY77" fmla="*/ 788601 h 994342"/>
                <a:gd name="connsiteX78" fmla="*/ 1813240 w 2234994"/>
                <a:gd name="connsiteY78" fmla="*/ 644609 h 994342"/>
                <a:gd name="connsiteX79" fmla="*/ 1797225 w 2234994"/>
                <a:gd name="connsiteY79" fmla="*/ 504020 h 994342"/>
                <a:gd name="connsiteX80" fmla="*/ 1813240 w 2234994"/>
                <a:gd name="connsiteY80" fmla="*/ 362326 h 994342"/>
                <a:gd name="connsiteX81" fmla="*/ 2015538 w 2234994"/>
                <a:gd name="connsiteY81" fmla="*/ 220581 h 994342"/>
                <a:gd name="connsiteX82" fmla="*/ 9823 w 2234994"/>
                <a:gd name="connsiteY82" fmla="*/ 0 h 994342"/>
                <a:gd name="connsiteX83" fmla="*/ 50984 w 2234994"/>
                <a:gd name="connsiteY83" fmla="*/ 0 h 994342"/>
                <a:gd name="connsiteX84" fmla="*/ 65856 w 2234994"/>
                <a:gd name="connsiteY84" fmla="*/ 11430 h 994342"/>
                <a:gd name="connsiteX85" fmla="*/ 218980 w 2234994"/>
                <a:gd name="connsiteY85" fmla="*/ 651472 h 994342"/>
                <a:gd name="connsiteX86" fmla="*/ 221278 w 2234994"/>
                <a:gd name="connsiteY86" fmla="*/ 651472 h 994342"/>
                <a:gd name="connsiteX87" fmla="*/ 400729 w 2234994"/>
                <a:gd name="connsiteY87" fmla="*/ 11430 h 994342"/>
                <a:gd name="connsiteX88" fmla="*/ 414445 w 2234994"/>
                <a:gd name="connsiteY88" fmla="*/ 0 h 994342"/>
                <a:gd name="connsiteX89" fmla="*/ 448735 w 2234994"/>
                <a:gd name="connsiteY89" fmla="*/ 0 h 994342"/>
                <a:gd name="connsiteX90" fmla="*/ 462439 w 2234994"/>
                <a:gd name="connsiteY90" fmla="*/ 11430 h 994342"/>
                <a:gd name="connsiteX91" fmla="*/ 644150 w 2234994"/>
                <a:gd name="connsiteY91" fmla="*/ 651472 h 994342"/>
                <a:gd name="connsiteX92" fmla="*/ 646474 w 2234994"/>
                <a:gd name="connsiteY92" fmla="*/ 651472 h 994342"/>
                <a:gd name="connsiteX93" fmla="*/ 796169 w 2234994"/>
                <a:gd name="connsiteY93" fmla="*/ 11430 h 994342"/>
                <a:gd name="connsiteX94" fmla="*/ 811028 w 2234994"/>
                <a:gd name="connsiteY94" fmla="*/ 0 h 994342"/>
                <a:gd name="connsiteX95" fmla="*/ 852176 w 2234994"/>
                <a:gd name="connsiteY95" fmla="*/ 0 h 994342"/>
                <a:gd name="connsiteX96" fmla="*/ 861320 w 2234994"/>
                <a:gd name="connsiteY96" fmla="*/ 12573 h 994342"/>
                <a:gd name="connsiteX97" fmla="*/ 677297 w 2234994"/>
                <a:gd name="connsiteY97" fmla="*/ 765772 h 994342"/>
                <a:gd name="connsiteX98" fmla="*/ 664724 w 2234994"/>
                <a:gd name="connsiteY98" fmla="*/ 777189 h 994342"/>
                <a:gd name="connsiteX99" fmla="*/ 627018 w 2234994"/>
                <a:gd name="connsiteY99" fmla="*/ 777189 h 994342"/>
                <a:gd name="connsiteX100" fmla="*/ 614445 w 2234994"/>
                <a:gd name="connsiteY100" fmla="*/ 765772 h 994342"/>
                <a:gd name="connsiteX101" fmla="*/ 432708 w 2234994"/>
                <a:gd name="connsiteY101" fmla="*/ 129172 h 994342"/>
                <a:gd name="connsiteX102" fmla="*/ 430409 w 2234994"/>
                <a:gd name="connsiteY102" fmla="*/ 129172 h 994342"/>
                <a:gd name="connsiteX103" fmla="*/ 247567 w 2234994"/>
                <a:gd name="connsiteY103" fmla="*/ 765772 h 994342"/>
                <a:gd name="connsiteX104" fmla="*/ 235007 w 2234994"/>
                <a:gd name="connsiteY104" fmla="*/ 777189 h 994342"/>
                <a:gd name="connsiteX105" fmla="*/ 198418 w 2234994"/>
                <a:gd name="connsiteY105" fmla="*/ 777189 h 994342"/>
                <a:gd name="connsiteX106" fmla="*/ 184702 w 2234994"/>
                <a:gd name="connsiteY106" fmla="*/ 765772 h 994342"/>
                <a:gd name="connsiteX107" fmla="*/ 692 w 2234994"/>
                <a:gd name="connsiteY107" fmla="*/ 12573 h 994342"/>
                <a:gd name="connsiteX108" fmla="*/ 9823 w 2234994"/>
                <a:gd name="connsiteY108" fmla="*/ 0 h 99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4" h="994342">
                  <a:moveTo>
                    <a:pt x="1037291" y="518878"/>
                  </a:moveTo>
                  <a:cubicBezTo>
                    <a:pt x="928694" y="518878"/>
                    <a:pt x="882999" y="554324"/>
                    <a:pt x="882999" y="626320"/>
                  </a:cubicBezTo>
                  <a:cubicBezTo>
                    <a:pt x="882999" y="694887"/>
                    <a:pt x="930992" y="731451"/>
                    <a:pt x="1017860" y="731451"/>
                  </a:cubicBezTo>
                  <a:cubicBezTo>
                    <a:pt x="1111561" y="731451"/>
                    <a:pt x="1174439" y="683483"/>
                    <a:pt x="1174439" y="609188"/>
                  </a:cubicBezTo>
                  <a:lnTo>
                    <a:pt x="1174439" y="525736"/>
                  </a:lnTo>
                  <a:cubicBezTo>
                    <a:pt x="1174439" y="521164"/>
                    <a:pt x="1172140" y="518878"/>
                    <a:pt x="1167581" y="518878"/>
                  </a:cubicBezTo>
                  <a:close/>
                  <a:moveTo>
                    <a:pt x="1513846" y="280001"/>
                  </a:moveTo>
                  <a:cubicBezTo>
                    <a:pt x="1446409" y="280001"/>
                    <a:pt x="1400689" y="313148"/>
                    <a:pt x="1380115" y="374883"/>
                  </a:cubicBezTo>
                  <a:cubicBezTo>
                    <a:pt x="1368685" y="406899"/>
                    <a:pt x="1364126" y="445736"/>
                    <a:pt x="1364126" y="500600"/>
                  </a:cubicBezTo>
                  <a:cubicBezTo>
                    <a:pt x="1364126" y="554334"/>
                    <a:pt x="1368685" y="594339"/>
                    <a:pt x="1380115" y="625162"/>
                  </a:cubicBezTo>
                  <a:cubicBezTo>
                    <a:pt x="1400689" y="688039"/>
                    <a:pt x="1446409" y="721199"/>
                    <a:pt x="1513846" y="721199"/>
                  </a:cubicBezTo>
                  <a:cubicBezTo>
                    <a:pt x="1576699" y="721199"/>
                    <a:pt x="1626978" y="692624"/>
                    <a:pt x="1649851" y="625162"/>
                  </a:cubicBezTo>
                  <a:cubicBezTo>
                    <a:pt x="1660125" y="594339"/>
                    <a:pt x="1663567" y="557750"/>
                    <a:pt x="1663567" y="500600"/>
                  </a:cubicBezTo>
                  <a:cubicBezTo>
                    <a:pt x="1663567" y="443463"/>
                    <a:pt x="1660125" y="406899"/>
                    <a:pt x="1649851" y="376026"/>
                  </a:cubicBezTo>
                  <a:cubicBezTo>
                    <a:pt x="1626978" y="307458"/>
                    <a:pt x="1576699" y="280001"/>
                    <a:pt x="1513846" y="280001"/>
                  </a:cubicBezTo>
                  <a:close/>
                  <a:moveTo>
                    <a:pt x="2015541" y="277730"/>
                  </a:moveTo>
                  <a:cubicBezTo>
                    <a:pt x="1944675" y="277730"/>
                    <a:pt x="1892122" y="313188"/>
                    <a:pt x="1870380" y="380587"/>
                  </a:cubicBezTo>
                  <a:cubicBezTo>
                    <a:pt x="1863522" y="402330"/>
                    <a:pt x="1860080" y="426333"/>
                    <a:pt x="1860080" y="459467"/>
                  </a:cubicBezTo>
                  <a:cubicBezTo>
                    <a:pt x="1860080" y="464039"/>
                    <a:pt x="1862391" y="466312"/>
                    <a:pt x="1866963" y="466312"/>
                  </a:cubicBezTo>
                  <a:lnTo>
                    <a:pt x="2165261" y="466312"/>
                  </a:lnTo>
                  <a:cubicBezTo>
                    <a:pt x="2169820" y="466312"/>
                    <a:pt x="2172119" y="464039"/>
                    <a:pt x="2172119" y="459467"/>
                  </a:cubicBezTo>
                  <a:cubicBezTo>
                    <a:pt x="2172119" y="426333"/>
                    <a:pt x="2168703" y="402330"/>
                    <a:pt x="2161845" y="380587"/>
                  </a:cubicBezTo>
                  <a:cubicBezTo>
                    <a:pt x="2140140" y="313188"/>
                    <a:pt x="2087537" y="277730"/>
                    <a:pt x="2015541" y="277730"/>
                  </a:cubicBezTo>
                  <a:close/>
                  <a:moveTo>
                    <a:pt x="1501252" y="220595"/>
                  </a:moveTo>
                  <a:cubicBezTo>
                    <a:pt x="1589275" y="220595"/>
                    <a:pt x="1637281" y="256015"/>
                    <a:pt x="1662427" y="309736"/>
                  </a:cubicBezTo>
                  <a:lnTo>
                    <a:pt x="1663570" y="309736"/>
                  </a:lnTo>
                  <a:lnTo>
                    <a:pt x="1663570" y="243417"/>
                  </a:lnTo>
                  <a:cubicBezTo>
                    <a:pt x="1663570" y="236584"/>
                    <a:pt x="1668130" y="232012"/>
                    <a:pt x="1674988" y="232012"/>
                  </a:cubicBezTo>
                  <a:lnTo>
                    <a:pt x="1713850" y="232012"/>
                  </a:lnTo>
                  <a:cubicBezTo>
                    <a:pt x="1720682" y="232012"/>
                    <a:pt x="1725280" y="236584"/>
                    <a:pt x="1725280" y="243417"/>
                  </a:cubicBezTo>
                  <a:lnTo>
                    <a:pt x="1725280" y="766911"/>
                  </a:lnTo>
                  <a:cubicBezTo>
                    <a:pt x="1725280" y="918905"/>
                    <a:pt x="1642996" y="994342"/>
                    <a:pt x="1506992" y="994342"/>
                  </a:cubicBezTo>
                  <a:cubicBezTo>
                    <a:pt x="1428100" y="994342"/>
                    <a:pt x="1356141" y="960053"/>
                    <a:pt x="1326411" y="915501"/>
                  </a:cubicBezTo>
                  <a:cubicBezTo>
                    <a:pt x="1322969" y="909773"/>
                    <a:pt x="1322969" y="904045"/>
                    <a:pt x="1328684" y="899486"/>
                  </a:cubicBezTo>
                  <a:lnTo>
                    <a:pt x="1357272" y="874328"/>
                  </a:lnTo>
                  <a:cubicBezTo>
                    <a:pt x="1362974" y="869756"/>
                    <a:pt x="1368689" y="870911"/>
                    <a:pt x="1373248" y="876601"/>
                  </a:cubicBezTo>
                  <a:cubicBezTo>
                    <a:pt x="1406395" y="914333"/>
                    <a:pt x="1452115" y="934932"/>
                    <a:pt x="1508110" y="934932"/>
                  </a:cubicBezTo>
                  <a:cubicBezTo>
                    <a:pt x="1605277" y="934932"/>
                    <a:pt x="1663570" y="886901"/>
                    <a:pt x="1663570" y="769197"/>
                  </a:cubicBezTo>
                  <a:lnTo>
                    <a:pt x="1663570" y="690343"/>
                  </a:lnTo>
                  <a:lnTo>
                    <a:pt x="1662427" y="690343"/>
                  </a:lnTo>
                  <a:cubicBezTo>
                    <a:pt x="1637281" y="744038"/>
                    <a:pt x="1589275" y="779471"/>
                    <a:pt x="1501252" y="779471"/>
                  </a:cubicBezTo>
                  <a:cubicBezTo>
                    <a:pt x="1409824" y="779471"/>
                    <a:pt x="1346972" y="732621"/>
                    <a:pt x="1319527" y="649207"/>
                  </a:cubicBezTo>
                  <a:cubicBezTo>
                    <a:pt x="1306980" y="610333"/>
                    <a:pt x="1301252" y="565756"/>
                    <a:pt x="1301252" y="500605"/>
                  </a:cubicBezTo>
                  <a:cubicBezTo>
                    <a:pt x="1301252" y="435466"/>
                    <a:pt x="1306980" y="390889"/>
                    <a:pt x="1319527" y="352027"/>
                  </a:cubicBezTo>
                  <a:cubicBezTo>
                    <a:pt x="1346972" y="268601"/>
                    <a:pt x="1409824" y="220595"/>
                    <a:pt x="1501252" y="220595"/>
                  </a:cubicBezTo>
                  <a:close/>
                  <a:moveTo>
                    <a:pt x="1036122" y="220594"/>
                  </a:moveTo>
                  <a:cubicBezTo>
                    <a:pt x="1177854" y="220594"/>
                    <a:pt x="1235004" y="267470"/>
                    <a:pt x="1235004" y="401175"/>
                  </a:cubicBezTo>
                  <a:lnTo>
                    <a:pt x="1235004" y="765767"/>
                  </a:lnTo>
                  <a:cubicBezTo>
                    <a:pt x="1235004" y="772650"/>
                    <a:pt x="1230432" y="777184"/>
                    <a:pt x="1223574" y="777184"/>
                  </a:cubicBezTo>
                  <a:lnTo>
                    <a:pt x="1187011" y="777184"/>
                  </a:lnTo>
                  <a:cubicBezTo>
                    <a:pt x="1180153" y="777184"/>
                    <a:pt x="1175568" y="772650"/>
                    <a:pt x="1175568" y="765767"/>
                  </a:cubicBezTo>
                  <a:lnTo>
                    <a:pt x="1175568" y="708642"/>
                  </a:lnTo>
                  <a:lnTo>
                    <a:pt x="1174438" y="708642"/>
                  </a:lnTo>
                  <a:cubicBezTo>
                    <a:pt x="1152721" y="754324"/>
                    <a:pt x="1094428" y="788614"/>
                    <a:pt x="1005287" y="788614"/>
                  </a:cubicBezTo>
                  <a:cubicBezTo>
                    <a:pt x="895546" y="788614"/>
                    <a:pt x="822394" y="733763"/>
                    <a:pt x="822394" y="627464"/>
                  </a:cubicBezTo>
                  <a:cubicBezTo>
                    <a:pt x="822394" y="518879"/>
                    <a:pt x="896689" y="466314"/>
                    <a:pt x="1029277" y="466314"/>
                  </a:cubicBezTo>
                  <a:lnTo>
                    <a:pt x="1167580" y="466314"/>
                  </a:lnTo>
                  <a:cubicBezTo>
                    <a:pt x="1172139" y="466314"/>
                    <a:pt x="1174438" y="464028"/>
                    <a:pt x="1174438" y="459443"/>
                  </a:cubicBezTo>
                  <a:lnTo>
                    <a:pt x="1174438" y="403449"/>
                  </a:lnTo>
                  <a:cubicBezTo>
                    <a:pt x="1174438" y="314333"/>
                    <a:pt x="1143590" y="277744"/>
                    <a:pt x="1032693" y="277744"/>
                  </a:cubicBezTo>
                  <a:cubicBezTo>
                    <a:pt x="966412" y="277744"/>
                    <a:pt x="927563" y="292578"/>
                    <a:pt x="895546" y="318867"/>
                  </a:cubicBezTo>
                  <a:cubicBezTo>
                    <a:pt x="889831" y="323413"/>
                    <a:pt x="882998" y="323413"/>
                    <a:pt x="878414" y="317749"/>
                  </a:cubicBezTo>
                  <a:lnTo>
                    <a:pt x="858983" y="289149"/>
                  </a:lnTo>
                  <a:cubicBezTo>
                    <a:pt x="855541" y="283421"/>
                    <a:pt x="856684" y="277744"/>
                    <a:pt x="862399" y="273147"/>
                  </a:cubicBezTo>
                  <a:cubicBezTo>
                    <a:pt x="901261" y="240012"/>
                    <a:pt x="959554" y="220594"/>
                    <a:pt x="1036122" y="220594"/>
                  </a:cubicBezTo>
                  <a:close/>
                  <a:moveTo>
                    <a:pt x="2015538" y="220581"/>
                  </a:moveTo>
                  <a:cubicBezTo>
                    <a:pt x="2113836" y="220581"/>
                    <a:pt x="2189274" y="270873"/>
                    <a:pt x="2218979" y="362326"/>
                  </a:cubicBezTo>
                  <a:cubicBezTo>
                    <a:pt x="2230435" y="396578"/>
                    <a:pt x="2234994" y="432023"/>
                    <a:pt x="2234994" y="507436"/>
                  </a:cubicBezTo>
                  <a:cubicBezTo>
                    <a:pt x="2234994" y="514319"/>
                    <a:pt x="2230435" y="518891"/>
                    <a:pt x="2222421" y="518891"/>
                  </a:cubicBezTo>
                  <a:lnTo>
                    <a:pt x="1866961" y="518891"/>
                  </a:lnTo>
                  <a:cubicBezTo>
                    <a:pt x="1862401" y="518891"/>
                    <a:pt x="1860077" y="522320"/>
                    <a:pt x="1860077" y="526892"/>
                  </a:cubicBezTo>
                  <a:cubicBezTo>
                    <a:pt x="1860077" y="572612"/>
                    <a:pt x="1863519" y="597758"/>
                    <a:pt x="1871533" y="622892"/>
                  </a:cubicBezTo>
                  <a:cubicBezTo>
                    <a:pt x="1896666" y="694901"/>
                    <a:pt x="1951543" y="729191"/>
                    <a:pt x="2025812" y="729191"/>
                  </a:cubicBezTo>
                  <a:cubicBezTo>
                    <a:pt x="2096691" y="729191"/>
                    <a:pt x="2145853" y="699460"/>
                    <a:pt x="2177857" y="659455"/>
                  </a:cubicBezTo>
                  <a:cubicBezTo>
                    <a:pt x="2182416" y="653765"/>
                    <a:pt x="2188131" y="652597"/>
                    <a:pt x="2193846" y="657182"/>
                  </a:cubicBezTo>
                  <a:lnTo>
                    <a:pt x="2220110" y="681185"/>
                  </a:lnTo>
                  <a:cubicBezTo>
                    <a:pt x="2225863" y="685744"/>
                    <a:pt x="2225863" y="691472"/>
                    <a:pt x="2221253" y="697212"/>
                  </a:cubicBezTo>
                  <a:cubicBezTo>
                    <a:pt x="2181273" y="750908"/>
                    <a:pt x="2112706" y="788601"/>
                    <a:pt x="2022396" y="788601"/>
                  </a:cubicBezTo>
                  <a:cubicBezTo>
                    <a:pt x="1916097" y="788601"/>
                    <a:pt x="1844113" y="738322"/>
                    <a:pt x="1813240" y="644609"/>
                  </a:cubicBezTo>
                  <a:cubicBezTo>
                    <a:pt x="1802965" y="611500"/>
                    <a:pt x="1797225" y="573730"/>
                    <a:pt x="1797225" y="504020"/>
                  </a:cubicBezTo>
                  <a:cubicBezTo>
                    <a:pt x="1797225" y="435452"/>
                    <a:pt x="1802965" y="395447"/>
                    <a:pt x="1813240" y="362326"/>
                  </a:cubicBezTo>
                  <a:cubicBezTo>
                    <a:pt x="1842970" y="270873"/>
                    <a:pt x="1917240" y="220581"/>
                    <a:pt x="2015538" y="220581"/>
                  </a:cubicBezTo>
                  <a:close/>
                  <a:moveTo>
                    <a:pt x="9823" y="0"/>
                  </a:moveTo>
                  <a:lnTo>
                    <a:pt x="50984" y="0"/>
                  </a:lnTo>
                  <a:cubicBezTo>
                    <a:pt x="60128" y="0"/>
                    <a:pt x="64713" y="3442"/>
                    <a:pt x="65856" y="11430"/>
                  </a:cubicBezTo>
                  <a:lnTo>
                    <a:pt x="218980" y="651472"/>
                  </a:lnTo>
                  <a:lnTo>
                    <a:pt x="221278" y="651472"/>
                  </a:lnTo>
                  <a:lnTo>
                    <a:pt x="400729" y="11430"/>
                  </a:lnTo>
                  <a:cubicBezTo>
                    <a:pt x="403015" y="3442"/>
                    <a:pt x="406432" y="0"/>
                    <a:pt x="414445" y="0"/>
                  </a:cubicBezTo>
                  <a:lnTo>
                    <a:pt x="448735" y="0"/>
                  </a:lnTo>
                  <a:cubicBezTo>
                    <a:pt x="456724" y="0"/>
                    <a:pt x="460153" y="3442"/>
                    <a:pt x="462439" y="11430"/>
                  </a:cubicBezTo>
                  <a:lnTo>
                    <a:pt x="644150" y="651472"/>
                  </a:lnTo>
                  <a:lnTo>
                    <a:pt x="646474" y="651472"/>
                  </a:lnTo>
                  <a:lnTo>
                    <a:pt x="796169" y="11430"/>
                  </a:lnTo>
                  <a:cubicBezTo>
                    <a:pt x="798442" y="2286"/>
                    <a:pt x="801884" y="0"/>
                    <a:pt x="811028" y="0"/>
                  </a:cubicBezTo>
                  <a:lnTo>
                    <a:pt x="852176" y="0"/>
                  </a:lnTo>
                  <a:cubicBezTo>
                    <a:pt x="860164" y="0"/>
                    <a:pt x="863606" y="4572"/>
                    <a:pt x="861320" y="12573"/>
                  </a:cubicBezTo>
                  <a:lnTo>
                    <a:pt x="677297" y="765772"/>
                  </a:lnTo>
                  <a:cubicBezTo>
                    <a:pt x="676180" y="772655"/>
                    <a:pt x="671582" y="777189"/>
                    <a:pt x="664724" y="777189"/>
                  </a:cubicBezTo>
                  <a:lnTo>
                    <a:pt x="627018" y="777189"/>
                  </a:lnTo>
                  <a:cubicBezTo>
                    <a:pt x="620160" y="777189"/>
                    <a:pt x="616744" y="773773"/>
                    <a:pt x="614445" y="765772"/>
                  </a:cubicBezTo>
                  <a:lnTo>
                    <a:pt x="432708" y="129172"/>
                  </a:lnTo>
                  <a:lnTo>
                    <a:pt x="430409" y="129172"/>
                  </a:lnTo>
                  <a:lnTo>
                    <a:pt x="247567" y="765772"/>
                  </a:lnTo>
                  <a:cubicBezTo>
                    <a:pt x="245294" y="773773"/>
                    <a:pt x="241852" y="777189"/>
                    <a:pt x="235007" y="777189"/>
                  </a:cubicBezTo>
                  <a:lnTo>
                    <a:pt x="198418" y="777189"/>
                  </a:lnTo>
                  <a:cubicBezTo>
                    <a:pt x="191560" y="777189"/>
                    <a:pt x="187001" y="772655"/>
                    <a:pt x="184702" y="765772"/>
                  </a:cubicBezTo>
                  <a:lnTo>
                    <a:pt x="692" y="12573"/>
                  </a:lnTo>
                  <a:cubicBezTo>
                    <a:pt x="-1581" y="4572"/>
                    <a:pt x="1810" y="0"/>
                    <a:pt x="9823"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Freeform 3"/>
            <p:cNvSpPr/>
            <p:nvPr userDrawn="1"/>
          </p:nvSpPr>
          <p:spPr>
            <a:xfrm>
              <a:off x="6359676" y="3148693"/>
              <a:ext cx="1463227" cy="392801"/>
            </a:xfrm>
            <a:custGeom>
              <a:avLst/>
              <a:gdLst>
                <a:gd name="connsiteX0" fmla="*/ 1154542 w 2942014"/>
                <a:gd name="connsiteY0" fmla="*/ 346309 h 789779"/>
                <a:gd name="connsiteX1" fmla="*/ 1068868 w 2942014"/>
                <a:gd name="connsiteY1" fmla="*/ 405745 h 789779"/>
                <a:gd name="connsiteX2" fmla="*/ 1058581 w 2942014"/>
                <a:gd name="connsiteY2" fmla="*/ 500589 h 789779"/>
                <a:gd name="connsiteX3" fmla="*/ 1068868 w 2942014"/>
                <a:gd name="connsiteY3" fmla="*/ 595470 h 789779"/>
                <a:gd name="connsiteX4" fmla="*/ 1154542 w 2942014"/>
                <a:gd name="connsiteY4" fmla="*/ 654906 h 789779"/>
                <a:gd name="connsiteX5" fmla="*/ 1240293 w 2942014"/>
                <a:gd name="connsiteY5" fmla="*/ 595470 h 789779"/>
                <a:gd name="connsiteX6" fmla="*/ 1250567 w 2942014"/>
                <a:gd name="connsiteY6" fmla="*/ 500589 h 789779"/>
                <a:gd name="connsiteX7" fmla="*/ 1240293 w 2942014"/>
                <a:gd name="connsiteY7" fmla="*/ 405745 h 789779"/>
                <a:gd name="connsiteX8" fmla="*/ 1154542 w 2942014"/>
                <a:gd name="connsiteY8" fmla="*/ 346309 h 789779"/>
                <a:gd name="connsiteX9" fmla="*/ 1764851 w 2942014"/>
                <a:gd name="connsiteY9" fmla="*/ 211455 h 789779"/>
                <a:gd name="connsiteX10" fmla="*/ 1862044 w 2942014"/>
                <a:gd name="connsiteY10" fmla="*/ 244589 h 789779"/>
                <a:gd name="connsiteX11" fmla="*/ 1865461 w 2942014"/>
                <a:gd name="connsiteY11" fmla="*/ 260591 h 789779"/>
                <a:gd name="connsiteX12" fmla="*/ 1801440 w 2942014"/>
                <a:gd name="connsiteY12" fmla="*/ 377177 h 789779"/>
                <a:gd name="connsiteX13" fmla="*/ 1785451 w 2942014"/>
                <a:gd name="connsiteY13" fmla="*/ 379451 h 789779"/>
                <a:gd name="connsiteX14" fmla="*/ 1705441 w 2942014"/>
                <a:gd name="connsiteY14" fmla="*/ 354317 h 789779"/>
                <a:gd name="connsiteX15" fmla="*/ 1619716 w 2942014"/>
                <a:gd name="connsiteY15" fmla="*/ 474332 h 789779"/>
                <a:gd name="connsiteX16" fmla="*/ 1619716 w 2942014"/>
                <a:gd name="connsiteY16" fmla="*/ 765772 h 789779"/>
                <a:gd name="connsiteX17" fmla="*/ 1608298 w 2942014"/>
                <a:gd name="connsiteY17" fmla="*/ 777189 h 789779"/>
                <a:gd name="connsiteX18" fmla="*/ 1471138 w 2942014"/>
                <a:gd name="connsiteY18" fmla="*/ 777189 h 789779"/>
                <a:gd name="connsiteX19" fmla="*/ 1459721 w 2942014"/>
                <a:gd name="connsiteY19" fmla="*/ 765772 h 789779"/>
                <a:gd name="connsiteX20" fmla="*/ 1459721 w 2942014"/>
                <a:gd name="connsiteY20" fmla="*/ 235445 h 789779"/>
                <a:gd name="connsiteX21" fmla="*/ 1471138 w 2942014"/>
                <a:gd name="connsiteY21" fmla="*/ 224015 h 789779"/>
                <a:gd name="connsiteX22" fmla="*/ 1608298 w 2942014"/>
                <a:gd name="connsiteY22" fmla="*/ 224015 h 789779"/>
                <a:gd name="connsiteX23" fmla="*/ 1619716 w 2942014"/>
                <a:gd name="connsiteY23" fmla="*/ 235445 h 789779"/>
                <a:gd name="connsiteX24" fmla="*/ 1619716 w 2942014"/>
                <a:gd name="connsiteY24" fmla="*/ 282308 h 789779"/>
                <a:gd name="connsiteX25" fmla="*/ 1620859 w 2942014"/>
                <a:gd name="connsiteY25" fmla="*/ 282308 h 789779"/>
                <a:gd name="connsiteX26" fmla="*/ 1764851 w 2942014"/>
                <a:gd name="connsiteY26" fmla="*/ 211455 h 789779"/>
                <a:gd name="connsiteX27" fmla="*/ 1154538 w 2942014"/>
                <a:gd name="connsiteY27" fmla="*/ 211455 h 789779"/>
                <a:gd name="connsiteX28" fmla="*/ 1394606 w 2942014"/>
                <a:gd name="connsiteY28" fmla="*/ 366878 h 789779"/>
                <a:gd name="connsiteX29" fmla="*/ 1412881 w 2942014"/>
                <a:gd name="connsiteY29" fmla="*/ 500596 h 789779"/>
                <a:gd name="connsiteX30" fmla="*/ 1394606 w 2942014"/>
                <a:gd name="connsiteY30" fmla="*/ 634327 h 789779"/>
                <a:gd name="connsiteX31" fmla="*/ 1154538 w 2942014"/>
                <a:gd name="connsiteY31" fmla="*/ 789762 h 789779"/>
                <a:gd name="connsiteX32" fmla="*/ 914559 w 2942014"/>
                <a:gd name="connsiteY32" fmla="*/ 634327 h 789779"/>
                <a:gd name="connsiteX33" fmla="*/ 896296 w 2942014"/>
                <a:gd name="connsiteY33" fmla="*/ 500596 h 789779"/>
                <a:gd name="connsiteX34" fmla="*/ 914559 w 2942014"/>
                <a:gd name="connsiteY34" fmla="*/ 366878 h 789779"/>
                <a:gd name="connsiteX35" fmla="*/ 1154538 w 2942014"/>
                <a:gd name="connsiteY35" fmla="*/ 211455 h 789779"/>
                <a:gd name="connsiteX36" fmla="*/ 2695151 w 2942014"/>
                <a:gd name="connsiteY36" fmla="*/ 211446 h 789779"/>
                <a:gd name="connsiteX37" fmla="*/ 2919167 w 2942014"/>
                <a:gd name="connsiteY37" fmla="*/ 280026 h 789779"/>
                <a:gd name="connsiteX38" fmla="*/ 2920297 w 2942014"/>
                <a:gd name="connsiteY38" fmla="*/ 297158 h 789779"/>
                <a:gd name="connsiteX39" fmla="*/ 2856314 w 2942014"/>
                <a:gd name="connsiteY39" fmla="*/ 376025 h 789779"/>
                <a:gd name="connsiteX40" fmla="*/ 2840300 w 2942014"/>
                <a:gd name="connsiteY40" fmla="*/ 378273 h 789779"/>
                <a:gd name="connsiteX41" fmla="*/ 2690567 w 2942014"/>
                <a:gd name="connsiteY41" fmla="*/ 333747 h 789779"/>
                <a:gd name="connsiteX42" fmla="*/ 2620831 w 2942014"/>
                <a:gd name="connsiteY42" fmla="*/ 379467 h 789779"/>
                <a:gd name="connsiteX43" fmla="*/ 2697437 w 2942014"/>
                <a:gd name="connsiteY43" fmla="*/ 425149 h 789779"/>
                <a:gd name="connsiteX44" fmla="*/ 2758029 w 2942014"/>
                <a:gd name="connsiteY44" fmla="*/ 432020 h 789779"/>
                <a:gd name="connsiteX45" fmla="*/ 2942014 w 2942014"/>
                <a:gd name="connsiteY45" fmla="*/ 600041 h 789779"/>
                <a:gd name="connsiteX46" fmla="*/ 2695151 w 2942014"/>
                <a:gd name="connsiteY46" fmla="*/ 789779 h 789779"/>
                <a:gd name="connsiteX47" fmla="*/ 2443704 w 2942014"/>
                <a:gd name="connsiteY47" fmla="*/ 704028 h 789779"/>
                <a:gd name="connsiteX48" fmla="*/ 2443704 w 2942014"/>
                <a:gd name="connsiteY48" fmla="*/ 688064 h 789779"/>
                <a:gd name="connsiteX49" fmla="*/ 2517986 w 2942014"/>
                <a:gd name="connsiteY49" fmla="*/ 604600 h 789779"/>
                <a:gd name="connsiteX50" fmla="*/ 2533988 w 2942014"/>
                <a:gd name="connsiteY50" fmla="*/ 604600 h 789779"/>
                <a:gd name="connsiteX51" fmla="*/ 2703190 w 2942014"/>
                <a:gd name="connsiteY51" fmla="*/ 665166 h 789779"/>
                <a:gd name="connsiteX52" fmla="*/ 2788865 w 2942014"/>
                <a:gd name="connsiteY52" fmla="*/ 612626 h 789779"/>
                <a:gd name="connsiteX53" fmla="*/ 2710023 w 2942014"/>
                <a:gd name="connsiteY53" fmla="*/ 564608 h 789779"/>
                <a:gd name="connsiteX54" fmla="*/ 2648288 w 2942014"/>
                <a:gd name="connsiteY54" fmla="*/ 557750 h 789779"/>
                <a:gd name="connsiteX55" fmla="*/ 2467694 w 2942014"/>
                <a:gd name="connsiteY55" fmla="*/ 388598 h 789779"/>
                <a:gd name="connsiteX56" fmla="*/ 2695151 w 2942014"/>
                <a:gd name="connsiteY56" fmla="*/ 211446 h 789779"/>
                <a:gd name="connsiteX57" fmla="*/ 1920270 w 2942014"/>
                <a:gd name="connsiteY57" fmla="*/ 0 h 789779"/>
                <a:gd name="connsiteX58" fmla="*/ 2057443 w 2942014"/>
                <a:gd name="connsiteY58" fmla="*/ 0 h 789779"/>
                <a:gd name="connsiteX59" fmla="*/ 2068848 w 2942014"/>
                <a:gd name="connsiteY59" fmla="*/ 11430 h 789779"/>
                <a:gd name="connsiteX60" fmla="*/ 2068848 w 2942014"/>
                <a:gd name="connsiteY60" fmla="*/ 430886 h 789779"/>
                <a:gd name="connsiteX61" fmla="*/ 2227699 w 2942014"/>
                <a:gd name="connsiteY61" fmla="*/ 235445 h 789779"/>
                <a:gd name="connsiteX62" fmla="*/ 2249442 w 2942014"/>
                <a:gd name="connsiteY62" fmla="*/ 224015 h 789779"/>
                <a:gd name="connsiteX63" fmla="*/ 2395746 w 2942014"/>
                <a:gd name="connsiteY63" fmla="*/ 224015 h 789779"/>
                <a:gd name="connsiteX64" fmla="*/ 2400330 w 2942014"/>
                <a:gd name="connsiteY64" fmla="*/ 235445 h 789779"/>
                <a:gd name="connsiteX65" fmla="*/ 2231166 w 2942014"/>
                <a:gd name="connsiteY65" fmla="*/ 430886 h 789779"/>
                <a:gd name="connsiteX66" fmla="*/ 2424333 w 2942014"/>
                <a:gd name="connsiteY66" fmla="*/ 765772 h 789779"/>
                <a:gd name="connsiteX67" fmla="*/ 2418618 w 2942014"/>
                <a:gd name="connsiteY67" fmla="*/ 777189 h 789779"/>
                <a:gd name="connsiteX68" fmla="*/ 2266599 w 2942014"/>
                <a:gd name="connsiteY68" fmla="*/ 777189 h 789779"/>
                <a:gd name="connsiteX69" fmla="*/ 2249442 w 2942014"/>
                <a:gd name="connsiteY69" fmla="*/ 765772 h 789779"/>
                <a:gd name="connsiteX70" fmla="*/ 2125998 w 2942014"/>
                <a:gd name="connsiteY70" fmla="*/ 542900 h 789779"/>
                <a:gd name="connsiteX71" fmla="*/ 2068848 w 2942014"/>
                <a:gd name="connsiteY71" fmla="*/ 613753 h 789779"/>
                <a:gd name="connsiteX72" fmla="*/ 2068848 w 2942014"/>
                <a:gd name="connsiteY72" fmla="*/ 765772 h 789779"/>
                <a:gd name="connsiteX73" fmla="*/ 2057443 w 2942014"/>
                <a:gd name="connsiteY73" fmla="*/ 777189 h 789779"/>
                <a:gd name="connsiteX74" fmla="*/ 1920270 w 2942014"/>
                <a:gd name="connsiteY74" fmla="*/ 777189 h 789779"/>
                <a:gd name="connsiteX75" fmla="*/ 1908853 w 2942014"/>
                <a:gd name="connsiteY75" fmla="*/ 765772 h 789779"/>
                <a:gd name="connsiteX76" fmla="*/ 1908853 w 2942014"/>
                <a:gd name="connsiteY76" fmla="*/ 11430 h 789779"/>
                <a:gd name="connsiteX77" fmla="*/ 1920270 w 2942014"/>
                <a:gd name="connsiteY77" fmla="*/ 0 h 789779"/>
                <a:gd name="connsiteX78" fmla="*/ 9407 w 2942014"/>
                <a:gd name="connsiteY78" fmla="*/ 0 h 789779"/>
                <a:gd name="connsiteX79" fmla="*/ 156842 w 2942014"/>
                <a:gd name="connsiteY79" fmla="*/ 0 h 789779"/>
                <a:gd name="connsiteX80" fmla="*/ 170583 w 2942014"/>
                <a:gd name="connsiteY80" fmla="*/ 11430 h 789779"/>
                <a:gd name="connsiteX81" fmla="*/ 282559 w 2942014"/>
                <a:gd name="connsiteY81" fmla="*/ 499428 h 789779"/>
                <a:gd name="connsiteX82" fmla="*/ 284883 w 2942014"/>
                <a:gd name="connsiteY82" fmla="*/ 499428 h 789779"/>
                <a:gd name="connsiteX83" fmla="*/ 417446 w 2942014"/>
                <a:gd name="connsiteY83" fmla="*/ 11430 h 789779"/>
                <a:gd name="connsiteX84" fmla="*/ 432292 w 2942014"/>
                <a:gd name="connsiteY84" fmla="*/ 0 h 789779"/>
                <a:gd name="connsiteX85" fmla="*/ 531733 w 2942014"/>
                <a:gd name="connsiteY85" fmla="*/ 0 h 789779"/>
                <a:gd name="connsiteX86" fmla="*/ 545449 w 2942014"/>
                <a:gd name="connsiteY86" fmla="*/ 11430 h 789779"/>
                <a:gd name="connsiteX87" fmla="*/ 682596 w 2942014"/>
                <a:gd name="connsiteY87" fmla="*/ 499428 h 789779"/>
                <a:gd name="connsiteX88" fmla="*/ 684870 w 2942014"/>
                <a:gd name="connsiteY88" fmla="*/ 499428 h 789779"/>
                <a:gd name="connsiteX89" fmla="*/ 792337 w 2942014"/>
                <a:gd name="connsiteY89" fmla="*/ 11430 h 789779"/>
                <a:gd name="connsiteX90" fmla="*/ 806053 w 2942014"/>
                <a:gd name="connsiteY90" fmla="*/ 0 h 789779"/>
                <a:gd name="connsiteX91" fmla="*/ 952306 w 2942014"/>
                <a:gd name="connsiteY91" fmla="*/ 0 h 789779"/>
                <a:gd name="connsiteX92" fmla="*/ 961488 w 2942014"/>
                <a:gd name="connsiteY92" fmla="*/ 11430 h 789779"/>
                <a:gd name="connsiteX93" fmla="*/ 761463 w 2942014"/>
                <a:gd name="connsiteY93" fmla="*/ 765772 h 789779"/>
                <a:gd name="connsiteX94" fmla="*/ 746604 w 2942014"/>
                <a:gd name="connsiteY94" fmla="*/ 777189 h 789779"/>
                <a:gd name="connsiteX95" fmla="*/ 632317 w 2942014"/>
                <a:gd name="connsiteY95" fmla="*/ 777189 h 789779"/>
                <a:gd name="connsiteX96" fmla="*/ 617458 w 2942014"/>
                <a:gd name="connsiteY96" fmla="*/ 765772 h 789779"/>
                <a:gd name="connsiteX97" fmla="*/ 482584 w 2942014"/>
                <a:gd name="connsiteY97" fmla="*/ 282308 h 789779"/>
                <a:gd name="connsiteX98" fmla="*/ 480298 w 2942014"/>
                <a:gd name="connsiteY98" fmla="*/ 282308 h 789779"/>
                <a:gd name="connsiteX99" fmla="*/ 344294 w 2942014"/>
                <a:gd name="connsiteY99" fmla="*/ 765772 h 789779"/>
                <a:gd name="connsiteX100" fmla="*/ 329447 w 2942014"/>
                <a:gd name="connsiteY100" fmla="*/ 777189 h 789779"/>
                <a:gd name="connsiteX101" fmla="*/ 215147 w 2942014"/>
                <a:gd name="connsiteY101" fmla="*/ 777189 h 789779"/>
                <a:gd name="connsiteX102" fmla="*/ 201406 w 2942014"/>
                <a:gd name="connsiteY102" fmla="*/ 765772 h 789779"/>
                <a:gd name="connsiteX103" fmla="*/ 276 w 2942014"/>
                <a:gd name="connsiteY103" fmla="*/ 11430 h 789779"/>
                <a:gd name="connsiteX104" fmla="*/ 9407 w 2942014"/>
                <a:gd name="connsiteY104" fmla="*/ 0 h 78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14" h="789779">
                  <a:moveTo>
                    <a:pt x="1154542" y="346309"/>
                  </a:moveTo>
                  <a:cubicBezTo>
                    <a:pt x="1112289" y="346309"/>
                    <a:pt x="1081416" y="366883"/>
                    <a:pt x="1068868" y="405745"/>
                  </a:cubicBezTo>
                  <a:cubicBezTo>
                    <a:pt x="1060842" y="430866"/>
                    <a:pt x="1058581" y="453726"/>
                    <a:pt x="1058581" y="500589"/>
                  </a:cubicBezTo>
                  <a:cubicBezTo>
                    <a:pt x="1058581" y="547464"/>
                    <a:pt x="1060842" y="570312"/>
                    <a:pt x="1068868" y="595470"/>
                  </a:cubicBezTo>
                  <a:cubicBezTo>
                    <a:pt x="1081416" y="634332"/>
                    <a:pt x="1112289" y="654906"/>
                    <a:pt x="1154542" y="654906"/>
                  </a:cubicBezTo>
                  <a:cubicBezTo>
                    <a:pt x="1196846" y="654906"/>
                    <a:pt x="1227720" y="634332"/>
                    <a:pt x="1240293" y="595470"/>
                  </a:cubicBezTo>
                  <a:cubicBezTo>
                    <a:pt x="1248294" y="570312"/>
                    <a:pt x="1250567" y="547464"/>
                    <a:pt x="1250567" y="500589"/>
                  </a:cubicBezTo>
                  <a:cubicBezTo>
                    <a:pt x="1250567" y="453726"/>
                    <a:pt x="1248294" y="430866"/>
                    <a:pt x="1240293" y="405745"/>
                  </a:cubicBezTo>
                  <a:cubicBezTo>
                    <a:pt x="1227720" y="366883"/>
                    <a:pt x="1196846" y="346309"/>
                    <a:pt x="1154542" y="346309"/>
                  </a:cubicBezTo>
                  <a:close/>
                  <a:moveTo>
                    <a:pt x="1764851" y="211455"/>
                  </a:moveTo>
                  <a:cubicBezTo>
                    <a:pt x="1801440" y="211455"/>
                    <a:pt x="1838029" y="224015"/>
                    <a:pt x="1862044" y="244589"/>
                  </a:cubicBezTo>
                  <a:cubicBezTo>
                    <a:pt x="1867721" y="249161"/>
                    <a:pt x="1868877" y="253708"/>
                    <a:pt x="1865461" y="260591"/>
                  </a:cubicBezTo>
                  <a:lnTo>
                    <a:pt x="1801440" y="377177"/>
                  </a:lnTo>
                  <a:cubicBezTo>
                    <a:pt x="1796868" y="382880"/>
                    <a:pt x="1792309" y="382880"/>
                    <a:pt x="1785451" y="379451"/>
                  </a:cubicBezTo>
                  <a:cubicBezTo>
                    <a:pt x="1759149" y="362318"/>
                    <a:pt x="1732847" y="353162"/>
                    <a:pt x="1705441" y="354317"/>
                  </a:cubicBezTo>
                  <a:cubicBezTo>
                    <a:pt x="1646030" y="356591"/>
                    <a:pt x="1619716" y="400025"/>
                    <a:pt x="1619716" y="474332"/>
                  </a:cubicBezTo>
                  <a:lnTo>
                    <a:pt x="1619716" y="765772"/>
                  </a:lnTo>
                  <a:cubicBezTo>
                    <a:pt x="1619716" y="772655"/>
                    <a:pt x="1615131" y="777189"/>
                    <a:pt x="1608298" y="777189"/>
                  </a:cubicBezTo>
                  <a:lnTo>
                    <a:pt x="1471138" y="777189"/>
                  </a:lnTo>
                  <a:cubicBezTo>
                    <a:pt x="1464268" y="777189"/>
                    <a:pt x="1459721" y="772655"/>
                    <a:pt x="1459721" y="765772"/>
                  </a:cubicBezTo>
                  <a:lnTo>
                    <a:pt x="1459721" y="235445"/>
                  </a:lnTo>
                  <a:cubicBezTo>
                    <a:pt x="1459721" y="228587"/>
                    <a:pt x="1464268" y="224015"/>
                    <a:pt x="1471138" y="224015"/>
                  </a:cubicBezTo>
                  <a:lnTo>
                    <a:pt x="1608298" y="224015"/>
                  </a:lnTo>
                  <a:cubicBezTo>
                    <a:pt x="1615131" y="224015"/>
                    <a:pt x="1619716" y="228587"/>
                    <a:pt x="1619716" y="235445"/>
                  </a:cubicBezTo>
                  <a:lnTo>
                    <a:pt x="1619716" y="282308"/>
                  </a:lnTo>
                  <a:lnTo>
                    <a:pt x="1620859" y="282308"/>
                  </a:lnTo>
                  <a:cubicBezTo>
                    <a:pt x="1647097" y="237731"/>
                    <a:pt x="1697452" y="211455"/>
                    <a:pt x="1764851" y="211455"/>
                  </a:cubicBezTo>
                  <a:close/>
                  <a:moveTo>
                    <a:pt x="1154538" y="211455"/>
                  </a:moveTo>
                  <a:cubicBezTo>
                    <a:pt x="1271162" y="211455"/>
                    <a:pt x="1362589" y="266294"/>
                    <a:pt x="1394606" y="366878"/>
                  </a:cubicBezTo>
                  <a:cubicBezTo>
                    <a:pt x="1407128" y="406895"/>
                    <a:pt x="1412881" y="445732"/>
                    <a:pt x="1412881" y="500596"/>
                  </a:cubicBezTo>
                  <a:cubicBezTo>
                    <a:pt x="1412881" y="555447"/>
                    <a:pt x="1407128" y="594335"/>
                    <a:pt x="1394606" y="634327"/>
                  </a:cubicBezTo>
                  <a:cubicBezTo>
                    <a:pt x="1362589" y="734898"/>
                    <a:pt x="1271162" y="789762"/>
                    <a:pt x="1154538" y="789762"/>
                  </a:cubicBezTo>
                  <a:cubicBezTo>
                    <a:pt x="1037990" y="789762"/>
                    <a:pt x="946563" y="734898"/>
                    <a:pt x="914559" y="634327"/>
                  </a:cubicBezTo>
                  <a:cubicBezTo>
                    <a:pt x="901986" y="594335"/>
                    <a:pt x="896296" y="555447"/>
                    <a:pt x="896296" y="500596"/>
                  </a:cubicBezTo>
                  <a:cubicBezTo>
                    <a:pt x="896296" y="445732"/>
                    <a:pt x="901986" y="406895"/>
                    <a:pt x="914559" y="366878"/>
                  </a:cubicBezTo>
                  <a:cubicBezTo>
                    <a:pt x="946563" y="266294"/>
                    <a:pt x="1037990" y="211455"/>
                    <a:pt x="1154538" y="211455"/>
                  </a:cubicBezTo>
                  <a:close/>
                  <a:moveTo>
                    <a:pt x="2695151" y="211446"/>
                  </a:moveTo>
                  <a:cubicBezTo>
                    <a:pt x="2788865" y="211446"/>
                    <a:pt x="2867732" y="241177"/>
                    <a:pt x="2919167" y="280026"/>
                  </a:cubicBezTo>
                  <a:cubicBezTo>
                    <a:pt x="2923739" y="284573"/>
                    <a:pt x="2924869" y="291456"/>
                    <a:pt x="2920297" y="297158"/>
                  </a:cubicBezTo>
                  <a:lnTo>
                    <a:pt x="2856314" y="376025"/>
                  </a:lnTo>
                  <a:cubicBezTo>
                    <a:pt x="2851755" y="381715"/>
                    <a:pt x="2846002" y="381715"/>
                    <a:pt x="2840300" y="378273"/>
                  </a:cubicBezTo>
                  <a:cubicBezTo>
                    <a:pt x="2802555" y="354321"/>
                    <a:pt x="2747691" y="333747"/>
                    <a:pt x="2690567" y="333747"/>
                  </a:cubicBezTo>
                  <a:cubicBezTo>
                    <a:pt x="2643704" y="333747"/>
                    <a:pt x="2620831" y="352035"/>
                    <a:pt x="2620831" y="379467"/>
                  </a:cubicBezTo>
                  <a:cubicBezTo>
                    <a:pt x="2620831" y="404588"/>
                    <a:pt x="2634572" y="419447"/>
                    <a:pt x="2697437" y="425149"/>
                  </a:cubicBezTo>
                  <a:lnTo>
                    <a:pt x="2758029" y="432020"/>
                  </a:lnTo>
                  <a:cubicBezTo>
                    <a:pt x="2888331" y="444593"/>
                    <a:pt x="2942014" y="507458"/>
                    <a:pt x="2942014" y="600041"/>
                  </a:cubicBezTo>
                  <a:cubicBezTo>
                    <a:pt x="2940871" y="713185"/>
                    <a:pt x="2852911" y="789779"/>
                    <a:pt x="2695151" y="789779"/>
                  </a:cubicBezTo>
                  <a:cubicBezTo>
                    <a:pt x="2579708" y="789779"/>
                    <a:pt x="2496282" y="749761"/>
                    <a:pt x="2443704" y="704028"/>
                  </a:cubicBezTo>
                  <a:cubicBezTo>
                    <a:pt x="2439157" y="699494"/>
                    <a:pt x="2439157" y="692611"/>
                    <a:pt x="2443704" y="688064"/>
                  </a:cubicBezTo>
                  <a:lnTo>
                    <a:pt x="2517986" y="604600"/>
                  </a:lnTo>
                  <a:cubicBezTo>
                    <a:pt x="2522558" y="600041"/>
                    <a:pt x="2528273" y="600041"/>
                    <a:pt x="2533988" y="604600"/>
                  </a:cubicBezTo>
                  <a:cubicBezTo>
                    <a:pt x="2583125" y="642357"/>
                    <a:pt x="2645977" y="665166"/>
                    <a:pt x="2703190" y="665166"/>
                  </a:cubicBezTo>
                  <a:cubicBezTo>
                    <a:pt x="2761433" y="665166"/>
                    <a:pt x="2788865" y="643462"/>
                    <a:pt x="2788865" y="612626"/>
                  </a:cubicBezTo>
                  <a:cubicBezTo>
                    <a:pt x="2788865" y="586325"/>
                    <a:pt x="2774006" y="570323"/>
                    <a:pt x="2710023" y="564608"/>
                  </a:cubicBezTo>
                  <a:lnTo>
                    <a:pt x="2648288" y="557750"/>
                  </a:lnTo>
                  <a:cubicBezTo>
                    <a:pt x="2531702" y="546307"/>
                    <a:pt x="2467694" y="488014"/>
                    <a:pt x="2467694" y="388598"/>
                  </a:cubicBezTo>
                  <a:cubicBezTo>
                    <a:pt x="2467694" y="280026"/>
                    <a:pt x="2551121" y="211446"/>
                    <a:pt x="2695151" y="211446"/>
                  </a:cubicBezTo>
                  <a:close/>
                  <a:moveTo>
                    <a:pt x="1920270" y="0"/>
                  </a:moveTo>
                  <a:lnTo>
                    <a:pt x="2057443" y="0"/>
                  </a:lnTo>
                  <a:cubicBezTo>
                    <a:pt x="2064276" y="0"/>
                    <a:pt x="2068848" y="4572"/>
                    <a:pt x="2068848" y="11430"/>
                  </a:cubicBezTo>
                  <a:lnTo>
                    <a:pt x="2068848" y="430886"/>
                  </a:lnTo>
                  <a:lnTo>
                    <a:pt x="2227699" y="235445"/>
                  </a:lnTo>
                  <a:cubicBezTo>
                    <a:pt x="2234595" y="227432"/>
                    <a:pt x="2240323" y="224015"/>
                    <a:pt x="2249442" y="224015"/>
                  </a:cubicBezTo>
                  <a:lnTo>
                    <a:pt x="2395746" y="224015"/>
                  </a:lnTo>
                  <a:cubicBezTo>
                    <a:pt x="2402591" y="224015"/>
                    <a:pt x="2404877" y="230861"/>
                    <a:pt x="2400330" y="235445"/>
                  </a:cubicBezTo>
                  <a:lnTo>
                    <a:pt x="2231166" y="430886"/>
                  </a:lnTo>
                  <a:lnTo>
                    <a:pt x="2424333" y="765772"/>
                  </a:lnTo>
                  <a:cubicBezTo>
                    <a:pt x="2427737" y="770331"/>
                    <a:pt x="2425451" y="777189"/>
                    <a:pt x="2418618" y="777189"/>
                  </a:cubicBezTo>
                  <a:lnTo>
                    <a:pt x="2266599" y="777189"/>
                  </a:lnTo>
                  <a:cubicBezTo>
                    <a:pt x="2258598" y="777189"/>
                    <a:pt x="2254014" y="773773"/>
                    <a:pt x="2249442" y="765772"/>
                  </a:cubicBezTo>
                  <a:lnTo>
                    <a:pt x="2125998" y="542900"/>
                  </a:lnTo>
                  <a:lnTo>
                    <a:pt x="2068848" y="613753"/>
                  </a:lnTo>
                  <a:lnTo>
                    <a:pt x="2068848" y="765772"/>
                  </a:lnTo>
                  <a:cubicBezTo>
                    <a:pt x="2068848" y="772655"/>
                    <a:pt x="2064276" y="777189"/>
                    <a:pt x="2057443" y="777189"/>
                  </a:cubicBezTo>
                  <a:lnTo>
                    <a:pt x="1920270" y="777189"/>
                  </a:lnTo>
                  <a:cubicBezTo>
                    <a:pt x="1913412" y="777189"/>
                    <a:pt x="1908853" y="772655"/>
                    <a:pt x="1908853" y="765772"/>
                  </a:cubicBezTo>
                  <a:lnTo>
                    <a:pt x="1908853" y="11430"/>
                  </a:lnTo>
                  <a:cubicBezTo>
                    <a:pt x="1908853" y="4572"/>
                    <a:pt x="1913412" y="0"/>
                    <a:pt x="1920270" y="0"/>
                  </a:cubicBezTo>
                  <a:close/>
                  <a:moveTo>
                    <a:pt x="9407" y="0"/>
                  </a:moveTo>
                  <a:lnTo>
                    <a:pt x="156842" y="0"/>
                  </a:lnTo>
                  <a:cubicBezTo>
                    <a:pt x="164868" y="0"/>
                    <a:pt x="169427" y="4572"/>
                    <a:pt x="170583" y="11430"/>
                  </a:cubicBezTo>
                  <a:lnTo>
                    <a:pt x="282559" y="499428"/>
                  </a:lnTo>
                  <a:lnTo>
                    <a:pt x="284883" y="499428"/>
                  </a:lnTo>
                  <a:lnTo>
                    <a:pt x="417446" y="11430"/>
                  </a:lnTo>
                  <a:cubicBezTo>
                    <a:pt x="419719" y="4572"/>
                    <a:pt x="424304" y="0"/>
                    <a:pt x="432292" y="0"/>
                  </a:cubicBezTo>
                  <a:lnTo>
                    <a:pt x="531733" y="0"/>
                  </a:lnTo>
                  <a:cubicBezTo>
                    <a:pt x="538591" y="0"/>
                    <a:pt x="543150" y="4572"/>
                    <a:pt x="545449" y="11430"/>
                  </a:cubicBezTo>
                  <a:lnTo>
                    <a:pt x="682596" y="499428"/>
                  </a:lnTo>
                  <a:lnTo>
                    <a:pt x="684870" y="499428"/>
                  </a:lnTo>
                  <a:lnTo>
                    <a:pt x="792337" y="11430"/>
                  </a:lnTo>
                  <a:cubicBezTo>
                    <a:pt x="793480" y="3442"/>
                    <a:pt x="798001" y="0"/>
                    <a:pt x="806053" y="0"/>
                  </a:cubicBezTo>
                  <a:lnTo>
                    <a:pt x="952306" y="0"/>
                  </a:lnTo>
                  <a:cubicBezTo>
                    <a:pt x="960345" y="0"/>
                    <a:pt x="962619" y="4572"/>
                    <a:pt x="961488" y="11430"/>
                  </a:cubicBezTo>
                  <a:lnTo>
                    <a:pt x="761463" y="765772"/>
                  </a:lnTo>
                  <a:cubicBezTo>
                    <a:pt x="760333" y="772655"/>
                    <a:pt x="754580" y="777189"/>
                    <a:pt x="746604" y="777189"/>
                  </a:cubicBezTo>
                  <a:lnTo>
                    <a:pt x="632317" y="777189"/>
                  </a:lnTo>
                  <a:cubicBezTo>
                    <a:pt x="624329" y="777189"/>
                    <a:pt x="619719" y="772655"/>
                    <a:pt x="617458" y="765772"/>
                  </a:cubicBezTo>
                  <a:lnTo>
                    <a:pt x="482584" y="282308"/>
                  </a:lnTo>
                  <a:lnTo>
                    <a:pt x="480298" y="282308"/>
                  </a:lnTo>
                  <a:lnTo>
                    <a:pt x="344294" y="765772"/>
                  </a:lnTo>
                  <a:cubicBezTo>
                    <a:pt x="342008" y="772655"/>
                    <a:pt x="337410" y="777189"/>
                    <a:pt x="329447" y="777189"/>
                  </a:cubicBezTo>
                  <a:lnTo>
                    <a:pt x="215147" y="777189"/>
                  </a:lnTo>
                  <a:cubicBezTo>
                    <a:pt x="208289" y="777189"/>
                    <a:pt x="203705" y="772655"/>
                    <a:pt x="201406" y="765772"/>
                  </a:cubicBezTo>
                  <a:lnTo>
                    <a:pt x="276" y="11430"/>
                  </a:lnTo>
                  <a:cubicBezTo>
                    <a:pt x="-867" y="4572"/>
                    <a:pt x="1419"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Freeform 4"/>
            <p:cNvSpPr/>
            <p:nvPr userDrawn="1"/>
          </p:nvSpPr>
          <p:spPr>
            <a:xfrm>
              <a:off x="7840069" y="3127475"/>
              <a:ext cx="536158" cy="427896"/>
            </a:xfrm>
            <a:custGeom>
              <a:avLst/>
              <a:gdLst>
                <a:gd name="connsiteX0" fmla="*/ 959609 w 1078017"/>
                <a:gd name="connsiteY0" fmla="*/ 799445 h 860343"/>
                <a:gd name="connsiteX1" fmla="*/ 958695 w 1078017"/>
                <a:gd name="connsiteY1" fmla="*/ 800334 h 860343"/>
                <a:gd name="connsiteX2" fmla="*/ 958695 w 1078017"/>
                <a:gd name="connsiteY2" fmla="*/ 811916 h 860343"/>
                <a:gd name="connsiteX3" fmla="*/ 959609 w 1078017"/>
                <a:gd name="connsiteY3" fmla="*/ 812818 h 860343"/>
                <a:gd name="connsiteX4" fmla="*/ 969820 w 1078017"/>
                <a:gd name="connsiteY4" fmla="*/ 812818 h 860343"/>
                <a:gd name="connsiteX5" fmla="*/ 977758 w 1078017"/>
                <a:gd name="connsiteY5" fmla="*/ 806024 h 860343"/>
                <a:gd name="connsiteX6" fmla="*/ 969820 w 1078017"/>
                <a:gd name="connsiteY6" fmla="*/ 799445 h 860343"/>
                <a:gd name="connsiteX7" fmla="*/ 951663 w 1078017"/>
                <a:gd name="connsiteY7" fmla="*/ 791724 h 860343"/>
                <a:gd name="connsiteX8" fmla="*/ 969824 w 1078017"/>
                <a:gd name="connsiteY8" fmla="*/ 791724 h 860343"/>
                <a:gd name="connsiteX9" fmla="*/ 982067 w 1078017"/>
                <a:gd name="connsiteY9" fmla="*/ 795458 h 860343"/>
                <a:gd name="connsiteX10" fmla="*/ 986372 w 1078017"/>
                <a:gd name="connsiteY10" fmla="*/ 806024 h 860343"/>
                <a:gd name="connsiteX11" fmla="*/ 983870 w 1078017"/>
                <a:gd name="connsiteY11" fmla="*/ 814406 h 860343"/>
                <a:gd name="connsiteX12" fmla="*/ 976847 w 1078017"/>
                <a:gd name="connsiteY12" fmla="*/ 819397 h 860343"/>
                <a:gd name="connsiteX13" fmla="*/ 986600 w 1078017"/>
                <a:gd name="connsiteY13" fmla="*/ 838206 h 860343"/>
                <a:gd name="connsiteX14" fmla="*/ 985686 w 1078017"/>
                <a:gd name="connsiteY14" fmla="*/ 839806 h 860343"/>
                <a:gd name="connsiteX15" fmla="*/ 979336 w 1078017"/>
                <a:gd name="connsiteY15" fmla="*/ 839806 h 860343"/>
                <a:gd name="connsiteX16" fmla="*/ 977304 w 1078017"/>
                <a:gd name="connsiteY16" fmla="*/ 838206 h 860343"/>
                <a:gd name="connsiteX17" fmla="*/ 968224 w 1078017"/>
                <a:gd name="connsiteY17" fmla="*/ 820540 h 860343"/>
                <a:gd name="connsiteX18" fmla="*/ 959613 w 1078017"/>
                <a:gd name="connsiteY18" fmla="*/ 820540 h 860343"/>
                <a:gd name="connsiteX19" fmla="*/ 958699 w 1078017"/>
                <a:gd name="connsiteY19" fmla="*/ 821429 h 860343"/>
                <a:gd name="connsiteX20" fmla="*/ 958699 w 1078017"/>
                <a:gd name="connsiteY20" fmla="*/ 838206 h 860343"/>
                <a:gd name="connsiteX21" fmla="*/ 957111 w 1078017"/>
                <a:gd name="connsiteY21" fmla="*/ 839806 h 860343"/>
                <a:gd name="connsiteX22" fmla="*/ 951663 w 1078017"/>
                <a:gd name="connsiteY22" fmla="*/ 839806 h 860343"/>
                <a:gd name="connsiteX23" fmla="*/ 950088 w 1078017"/>
                <a:gd name="connsiteY23" fmla="*/ 838206 h 860343"/>
                <a:gd name="connsiteX24" fmla="*/ 950088 w 1078017"/>
                <a:gd name="connsiteY24" fmla="*/ 793312 h 860343"/>
                <a:gd name="connsiteX25" fmla="*/ 951663 w 1078017"/>
                <a:gd name="connsiteY25" fmla="*/ 791724 h 860343"/>
                <a:gd name="connsiteX26" fmla="*/ 966869 w 1078017"/>
                <a:gd name="connsiteY26" fmla="*/ 780164 h 860343"/>
                <a:gd name="connsiteX27" fmla="*/ 952683 w 1078017"/>
                <a:gd name="connsiteY27" fmla="*/ 782882 h 860343"/>
                <a:gd name="connsiteX28" fmla="*/ 941456 w 1078017"/>
                <a:gd name="connsiteY28" fmla="*/ 790375 h 860343"/>
                <a:gd name="connsiteX29" fmla="*/ 933963 w 1078017"/>
                <a:gd name="connsiteY29" fmla="*/ 801703 h 860343"/>
                <a:gd name="connsiteX30" fmla="*/ 931245 w 1078017"/>
                <a:gd name="connsiteY30" fmla="*/ 815978 h 860343"/>
                <a:gd name="connsiteX31" fmla="*/ 933963 w 1078017"/>
                <a:gd name="connsiteY31" fmla="*/ 830278 h 860343"/>
                <a:gd name="connsiteX32" fmla="*/ 941456 w 1078017"/>
                <a:gd name="connsiteY32" fmla="*/ 841734 h 860343"/>
                <a:gd name="connsiteX33" fmla="*/ 952683 w 1078017"/>
                <a:gd name="connsiteY33" fmla="*/ 849341 h 860343"/>
                <a:gd name="connsiteX34" fmla="*/ 966869 w 1078017"/>
                <a:gd name="connsiteY34" fmla="*/ 852071 h 860343"/>
                <a:gd name="connsiteX35" fmla="*/ 981042 w 1078017"/>
                <a:gd name="connsiteY35" fmla="*/ 849341 h 860343"/>
                <a:gd name="connsiteX36" fmla="*/ 992269 w 1078017"/>
                <a:gd name="connsiteY36" fmla="*/ 841734 h 860343"/>
                <a:gd name="connsiteX37" fmla="*/ 999749 w 1078017"/>
                <a:gd name="connsiteY37" fmla="*/ 830278 h 860343"/>
                <a:gd name="connsiteX38" fmla="*/ 1002479 w 1078017"/>
                <a:gd name="connsiteY38" fmla="*/ 815978 h 860343"/>
                <a:gd name="connsiteX39" fmla="*/ 999749 w 1078017"/>
                <a:gd name="connsiteY39" fmla="*/ 801703 h 860343"/>
                <a:gd name="connsiteX40" fmla="*/ 992269 w 1078017"/>
                <a:gd name="connsiteY40" fmla="*/ 790375 h 860343"/>
                <a:gd name="connsiteX41" fmla="*/ 981042 w 1078017"/>
                <a:gd name="connsiteY41" fmla="*/ 782882 h 860343"/>
                <a:gd name="connsiteX42" fmla="*/ 966869 w 1078017"/>
                <a:gd name="connsiteY42" fmla="*/ 780164 h 860343"/>
                <a:gd name="connsiteX43" fmla="*/ 966868 w 1078017"/>
                <a:gd name="connsiteY43" fmla="*/ 772670 h 860343"/>
                <a:gd name="connsiteX44" fmla="*/ 984090 w 1078017"/>
                <a:gd name="connsiteY44" fmla="*/ 775947 h 860343"/>
                <a:gd name="connsiteX45" fmla="*/ 997831 w 1078017"/>
                <a:gd name="connsiteY45" fmla="*/ 785141 h 860343"/>
                <a:gd name="connsiteX46" fmla="*/ 1006899 w 1078017"/>
                <a:gd name="connsiteY46" fmla="*/ 798972 h 860343"/>
                <a:gd name="connsiteX47" fmla="*/ 1010175 w 1078017"/>
                <a:gd name="connsiteY47" fmla="*/ 815977 h 860343"/>
                <a:gd name="connsiteX48" fmla="*/ 1006899 w 1078017"/>
                <a:gd name="connsiteY48" fmla="*/ 833236 h 860343"/>
                <a:gd name="connsiteX49" fmla="*/ 997831 w 1078017"/>
                <a:gd name="connsiteY49" fmla="*/ 847079 h 860343"/>
                <a:gd name="connsiteX50" fmla="*/ 984090 w 1078017"/>
                <a:gd name="connsiteY50" fmla="*/ 856249 h 860343"/>
                <a:gd name="connsiteX51" fmla="*/ 966868 w 1078017"/>
                <a:gd name="connsiteY51" fmla="*/ 859551 h 860343"/>
                <a:gd name="connsiteX52" fmla="*/ 949723 w 1078017"/>
                <a:gd name="connsiteY52" fmla="*/ 856249 h 860343"/>
                <a:gd name="connsiteX53" fmla="*/ 936007 w 1078017"/>
                <a:gd name="connsiteY53" fmla="*/ 847079 h 860343"/>
                <a:gd name="connsiteX54" fmla="*/ 926838 w 1078017"/>
                <a:gd name="connsiteY54" fmla="*/ 833236 h 860343"/>
                <a:gd name="connsiteX55" fmla="*/ 923536 w 1078017"/>
                <a:gd name="connsiteY55" fmla="*/ 815977 h 860343"/>
                <a:gd name="connsiteX56" fmla="*/ 926838 w 1078017"/>
                <a:gd name="connsiteY56" fmla="*/ 798972 h 860343"/>
                <a:gd name="connsiteX57" fmla="*/ 936007 w 1078017"/>
                <a:gd name="connsiteY57" fmla="*/ 785141 h 860343"/>
                <a:gd name="connsiteX58" fmla="*/ 949723 w 1078017"/>
                <a:gd name="connsiteY58" fmla="*/ 775947 h 860343"/>
                <a:gd name="connsiteX59" fmla="*/ 966868 w 1078017"/>
                <a:gd name="connsiteY59" fmla="*/ 772670 h 860343"/>
                <a:gd name="connsiteX60" fmla="*/ 543241 w 1078017"/>
                <a:gd name="connsiteY60" fmla="*/ 179944 h 860343"/>
                <a:gd name="connsiteX61" fmla="*/ 713141 w 1078017"/>
                <a:gd name="connsiteY61" fmla="*/ 336891 h 860343"/>
                <a:gd name="connsiteX62" fmla="*/ 543241 w 1078017"/>
                <a:gd name="connsiteY62" fmla="*/ 656981 h 860343"/>
                <a:gd name="connsiteX63" fmla="*/ 373264 w 1078017"/>
                <a:gd name="connsiteY63" fmla="*/ 336891 h 860343"/>
                <a:gd name="connsiteX64" fmla="*/ 543241 w 1078017"/>
                <a:gd name="connsiteY64" fmla="*/ 179944 h 860343"/>
                <a:gd name="connsiteX65" fmla="*/ 992518 w 1078017"/>
                <a:gd name="connsiteY65" fmla="*/ 6 h 860343"/>
                <a:gd name="connsiteX66" fmla="*/ 1072553 w 1078017"/>
                <a:gd name="connsiteY66" fmla="*/ 129991 h 860343"/>
                <a:gd name="connsiteX67" fmla="*/ 925576 w 1078017"/>
                <a:gd name="connsiteY67" fmla="*/ 634308 h 860343"/>
                <a:gd name="connsiteX68" fmla="*/ 691007 w 1078017"/>
                <a:gd name="connsiteY68" fmla="*/ 860126 h 860343"/>
                <a:gd name="connsiteX69" fmla="*/ 672236 w 1078017"/>
                <a:gd name="connsiteY69" fmla="*/ 842168 h 860343"/>
                <a:gd name="connsiteX70" fmla="*/ 851726 w 1078017"/>
                <a:gd name="connsiteY70" fmla="*/ 129965 h 860343"/>
                <a:gd name="connsiteX71" fmla="*/ 992518 w 1078017"/>
                <a:gd name="connsiteY71" fmla="*/ 6 h 860343"/>
                <a:gd name="connsiteX72" fmla="*/ 85478 w 1078017"/>
                <a:gd name="connsiteY72" fmla="*/ 0 h 860343"/>
                <a:gd name="connsiteX73" fmla="*/ 226270 w 1078017"/>
                <a:gd name="connsiteY73" fmla="*/ 129959 h 860343"/>
                <a:gd name="connsiteX74" fmla="*/ 405810 w 1078017"/>
                <a:gd name="connsiteY74" fmla="*/ 842163 h 860343"/>
                <a:gd name="connsiteX75" fmla="*/ 386951 w 1078017"/>
                <a:gd name="connsiteY75" fmla="*/ 860120 h 860343"/>
                <a:gd name="connsiteX76" fmla="*/ 152407 w 1078017"/>
                <a:gd name="connsiteY76" fmla="*/ 634314 h 860343"/>
                <a:gd name="connsiteX77" fmla="*/ 5456 w 1078017"/>
                <a:gd name="connsiteY77" fmla="*/ 130010 h 860343"/>
                <a:gd name="connsiteX78" fmla="*/ 85478 w 1078017"/>
                <a:gd name="connsiteY78" fmla="*/ 0 h 860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78017" h="860343">
                  <a:moveTo>
                    <a:pt x="959609" y="799445"/>
                  </a:moveTo>
                  <a:cubicBezTo>
                    <a:pt x="958987" y="799445"/>
                    <a:pt x="958695" y="799737"/>
                    <a:pt x="958695" y="800334"/>
                  </a:cubicBezTo>
                  <a:lnTo>
                    <a:pt x="958695" y="811916"/>
                  </a:lnTo>
                  <a:cubicBezTo>
                    <a:pt x="958695" y="812513"/>
                    <a:pt x="958987" y="812818"/>
                    <a:pt x="959609" y="812818"/>
                  </a:cubicBezTo>
                  <a:lnTo>
                    <a:pt x="969820" y="812818"/>
                  </a:lnTo>
                  <a:cubicBezTo>
                    <a:pt x="975103" y="812818"/>
                    <a:pt x="977758" y="810532"/>
                    <a:pt x="977758" y="806024"/>
                  </a:cubicBezTo>
                  <a:cubicBezTo>
                    <a:pt x="977758" y="801629"/>
                    <a:pt x="975103" y="799445"/>
                    <a:pt x="969820" y="799445"/>
                  </a:cubicBezTo>
                  <a:close/>
                  <a:moveTo>
                    <a:pt x="951663" y="791724"/>
                  </a:moveTo>
                  <a:lnTo>
                    <a:pt x="969824" y="791724"/>
                  </a:lnTo>
                  <a:cubicBezTo>
                    <a:pt x="975107" y="791724"/>
                    <a:pt x="979184" y="792969"/>
                    <a:pt x="982067" y="795458"/>
                  </a:cubicBezTo>
                  <a:cubicBezTo>
                    <a:pt x="984937" y="797960"/>
                    <a:pt x="986372" y="801478"/>
                    <a:pt x="986372" y="806024"/>
                  </a:cubicBezTo>
                  <a:cubicBezTo>
                    <a:pt x="986372" y="809352"/>
                    <a:pt x="985534" y="812120"/>
                    <a:pt x="983870" y="814406"/>
                  </a:cubicBezTo>
                  <a:cubicBezTo>
                    <a:pt x="982206" y="816667"/>
                    <a:pt x="979870" y="818330"/>
                    <a:pt x="976847" y="819397"/>
                  </a:cubicBezTo>
                  <a:lnTo>
                    <a:pt x="986600" y="838206"/>
                  </a:lnTo>
                  <a:cubicBezTo>
                    <a:pt x="987032" y="839273"/>
                    <a:pt x="986753" y="839806"/>
                    <a:pt x="985686" y="839806"/>
                  </a:cubicBezTo>
                  <a:lnTo>
                    <a:pt x="979336" y="839806"/>
                  </a:lnTo>
                  <a:cubicBezTo>
                    <a:pt x="978422" y="839806"/>
                    <a:pt x="977761" y="839273"/>
                    <a:pt x="977304" y="838206"/>
                  </a:cubicBezTo>
                  <a:lnTo>
                    <a:pt x="968224" y="820540"/>
                  </a:lnTo>
                  <a:lnTo>
                    <a:pt x="959613" y="820540"/>
                  </a:lnTo>
                  <a:cubicBezTo>
                    <a:pt x="958991" y="820540"/>
                    <a:pt x="958699" y="820832"/>
                    <a:pt x="958699" y="821429"/>
                  </a:cubicBezTo>
                  <a:lnTo>
                    <a:pt x="958699" y="838206"/>
                  </a:lnTo>
                  <a:cubicBezTo>
                    <a:pt x="958699" y="839273"/>
                    <a:pt x="958178" y="839806"/>
                    <a:pt x="957111" y="839806"/>
                  </a:cubicBezTo>
                  <a:lnTo>
                    <a:pt x="951663" y="839806"/>
                  </a:lnTo>
                  <a:cubicBezTo>
                    <a:pt x="950596" y="839806"/>
                    <a:pt x="950088" y="839273"/>
                    <a:pt x="950088" y="838206"/>
                  </a:cubicBezTo>
                  <a:lnTo>
                    <a:pt x="950088" y="793312"/>
                  </a:lnTo>
                  <a:cubicBezTo>
                    <a:pt x="950088" y="792245"/>
                    <a:pt x="950596" y="791724"/>
                    <a:pt x="951663" y="791724"/>
                  </a:cubicBezTo>
                  <a:close/>
                  <a:moveTo>
                    <a:pt x="966869" y="780164"/>
                  </a:moveTo>
                  <a:cubicBezTo>
                    <a:pt x="961712" y="780164"/>
                    <a:pt x="957001" y="781066"/>
                    <a:pt x="952683" y="782882"/>
                  </a:cubicBezTo>
                  <a:cubicBezTo>
                    <a:pt x="948377" y="784698"/>
                    <a:pt x="944644" y="787187"/>
                    <a:pt x="941456" y="790375"/>
                  </a:cubicBezTo>
                  <a:cubicBezTo>
                    <a:pt x="938281" y="793537"/>
                    <a:pt x="935792" y="797309"/>
                    <a:pt x="933963" y="801703"/>
                  </a:cubicBezTo>
                  <a:cubicBezTo>
                    <a:pt x="932159" y="806085"/>
                    <a:pt x="931245" y="810847"/>
                    <a:pt x="931245" y="815978"/>
                  </a:cubicBezTo>
                  <a:cubicBezTo>
                    <a:pt x="931245" y="821134"/>
                    <a:pt x="932159" y="825897"/>
                    <a:pt x="933963" y="830278"/>
                  </a:cubicBezTo>
                  <a:cubicBezTo>
                    <a:pt x="935792" y="834672"/>
                    <a:pt x="938281" y="838482"/>
                    <a:pt x="941456" y="841734"/>
                  </a:cubicBezTo>
                  <a:cubicBezTo>
                    <a:pt x="944644" y="844985"/>
                    <a:pt x="948377" y="847512"/>
                    <a:pt x="952683" y="849341"/>
                  </a:cubicBezTo>
                  <a:cubicBezTo>
                    <a:pt x="957001" y="851144"/>
                    <a:pt x="961712" y="852071"/>
                    <a:pt x="966869" y="852071"/>
                  </a:cubicBezTo>
                  <a:cubicBezTo>
                    <a:pt x="971999" y="852071"/>
                    <a:pt x="976711" y="851144"/>
                    <a:pt x="981042" y="849341"/>
                  </a:cubicBezTo>
                  <a:cubicBezTo>
                    <a:pt x="985360" y="847512"/>
                    <a:pt x="989094" y="844985"/>
                    <a:pt x="992269" y="841734"/>
                  </a:cubicBezTo>
                  <a:cubicBezTo>
                    <a:pt x="995456" y="838482"/>
                    <a:pt x="997933" y="834672"/>
                    <a:pt x="999749" y="830278"/>
                  </a:cubicBezTo>
                  <a:cubicBezTo>
                    <a:pt x="1001552" y="825897"/>
                    <a:pt x="1002479" y="821134"/>
                    <a:pt x="1002479" y="815978"/>
                  </a:cubicBezTo>
                  <a:cubicBezTo>
                    <a:pt x="1002479" y="810847"/>
                    <a:pt x="1001552" y="806085"/>
                    <a:pt x="999749" y="801703"/>
                  </a:cubicBezTo>
                  <a:cubicBezTo>
                    <a:pt x="997933" y="797309"/>
                    <a:pt x="995456" y="793537"/>
                    <a:pt x="992269" y="790375"/>
                  </a:cubicBezTo>
                  <a:cubicBezTo>
                    <a:pt x="989094" y="787187"/>
                    <a:pt x="985360" y="784698"/>
                    <a:pt x="981042" y="782882"/>
                  </a:cubicBezTo>
                  <a:cubicBezTo>
                    <a:pt x="976711" y="781066"/>
                    <a:pt x="971999" y="780164"/>
                    <a:pt x="966869" y="780164"/>
                  </a:cubicBezTo>
                  <a:close/>
                  <a:moveTo>
                    <a:pt x="966868" y="772670"/>
                  </a:moveTo>
                  <a:cubicBezTo>
                    <a:pt x="973066" y="772670"/>
                    <a:pt x="978794" y="773762"/>
                    <a:pt x="984090" y="775947"/>
                  </a:cubicBezTo>
                  <a:cubicBezTo>
                    <a:pt x="989385" y="778144"/>
                    <a:pt x="993970" y="781217"/>
                    <a:pt x="997831" y="785141"/>
                  </a:cubicBezTo>
                  <a:cubicBezTo>
                    <a:pt x="1001666" y="789078"/>
                    <a:pt x="1004702" y="793676"/>
                    <a:pt x="1006899" y="798972"/>
                  </a:cubicBezTo>
                  <a:cubicBezTo>
                    <a:pt x="1009083" y="804268"/>
                    <a:pt x="1010175" y="809945"/>
                    <a:pt x="1010175" y="815977"/>
                  </a:cubicBezTo>
                  <a:cubicBezTo>
                    <a:pt x="1010175" y="822213"/>
                    <a:pt x="1009083" y="827940"/>
                    <a:pt x="1006899" y="833236"/>
                  </a:cubicBezTo>
                  <a:cubicBezTo>
                    <a:pt x="1004702" y="838520"/>
                    <a:pt x="1001666" y="843130"/>
                    <a:pt x="997831" y="847079"/>
                  </a:cubicBezTo>
                  <a:cubicBezTo>
                    <a:pt x="993970" y="851004"/>
                    <a:pt x="989385" y="854064"/>
                    <a:pt x="984090" y="856249"/>
                  </a:cubicBezTo>
                  <a:cubicBezTo>
                    <a:pt x="978794" y="858446"/>
                    <a:pt x="973066" y="859551"/>
                    <a:pt x="966868" y="859551"/>
                  </a:cubicBezTo>
                  <a:cubicBezTo>
                    <a:pt x="960645" y="859551"/>
                    <a:pt x="954969" y="858446"/>
                    <a:pt x="949723" y="856249"/>
                  </a:cubicBezTo>
                  <a:cubicBezTo>
                    <a:pt x="944504" y="854064"/>
                    <a:pt x="939944" y="851004"/>
                    <a:pt x="936007" y="847079"/>
                  </a:cubicBezTo>
                  <a:cubicBezTo>
                    <a:pt x="932096" y="843130"/>
                    <a:pt x="929010" y="838520"/>
                    <a:pt x="926838" y="833236"/>
                  </a:cubicBezTo>
                  <a:cubicBezTo>
                    <a:pt x="924628" y="827940"/>
                    <a:pt x="923536" y="822213"/>
                    <a:pt x="923536" y="815977"/>
                  </a:cubicBezTo>
                  <a:cubicBezTo>
                    <a:pt x="923536" y="809945"/>
                    <a:pt x="924628" y="804268"/>
                    <a:pt x="926838" y="798972"/>
                  </a:cubicBezTo>
                  <a:cubicBezTo>
                    <a:pt x="929010" y="793676"/>
                    <a:pt x="932096" y="789078"/>
                    <a:pt x="936007" y="785141"/>
                  </a:cubicBezTo>
                  <a:cubicBezTo>
                    <a:pt x="939944" y="781217"/>
                    <a:pt x="944504" y="778144"/>
                    <a:pt x="949723" y="775947"/>
                  </a:cubicBezTo>
                  <a:cubicBezTo>
                    <a:pt x="954969" y="773762"/>
                    <a:pt x="960645" y="772670"/>
                    <a:pt x="966868" y="772670"/>
                  </a:cubicBezTo>
                  <a:close/>
                  <a:moveTo>
                    <a:pt x="543241" y="179944"/>
                  </a:moveTo>
                  <a:cubicBezTo>
                    <a:pt x="637081" y="179944"/>
                    <a:pt x="713141" y="250200"/>
                    <a:pt x="713141" y="336891"/>
                  </a:cubicBezTo>
                  <a:cubicBezTo>
                    <a:pt x="713141" y="423568"/>
                    <a:pt x="637081" y="656981"/>
                    <a:pt x="543241" y="656981"/>
                  </a:cubicBezTo>
                  <a:cubicBezTo>
                    <a:pt x="449312" y="656981"/>
                    <a:pt x="373264" y="423568"/>
                    <a:pt x="373264" y="336891"/>
                  </a:cubicBezTo>
                  <a:cubicBezTo>
                    <a:pt x="373264" y="250200"/>
                    <a:pt x="449312" y="179944"/>
                    <a:pt x="543241" y="179944"/>
                  </a:cubicBezTo>
                  <a:close/>
                  <a:moveTo>
                    <a:pt x="992518" y="6"/>
                  </a:moveTo>
                  <a:cubicBezTo>
                    <a:pt x="1050608" y="95"/>
                    <a:pt x="1093699" y="57435"/>
                    <a:pt x="1072553" y="129991"/>
                  </a:cubicBezTo>
                  <a:cubicBezTo>
                    <a:pt x="1032104" y="268725"/>
                    <a:pt x="966280" y="494735"/>
                    <a:pt x="925576" y="634308"/>
                  </a:cubicBezTo>
                  <a:cubicBezTo>
                    <a:pt x="863676" y="846715"/>
                    <a:pt x="691007" y="860126"/>
                    <a:pt x="691007" y="860126"/>
                  </a:cubicBezTo>
                  <a:cubicBezTo>
                    <a:pt x="678205" y="861803"/>
                    <a:pt x="669303" y="853611"/>
                    <a:pt x="672236" y="842168"/>
                  </a:cubicBezTo>
                  <a:cubicBezTo>
                    <a:pt x="672236" y="842168"/>
                    <a:pt x="830301" y="214979"/>
                    <a:pt x="851726" y="129965"/>
                  </a:cubicBezTo>
                  <a:cubicBezTo>
                    <a:pt x="873163" y="44951"/>
                    <a:pt x="937781" y="-57"/>
                    <a:pt x="992518" y="6"/>
                  </a:cubicBezTo>
                  <a:close/>
                  <a:moveTo>
                    <a:pt x="85478" y="0"/>
                  </a:moveTo>
                  <a:cubicBezTo>
                    <a:pt x="140241" y="-89"/>
                    <a:pt x="204858" y="44945"/>
                    <a:pt x="226270" y="129959"/>
                  </a:cubicBezTo>
                  <a:cubicBezTo>
                    <a:pt x="247733" y="214986"/>
                    <a:pt x="405810" y="842163"/>
                    <a:pt x="405810" y="842163"/>
                  </a:cubicBezTo>
                  <a:cubicBezTo>
                    <a:pt x="408592" y="853097"/>
                    <a:pt x="401073" y="861797"/>
                    <a:pt x="386951" y="860120"/>
                  </a:cubicBezTo>
                  <a:cubicBezTo>
                    <a:pt x="386951" y="860120"/>
                    <a:pt x="214345" y="846684"/>
                    <a:pt x="152407" y="634314"/>
                  </a:cubicBezTo>
                  <a:cubicBezTo>
                    <a:pt x="111767" y="494754"/>
                    <a:pt x="45867" y="268732"/>
                    <a:pt x="5456" y="130010"/>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 name="Group 12"/>
          <p:cNvGrpSpPr/>
          <p:nvPr userDrawn="1"/>
        </p:nvGrpSpPr>
        <p:grpSpPr>
          <a:xfrm>
            <a:off x="2178526" y="1036513"/>
            <a:ext cx="3111508" cy="714341"/>
            <a:chOff x="2178526" y="1036513"/>
            <a:chExt cx="3111508" cy="714341"/>
          </a:xfrm>
        </p:grpSpPr>
        <p:sp>
          <p:nvSpPr>
            <p:cNvPr id="6" name="Freeform 5"/>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Freeform 6"/>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Freeform 7"/>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Freeform 8"/>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8" name="Group 17"/>
          <p:cNvGrpSpPr/>
          <p:nvPr userDrawn="1"/>
        </p:nvGrpSpPr>
        <p:grpSpPr>
          <a:xfrm>
            <a:off x="2389907" y="4800339"/>
            <a:ext cx="2688747" cy="1066998"/>
            <a:chOff x="3336563" y="4765409"/>
            <a:chExt cx="2688747" cy="1066998"/>
          </a:xfrm>
        </p:grpSpPr>
        <p:sp>
          <p:nvSpPr>
            <p:cNvPr id="10" name="Freeform 9"/>
            <p:cNvSpPr/>
            <p:nvPr userDrawn="1"/>
          </p:nvSpPr>
          <p:spPr>
            <a:xfrm>
              <a:off x="3336563" y="5312621"/>
              <a:ext cx="1168307" cy="519786"/>
            </a:xfrm>
            <a:custGeom>
              <a:avLst/>
              <a:gdLst>
                <a:gd name="connsiteX0" fmla="*/ 1090225 w 2349038"/>
                <a:gd name="connsiteY0" fmla="*/ 545396 h 1045099"/>
                <a:gd name="connsiteX1" fmla="*/ 928046 w 2349038"/>
                <a:gd name="connsiteY1" fmla="*/ 658274 h 1045099"/>
                <a:gd name="connsiteX2" fmla="*/ 1069803 w 2349038"/>
                <a:gd name="connsiteY2" fmla="*/ 768814 h 1045099"/>
                <a:gd name="connsiteX3" fmla="*/ 1234370 w 2349038"/>
                <a:gd name="connsiteY3" fmla="*/ 640278 h 1045099"/>
                <a:gd name="connsiteX4" fmla="*/ 1234370 w 2349038"/>
                <a:gd name="connsiteY4" fmla="*/ 552584 h 1045099"/>
                <a:gd name="connsiteX5" fmla="*/ 1227169 w 2349038"/>
                <a:gd name="connsiteY5" fmla="*/ 545396 h 1045099"/>
                <a:gd name="connsiteX6" fmla="*/ 1591122 w 2349038"/>
                <a:gd name="connsiteY6" fmla="*/ 294334 h 1045099"/>
                <a:gd name="connsiteX7" fmla="*/ 1450546 w 2349038"/>
                <a:gd name="connsiteY7" fmla="*/ 394004 h 1045099"/>
                <a:gd name="connsiteX8" fmla="*/ 1433718 w 2349038"/>
                <a:gd name="connsiteY8" fmla="*/ 526134 h 1045099"/>
                <a:gd name="connsiteX9" fmla="*/ 1450546 w 2349038"/>
                <a:gd name="connsiteY9" fmla="*/ 657084 h 1045099"/>
                <a:gd name="connsiteX10" fmla="*/ 1591122 w 2349038"/>
                <a:gd name="connsiteY10" fmla="*/ 757998 h 1045099"/>
                <a:gd name="connsiteX11" fmla="*/ 1734060 w 2349038"/>
                <a:gd name="connsiteY11" fmla="*/ 657084 h 1045099"/>
                <a:gd name="connsiteX12" fmla="*/ 1748475 w 2349038"/>
                <a:gd name="connsiteY12" fmla="*/ 526134 h 1045099"/>
                <a:gd name="connsiteX13" fmla="*/ 1734060 w 2349038"/>
                <a:gd name="connsiteY13" fmla="*/ 395248 h 1045099"/>
                <a:gd name="connsiteX14" fmla="*/ 1591122 w 2349038"/>
                <a:gd name="connsiteY14" fmla="*/ 294334 h 1045099"/>
                <a:gd name="connsiteX15" fmla="*/ 2118417 w 2349038"/>
                <a:gd name="connsiteY15" fmla="*/ 291914 h 1045099"/>
                <a:gd name="connsiteX16" fmla="*/ 1965839 w 2349038"/>
                <a:gd name="connsiteY16" fmla="*/ 400016 h 1045099"/>
                <a:gd name="connsiteX17" fmla="*/ 1955031 w 2349038"/>
                <a:gd name="connsiteY17" fmla="*/ 482947 h 1045099"/>
                <a:gd name="connsiteX18" fmla="*/ 1962245 w 2349038"/>
                <a:gd name="connsiteY18" fmla="*/ 490123 h 1045099"/>
                <a:gd name="connsiteX19" fmla="*/ 2275769 w 2349038"/>
                <a:gd name="connsiteY19" fmla="*/ 490123 h 1045099"/>
                <a:gd name="connsiteX20" fmla="*/ 2282983 w 2349038"/>
                <a:gd name="connsiteY20" fmla="*/ 482947 h 1045099"/>
                <a:gd name="connsiteX21" fmla="*/ 2272163 w 2349038"/>
                <a:gd name="connsiteY21" fmla="*/ 400016 h 1045099"/>
                <a:gd name="connsiteX22" fmla="*/ 2118417 w 2349038"/>
                <a:gd name="connsiteY22" fmla="*/ 291914 h 1045099"/>
                <a:gd name="connsiteX23" fmla="*/ 1577881 w 2349038"/>
                <a:gd name="connsiteY23" fmla="*/ 231855 h 1045099"/>
                <a:gd name="connsiteX24" fmla="*/ 1747274 w 2349038"/>
                <a:gd name="connsiteY24" fmla="*/ 325556 h 1045099"/>
                <a:gd name="connsiteX25" fmla="*/ 1748481 w 2349038"/>
                <a:gd name="connsiteY25" fmla="*/ 325556 h 1045099"/>
                <a:gd name="connsiteX26" fmla="*/ 1748481 w 2349038"/>
                <a:gd name="connsiteY26" fmla="*/ 255883 h 1045099"/>
                <a:gd name="connsiteX27" fmla="*/ 1760482 w 2349038"/>
                <a:gd name="connsiteY27" fmla="*/ 243882 h 1045099"/>
                <a:gd name="connsiteX28" fmla="*/ 1801313 w 2349038"/>
                <a:gd name="connsiteY28" fmla="*/ 243882 h 1045099"/>
                <a:gd name="connsiteX29" fmla="*/ 1813327 w 2349038"/>
                <a:gd name="connsiteY29" fmla="*/ 255883 h 1045099"/>
                <a:gd name="connsiteX30" fmla="*/ 1813327 w 2349038"/>
                <a:gd name="connsiteY30" fmla="*/ 806047 h 1045099"/>
                <a:gd name="connsiteX31" fmla="*/ 1583889 w 2349038"/>
                <a:gd name="connsiteY31" fmla="*/ 1045099 h 1045099"/>
                <a:gd name="connsiteX32" fmla="*/ 1394087 w 2349038"/>
                <a:gd name="connsiteY32" fmla="*/ 962219 h 1045099"/>
                <a:gd name="connsiteX33" fmla="*/ 1396475 w 2349038"/>
                <a:gd name="connsiteY33" fmla="*/ 945417 h 1045099"/>
                <a:gd name="connsiteX34" fmla="*/ 1426523 w 2349038"/>
                <a:gd name="connsiteY34" fmla="*/ 919001 h 1045099"/>
                <a:gd name="connsiteX35" fmla="*/ 1443363 w 2349038"/>
                <a:gd name="connsiteY35" fmla="*/ 921363 h 1045099"/>
                <a:gd name="connsiteX36" fmla="*/ 1585095 w 2349038"/>
                <a:gd name="connsiteY36" fmla="*/ 982628 h 1045099"/>
                <a:gd name="connsiteX37" fmla="*/ 1748481 w 2349038"/>
                <a:gd name="connsiteY37" fmla="*/ 808473 h 1045099"/>
                <a:gd name="connsiteX38" fmla="*/ 1748481 w 2349038"/>
                <a:gd name="connsiteY38" fmla="*/ 725567 h 1045099"/>
                <a:gd name="connsiteX39" fmla="*/ 1747274 w 2349038"/>
                <a:gd name="connsiteY39" fmla="*/ 725567 h 1045099"/>
                <a:gd name="connsiteX40" fmla="*/ 1577881 w 2349038"/>
                <a:gd name="connsiteY40" fmla="*/ 819255 h 1045099"/>
                <a:gd name="connsiteX41" fmla="*/ 1386861 w 2349038"/>
                <a:gd name="connsiteY41" fmla="*/ 682311 h 1045099"/>
                <a:gd name="connsiteX42" fmla="*/ 1367671 w 2349038"/>
                <a:gd name="connsiteY42" fmla="*/ 526139 h 1045099"/>
                <a:gd name="connsiteX43" fmla="*/ 1386861 w 2349038"/>
                <a:gd name="connsiteY43" fmla="*/ 369967 h 1045099"/>
                <a:gd name="connsiteX44" fmla="*/ 1577881 w 2349038"/>
                <a:gd name="connsiteY44" fmla="*/ 231855 h 1045099"/>
                <a:gd name="connsiteX45" fmla="*/ 2118419 w 2349038"/>
                <a:gd name="connsiteY45" fmla="*/ 231842 h 1045099"/>
                <a:gd name="connsiteX46" fmla="*/ 2332236 w 2349038"/>
                <a:gd name="connsiteY46" fmla="*/ 380788 h 1045099"/>
                <a:gd name="connsiteX47" fmla="*/ 2349038 w 2349038"/>
                <a:gd name="connsiteY47" fmla="*/ 533353 h 1045099"/>
                <a:gd name="connsiteX48" fmla="*/ 2335830 w 2349038"/>
                <a:gd name="connsiteY48" fmla="*/ 545380 h 1045099"/>
                <a:gd name="connsiteX49" fmla="*/ 1962234 w 2349038"/>
                <a:gd name="connsiteY49" fmla="*/ 545380 h 1045099"/>
                <a:gd name="connsiteX50" fmla="*/ 1955033 w 2349038"/>
                <a:gd name="connsiteY50" fmla="*/ 553800 h 1045099"/>
                <a:gd name="connsiteX51" fmla="*/ 1967048 w 2349038"/>
                <a:gd name="connsiteY51" fmla="*/ 654701 h 1045099"/>
                <a:gd name="connsiteX52" fmla="*/ 2129227 w 2349038"/>
                <a:gd name="connsiteY52" fmla="*/ 766410 h 1045099"/>
                <a:gd name="connsiteX53" fmla="*/ 2288980 w 2349038"/>
                <a:gd name="connsiteY53" fmla="*/ 693131 h 1045099"/>
                <a:gd name="connsiteX54" fmla="*/ 2305820 w 2349038"/>
                <a:gd name="connsiteY54" fmla="*/ 690744 h 1045099"/>
                <a:gd name="connsiteX55" fmla="*/ 2333443 w 2349038"/>
                <a:gd name="connsiteY55" fmla="*/ 715941 h 1045099"/>
                <a:gd name="connsiteX56" fmla="*/ 2334649 w 2349038"/>
                <a:gd name="connsiteY56" fmla="*/ 732793 h 1045099"/>
                <a:gd name="connsiteX57" fmla="*/ 2125594 w 2349038"/>
                <a:gd name="connsiteY57" fmla="*/ 828894 h 1045099"/>
                <a:gd name="connsiteX58" fmla="*/ 1905783 w 2349038"/>
                <a:gd name="connsiteY58" fmla="*/ 677510 h 1045099"/>
                <a:gd name="connsiteX59" fmla="*/ 1888968 w 2349038"/>
                <a:gd name="connsiteY59" fmla="*/ 529746 h 1045099"/>
                <a:gd name="connsiteX60" fmla="*/ 1905783 w 2349038"/>
                <a:gd name="connsiteY60" fmla="*/ 380788 h 1045099"/>
                <a:gd name="connsiteX61" fmla="*/ 2118419 w 2349038"/>
                <a:gd name="connsiteY61" fmla="*/ 231842 h 1045099"/>
                <a:gd name="connsiteX62" fmla="*/ 1089010 w 2349038"/>
                <a:gd name="connsiteY62" fmla="*/ 231817 h 1045099"/>
                <a:gd name="connsiteX63" fmla="*/ 1298014 w 2349038"/>
                <a:gd name="connsiteY63" fmla="*/ 421618 h 1045099"/>
                <a:gd name="connsiteX64" fmla="*/ 1298014 w 2349038"/>
                <a:gd name="connsiteY64" fmla="*/ 804841 h 1045099"/>
                <a:gd name="connsiteX65" fmla="*/ 1286038 w 2349038"/>
                <a:gd name="connsiteY65" fmla="*/ 816893 h 1045099"/>
                <a:gd name="connsiteX66" fmla="*/ 1247583 w 2349038"/>
                <a:gd name="connsiteY66" fmla="*/ 816893 h 1045099"/>
                <a:gd name="connsiteX67" fmla="*/ 1235581 w 2349038"/>
                <a:gd name="connsiteY67" fmla="*/ 804841 h 1045099"/>
                <a:gd name="connsiteX68" fmla="*/ 1235581 w 2349038"/>
                <a:gd name="connsiteY68" fmla="*/ 744783 h 1045099"/>
                <a:gd name="connsiteX69" fmla="*/ 1234374 w 2349038"/>
                <a:gd name="connsiteY69" fmla="*/ 744783 h 1045099"/>
                <a:gd name="connsiteX70" fmla="*/ 1056600 w 2349038"/>
                <a:gd name="connsiteY70" fmla="*/ 828907 h 1045099"/>
                <a:gd name="connsiteX71" fmla="*/ 864360 w 2349038"/>
                <a:gd name="connsiteY71" fmla="*/ 659477 h 1045099"/>
                <a:gd name="connsiteX72" fmla="*/ 1081797 w 2349038"/>
                <a:gd name="connsiteY72" fmla="*/ 490122 h 1045099"/>
                <a:gd name="connsiteX73" fmla="*/ 1227161 w 2349038"/>
                <a:gd name="connsiteY73" fmla="*/ 490122 h 1045099"/>
                <a:gd name="connsiteX74" fmla="*/ 1234374 w 2349038"/>
                <a:gd name="connsiteY74" fmla="*/ 482947 h 1045099"/>
                <a:gd name="connsiteX75" fmla="*/ 1234374 w 2349038"/>
                <a:gd name="connsiteY75" fmla="*/ 424057 h 1045099"/>
                <a:gd name="connsiteX76" fmla="*/ 1085404 w 2349038"/>
                <a:gd name="connsiteY76" fmla="*/ 291913 h 1045099"/>
                <a:gd name="connsiteX77" fmla="*/ 941259 w 2349038"/>
                <a:gd name="connsiteY77" fmla="*/ 335131 h 1045099"/>
                <a:gd name="connsiteX78" fmla="*/ 923237 w 2349038"/>
                <a:gd name="connsiteY78" fmla="*/ 333950 h 1045099"/>
                <a:gd name="connsiteX79" fmla="*/ 902816 w 2349038"/>
                <a:gd name="connsiteY79" fmla="*/ 303928 h 1045099"/>
                <a:gd name="connsiteX80" fmla="*/ 906397 w 2349038"/>
                <a:gd name="connsiteY80" fmla="*/ 287075 h 1045099"/>
                <a:gd name="connsiteX81" fmla="*/ 1089010 w 2349038"/>
                <a:gd name="connsiteY81" fmla="*/ 231817 h 1045099"/>
                <a:gd name="connsiteX82" fmla="*/ 10328 w 2349038"/>
                <a:gd name="connsiteY82" fmla="*/ 0 h 1045099"/>
                <a:gd name="connsiteX83" fmla="*/ 53584 w 2349038"/>
                <a:gd name="connsiteY83" fmla="*/ 0 h 1045099"/>
                <a:gd name="connsiteX84" fmla="*/ 69193 w 2349038"/>
                <a:gd name="connsiteY84" fmla="*/ 11989 h 1045099"/>
                <a:gd name="connsiteX85" fmla="*/ 230165 w 2349038"/>
                <a:gd name="connsiteY85" fmla="*/ 684733 h 1045099"/>
                <a:gd name="connsiteX86" fmla="*/ 232540 w 2349038"/>
                <a:gd name="connsiteY86" fmla="*/ 684733 h 1045099"/>
                <a:gd name="connsiteX87" fmla="*/ 421160 w 2349038"/>
                <a:gd name="connsiteY87" fmla="*/ 11989 h 1045099"/>
                <a:gd name="connsiteX88" fmla="*/ 435575 w 2349038"/>
                <a:gd name="connsiteY88" fmla="*/ 0 h 1045099"/>
                <a:gd name="connsiteX89" fmla="*/ 471618 w 2349038"/>
                <a:gd name="connsiteY89" fmla="*/ 0 h 1045099"/>
                <a:gd name="connsiteX90" fmla="*/ 486007 w 2349038"/>
                <a:gd name="connsiteY90" fmla="*/ 11989 h 1045099"/>
                <a:gd name="connsiteX91" fmla="*/ 677015 w 2349038"/>
                <a:gd name="connsiteY91" fmla="*/ 684733 h 1045099"/>
                <a:gd name="connsiteX92" fmla="*/ 679453 w 2349038"/>
                <a:gd name="connsiteY92" fmla="*/ 684733 h 1045099"/>
                <a:gd name="connsiteX93" fmla="*/ 836819 w 2349038"/>
                <a:gd name="connsiteY93" fmla="*/ 11989 h 1045099"/>
                <a:gd name="connsiteX94" fmla="*/ 852427 w 2349038"/>
                <a:gd name="connsiteY94" fmla="*/ 0 h 1045099"/>
                <a:gd name="connsiteX95" fmla="*/ 895696 w 2349038"/>
                <a:gd name="connsiteY95" fmla="*/ 0 h 1045099"/>
                <a:gd name="connsiteX96" fmla="*/ 905284 w 2349038"/>
                <a:gd name="connsiteY96" fmla="*/ 13208 h 1045099"/>
                <a:gd name="connsiteX97" fmla="*/ 711876 w 2349038"/>
                <a:gd name="connsiteY97" fmla="*/ 804862 h 1045099"/>
                <a:gd name="connsiteX98" fmla="*/ 698643 w 2349038"/>
                <a:gd name="connsiteY98" fmla="*/ 816851 h 1045099"/>
                <a:gd name="connsiteX99" fmla="*/ 659019 w 2349038"/>
                <a:gd name="connsiteY99" fmla="*/ 816851 h 1045099"/>
                <a:gd name="connsiteX100" fmla="*/ 645811 w 2349038"/>
                <a:gd name="connsiteY100" fmla="*/ 804862 h 1045099"/>
                <a:gd name="connsiteX101" fmla="*/ 454803 w 2349038"/>
                <a:gd name="connsiteY101" fmla="*/ 135750 h 1045099"/>
                <a:gd name="connsiteX102" fmla="*/ 452402 w 2349038"/>
                <a:gd name="connsiteY102" fmla="*/ 135750 h 1045099"/>
                <a:gd name="connsiteX103" fmla="*/ 260175 w 2349038"/>
                <a:gd name="connsiteY103" fmla="*/ 804862 h 1045099"/>
                <a:gd name="connsiteX104" fmla="*/ 246967 w 2349038"/>
                <a:gd name="connsiteY104" fmla="*/ 816851 h 1045099"/>
                <a:gd name="connsiteX105" fmla="*/ 208550 w 2349038"/>
                <a:gd name="connsiteY105" fmla="*/ 816851 h 1045099"/>
                <a:gd name="connsiteX106" fmla="*/ 194148 w 2349038"/>
                <a:gd name="connsiteY106" fmla="*/ 804862 h 1045099"/>
                <a:gd name="connsiteX107" fmla="*/ 727 w 2349038"/>
                <a:gd name="connsiteY107" fmla="*/ 13208 h 1045099"/>
                <a:gd name="connsiteX108" fmla="*/ 10328 w 2349038"/>
                <a:gd name="connsiteY108" fmla="*/ 0 h 104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349038" h="1045099">
                  <a:moveTo>
                    <a:pt x="1090225" y="545396"/>
                  </a:moveTo>
                  <a:cubicBezTo>
                    <a:pt x="976090" y="545396"/>
                    <a:pt x="928046" y="582607"/>
                    <a:pt x="928046" y="658274"/>
                  </a:cubicBezTo>
                  <a:cubicBezTo>
                    <a:pt x="928046" y="730333"/>
                    <a:pt x="978516" y="768814"/>
                    <a:pt x="1069803" y="768814"/>
                  </a:cubicBezTo>
                  <a:cubicBezTo>
                    <a:pt x="1168305" y="768814"/>
                    <a:pt x="1234370" y="718332"/>
                    <a:pt x="1234370" y="640278"/>
                  </a:cubicBezTo>
                  <a:lnTo>
                    <a:pt x="1234370" y="552584"/>
                  </a:lnTo>
                  <a:cubicBezTo>
                    <a:pt x="1234370" y="547771"/>
                    <a:pt x="1231982" y="545396"/>
                    <a:pt x="1227169" y="545396"/>
                  </a:cubicBezTo>
                  <a:close/>
                  <a:moveTo>
                    <a:pt x="1591122" y="294334"/>
                  </a:moveTo>
                  <a:cubicBezTo>
                    <a:pt x="1520218" y="294334"/>
                    <a:pt x="1472174" y="329132"/>
                    <a:pt x="1450546" y="394004"/>
                  </a:cubicBezTo>
                  <a:cubicBezTo>
                    <a:pt x="1438519" y="427671"/>
                    <a:pt x="1433718" y="468464"/>
                    <a:pt x="1433718" y="526134"/>
                  </a:cubicBezTo>
                  <a:cubicBezTo>
                    <a:pt x="1433718" y="582599"/>
                    <a:pt x="1438519" y="624636"/>
                    <a:pt x="1450546" y="657084"/>
                  </a:cubicBezTo>
                  <a:cubicBezTo>
                    <a:pt x="1472174" y="723149"/>
                    <a:pt x="1520218" y="757998"/>
                    <a:pt x="1591122" y="757998"/>
                  </a:cubicBezTo>
                  <a:cubicBezTo>
                    <a:pt x="1657162" y="757998"/>
                    <a:pt x="1710006" y="727963"/>
                    <a:pt x="1734060" y="657084"/>
                  </a:cubicBezTo>
                  <a:cubicBezTo>
                    <a:pt x="1744881" y="624636"/>
                    <a:pt x="1748475" y="586205"/>
                    <a:pt x="1748475" y="526134"/>
                  </a:cubicBezTo>
                  <a:cubicBezTo>
                    <a:pt x="1748475" y="466076"/>
                    <a:pt x="1744881" y="427671"/>
                    <a:pt x="1734060" y="395248"/>
                  </a:cubicBezTo>
                  <a:cubicBezTo>
                    <a:pt x="1710006" y="323150"/>
                    <a:pt x="1657162" y="294334"/>
                    <a:pt x="1591122" y="294334"/>
                  </a:cubicBezTo>
                  <a:close/>
                  <a:moveTo>
                    <a:pt x="2118417" y="291914"/>
                  </a:moveTo>
                  <a:cubicBezTo>
                    <a:pt x="2043906" y="291914"/>
                    <a:pt x="1988661" y="329138"/>
                    <a:pt x="1965839" y="400016"/>
                  </a:cubicBezTo>
                  <a:cubicBezTo>
                    <a:pt x="1958638" y="422826"/>
                    <a:pt x="1955031" y="448060"/>
                    <a:pt x="1955031" y="482947"/>
                  </a:cubicBezTo>
                  <a:cubicBezTo>
                    <a:pt x="1955031" y="487710"/>
                    <a:pt x="1957431" y="490123"/>
                    <a:pt x="1962245" y="490123"/>
                  </a:cubicBezTo>
                  <a:lnTo>
                    <a:pt x="2275769" y="490123"/>
                  </a:lnTo>
                  <a:cubicBezTo>
                    <a:pt x="2280583" y="490123"/>
                    <a:pt x="2282983" y="487710"/>
                    <a:pt x="2282983" y="482947"/>
                  </a:cubicBezTo>
                  <a:cubicBezTo>
                    <a:pt x="2282983" y="448060"/>
                    <a:pt x="2279376" y="422826"/>
                    <a:pt x="2272163" y="400016"/>
                  </a:cubicBezTo>
                  <a:cubicBezTo>
                    <a:pt x="2249328" y="329138"/>
                    <a:pt x="2194083" y="291914"/>
                    <a:pt x="2118417" y="291914"/>
                  </a:cubicBezTo>
                  <a:close/>
                  <a:moveTo>
                    <a:pt x="1577881" y="231855"/>
                  </a:moveTo>
                  <a:cubicBezTo>
                    <a:pt x="1670363" y="231855"/>
                    <a:pt x="1720833" y="269091"/>
                    <a:pt x="1747274" y="325556"/>
                  </a:cubicBezTo>
                  <a:lnTo>
                    <a:pt x="1748481" y="325556"/>
                  </a:lnTo>
                  <a:lnTo>
                    <a:pt x="1748481" y="255883"/>
                  </a:lnTo>
                  <a:cubicBezTo>
                    <a:pt x="1748481" y="248632"/>
                    <a:pt x="1753268" y="243882"/>
                    <a:pt x="1760482" y="243882"/>
                  </a:cubicBezTo>
                  <a:lnTo>
                    <a:pt x="1801313" y="243882"/>
                  </a:lnTo>
                  <a:cubicBezTo>
                    <a:pt x="1808539" y="243882"/>
                    <a:pt x="1813327" y="248632"/>
                    <a:pt x="1813327" y="255883"/>
                  </a:cubicBezTo>
                  <a:lnTo>
                    <a:pt x="1813327" y="806047"/>
                  </a:lnTo>
                  <a:cubicBezTo>
                    <a:pt x="1813327" y="965775"/>
                    <a:pt x="1726852" y="1045099"/>
                    <a:pt x="1583889" y="1045099"/>
                  </a:cubicBezTo>
                  <a:cubicBezTo>
                    <a:pt x="1501008" y="1045099"/>
                    <a:pt x="1425316" y="1009057"/>
                    <a:pt x="1394087" y="962219"/>
                  </a:cubicBezTo>
                  <a:cubicBezTo>
                    <a:pt x="1390480" y="956238"/>
                    <a:pt x="1390480" y="950205"/>
                    <a:pt x="1396475" y="945417"/>
                  </a:cubicBezTo>
                  <a:lnTo>
                    <a:pt x="1426523" y="919001"/>
                  </a:lnTo>
                  <a:cubicBezTo>
                    <a:pt x="1432530" y="914137"/>
                    <a:pt x="1438524" y="915382"/>
                    <a:pt x="1443363" y="921363"/>
                  </a:cubicBezTo>
                  <a:cubicBezTo>
                    <a:pt x="1478174" y="961013"/>
                    <a:pt x="1526243" y="982628"/>
                    <a:pt x="1585095" y="982628"/>
                  </a:cubicBezTo>
                  <a:cubicBezTo>
                    <a:pt x="1687203" y="982628"/>
                    <a:pt x="1748481" y="932209"/>
                    <a:pt x="1748481" y="808473"/>
                  </a:cubicBezTo>
                  <a:lnTo>
                    <a:pt x="1748481" y="725567"/>
                  </a:lnTo>
                  <a:lnTo>
                    <a:pt x="1747274" y="725567"/>
                  </a:lnTo>
                  <a:cubicBezTo>
                    <a:pt x="1720833" y="782032"/>
                    <a:pt x="1670363" y="819255"/>
                    <a:pt x="1577881" y="819255"/>
                  </a:cubicBezTo>
                  <a:cubicBezTo>
                    <a:pt x="1481755" y="819255"/>
                    <a:pt x="1415741" y="770005"/>
                    <a:pt x="1386861" y="682311"/>
                  </a:cubicBezTo>
                  <a:cubicBezTo>
                    <a:pt x="1373678" y="641455"/>
                    <a:pt x="1367671" y="594605"/>
                    <a:pt x="1367671" y="526139"/>
                  </a:cubicBezTo>
                  <a:cubicBezTo>
                    <a:pt x="1367671" y="457699"/>
                    <a:pt x="1373678" y="410823"/>
                    <a:pt x="1386861" y="369967"/>
                  </a:cubicBezTo>
                  <a:cubicBezTo>
                    <a:pt x="1415741" y="282299"/>
                    <a:pt x="1481755" y="231855"/>
                    <a:pt x="1577881" y="231855"/>
                  </a:cubicBezTo>
                  <a:close/>
                  <a:moveTo>
                    <a:pt x="2118419" y="231842"/>
                  </a:moveTo>
                  <a:cubicBezTo>
                    <a:pt x="2221708" y="231842"/>
                    <a:pt x="2300981" y="284699"/>
                    <a:pt x="2332236" y="380788"/>
                  </a:cubicBezTo>
                  <a:cubicBezTo>
                    <a:pt x="2344276" y="416843"/>
                    <a:pt x="2349038" y="454079"/>
                    <a:pt x="2349038" y="533353"/>
                  </a:cubicBezTo>
                  <a:cubicBezTo>
                    <a:pt x="2349038" y="540566"/>
                    <a:pt x="2344276" y="545380"/>
                    <a:pt x="2335830" y="545380"/>
                  </a:cubicBezTo>
                  <a:lnTo>
                    <a:pt x="1962234" y="545380"/>
                  </a:lnTo>
                  <a:cubicBezTo>
                    <a:pt x="1957421" y="545380"/>
                    <a:pt x="1955033" y="548986"/>
                    <a:pt x="1955033" y="553800"/>
                  </a:cubicBezTo>
                  <a:cubicBezTo>
                    <a:pt x="1955033" y="601818"/>
                    <a:pt x="1958640" y="628234"/>
                    <a:pt x="1967048" y="654701"/>
                  </a:cubicBezTo>
                  <a:cubicBezTo>
                    <a:pt x="1993489" y="730368"/>
                    <a:pt x="2051134" y="766410"/>
                    <a:pt x="2129227" y="766410"/>
                  </a:cubicBezTo>
                  <a:cubicBezTo>
                    <a:pt x="2203687" y="766410"/>
                    <a:pt x="2255325" y="735156"/>
                    <a:pt x="2288980" y="693131"/>
                  </a:cubicBezTo>
                  <a:cubicBezTo>
                    <a:pt x="2293793" y="687137"/>
                    <a:pt x="2299788" y="685943"/>
                    <a:pt x="2305820" y="690744"/>
                  </a:cubicBezTo>
                  <a:lnTo>
                    <a:pt x="2333443" y="715941"/>
                  </a:lnTo>
                  <a:cubicBezTo>
                    <a:pt x="2339437" y="720754"/>
                    <a:pt x="2339437" y="726786"/>
                    <a:pt x="2334649" y="732793"/>
                  </a:cubicBezTo>
                  <a:cubicBezTo>
                    <a:pt x="2292587" y="789220"/>
                    <a:pt x="2220501" y="828894"/>
                    <a:pt x="2125594" y="828894"/>
                  </a:cubicBezTo>
                  <a:cubicBezTo>
                    <a:pt x="2013911" y="828894"/>
                    <a:pt x="1938219" y="775986"/>
                    <a:pt x="1905783" y="677510"/>
                  </a:cubicBezTo>
                  <a:cubicBezTo>
                    <a:pt x="1894962" y="642674"/>
                    <a:pt x="1888968" y="603050"/>
                    <a:pt x="1888968" y="529746"/>
                  </a:cubicBezTo>
                  <a:cubicBezTo>
                    <a:pt x="1888968" y="457711"/>
                    <a:pt x="1894962" y="415649"/>
                    <a:pt x="1905783" y="380788"/>
                  </a:cubicBezTo>
                  <a:cubicBezTo>
                    <a:pt x="1936987" y="284699"/>
                    <a:pt x="2015092" y="231842"/>
                    <a:pt x="2118419" y="231842"/>
                  </a:cubicBezTo>
                  <a:close/>
                  <a:moveTo>
                    <a:pt x="1089010" y="231817"/>
                  </a:moveTo>
                  <a:cubicBezTo>
                    <a:pt x="1237956" y="231817"/>
                    <a:pt x="1298014" y="281093"/>
                    <a:pt x="1298014" y="421618"/>
                  </a:cubicBezTo>
                  <a:lnTo>
                    <a:pt x="1298014" y="804841"/>
                  </a:lnTo>
                  <a:cubicBezTo>
                    <a:pt x="1298014" y="812029"/>
                    <a:pt x="1293226" y="816893"/>
                    <a:pt x="1286038" y="816893"/>
                  </a:cubicBezTo>
                  <a:lnTo>
                    <a:pt x="1247583" y="816893"/>
                  </a:lnTo>
                  <a:cubicBezTo>
                    <a:pt x="1240369" y="816893"/>
                    <a:pt x="1235581" y="812029"/>
                    <a:pt x="1235581" y="804841"/>
                  </a:cubicBezTo>
                  <a:lnTo>
                    <a:pt x="1235581" y="744783"/>
                  </a:lnTo>
                  <a:lnTo>
                    <a:pt x="1234374" y="744783"/>
                  </a:lnTo>
                  <a:cubicBezTo>
                    <a:pt x="1211540" y="792814"/>
                    <a:pt x="1150300" y="828907"/>
                    <a:pt x="1056600" y="828907"/>
                  </a:cubicBezTo>
                  <a:cubicBezTo>
                    <a:pt x="941259" y="828907"/>
                    <a:pt x="864360" y="771224"/>
                    <a:pt x="864360" y="659477"/>
                  </a:cubicBezTo>
                  <a:cubicBezTo>
                    <a:pt x="864360" y="545405"/>
                    <a:pt x="942440" y="490122"/>
                    <a:pt x="1081797" y="490122"/>
                  </a:cubicBezTo>
                  <a:lnTo>
                    <a:pt x="1227161" y="490122"/>
                  </a:lnTo>
                  <a:cubicBezTo>
                    <a:pt x="1231974" y="490122"/>
                    <a:pt x="1234374" y="487709"/>
                    <a:pt x="1234374" y="482947"/>
                  </a:cubicBezTo>
                  <a:lnTo>
                    <a:pt x="1234374" y="424057"/>
                  </a:lnTo>
                  <a:cubicBezTo>
                    <a:pt x="1234374" y="330344"/>
                    <a:pt x="1201913" y="291913"/>
                    <a:pt x="1085404" y="291913"/>
                  </a:cubicBezTo>
                  <a:cubicBezTo>
                    <a:pt x="1015744" y="291913"/>
                    <a:pt x="974875" y="307534"/>
                    <a:pt x="941259" y="335131"/>
                  </a:cubicBezTo>
                  <a:cubicBezTo>
                    <a:pt x="935251" y="339957"/>
                    <a:pt x="928050" y="339957"/>
                    <a:pt x="923237" y="333950"/>
                  </a:cubicBezTo>
                  <a:lnTo>
                    <a:pt x="902816" y="303928"/>
                  </a:lnTo>
                  <a:cubicBezTo>
                    <a:pt x="899209" y="297908"/>
                    <a:pt x="900428" y="291913"/>
                    <a:pt x="906397" y="287075"/>
                  </a:cubicBezTo>
                  <a:cubicBezTo>
                    <a:pt x="947253" y="252289"/>
                    <a:pt x="1008556" y="231817"/>
                    <a:pt x="1089010" y="231817"/>
                  </a:cubicBezTo>
                  <a:close/>
                  <a:moveTo>
                    <a:pt x="10328" y="0"/>
                  </a:moveTo>
                  <a:lnTo>
                    <a:pt x="53584" y="0"/>
                  </a:lnTo>
                  <a:cubicBezTo>
                    <a:pt x="63186" y="0"/>
                    <a:pt x="67973" y="3619"/>
                    <a:pt x="69193" y="11989"/>
                  </a:cubicBezTo>
                  <a:lnTo>
                    <a:pt x="230165" y="684733"/>
                  </a:lnTo>
                  <a:lnTo>
                    <a:pt x="232540" y="684733"/>
                  </a:lnTo>
                  <a:lnTo>
                    <a:pt x="421160" y="11989"/>
                  </a:lnTo>
                  <a:cubicBezTo>
                    <a:pt x="423573" y="3619"/>
                    <a:pt x="427155" y="0"/>
                    <a:pt x="435575" y="0"/>
                  </a:cubicBezTo>
                  <a:lnTo>
                    <a:pt x="471618" y="0"/>
                  </a:lnTo>
                  <a:cubicBezTo>
                    <a:pt x="480038" y="0"/>
                    <a:pt x="483606" y="3619"/>
                    <a:pt x="486007" y="11989"/>
                  </a:cubicBezTo>
                  <a:lnTo>
                    <a:pt x="677015" y="684733"/>
                  </a:lnTo>
                  <a:lnTo>
                    <a:pt x="679453" y="684733"/>
                  </a:lnTo>
                  <a:lnTo>
                    <a:pt x="836819" y="11989"/>
                  </a:lnTo>
                  <a:cubicBezTo>
                    <a:pt x="839194" y="2413"/>
                    <a:pt x="842839" y="0"/>
                    <a:pt x="852427" y="0"/>
                  </a:cubicBezTo>
                  <a:lnTo>
                    <a:pt x="895696" y="0"/>
                  </a:lnTo>
                  <a:cubicBezTo>
                    <a:pt x="904065" y="0"/>
                    <a:pt x="907672" y="4839"/>
                    <a:pt x="905284" y="13208"/>
                  </a:cubicBezTo>
                  <a:lnTo>
                    <a:pt x="711876" y="804862"/>
                  </a:lnTo>
                  <a:cubicBezTo>
                    <a:pt x="710670" y="812038"/>
                    <a:pt x="705856" y="816851"/>
                    <a:pt x="698643" y="816851"/>
                  </a:cubicBezTo>
                  <a:lnTo>
                    <a:pt x="659019" y="816851"/>
                  </a:lnTo>
                  <a:cubicBezTo>
                    <a:pt x="651818" y="816851"/>
                    <a:pt x="648198" y="813283"/>
                    <a:pt x="645811" y="804862"/>
                  </a:cubicBezTo>
                  <a:lnTo>
                    <a:pt x="454803" y="135750"/>
                  </a:lnTo>
                  <a:lnTo>
                    <a:pt x="452402" y="135750"/>
                  </a:lnTo>
                  <a:lnTo>
                    <a:pt x="260175" y="804862"/>
                  </a:lnTo>
                  <a:cubicBezTo>
                    <a:pt x="257800" y="813283"/>
                    <a:pt x="254194" y="816851"/>
                    <a:pt x="246967" y="816851"/>
                  </a:cubicBezTo>
                  <a:lnTo>
                    <a:pt x="208550" y="816851"/>
                  </a:lnTo>
                  <a:cubicBezTo>
                    <a:pt x="201311" y="816851"/>
                    <a:pt x="196523" y="812038"/>
                    <a:pt x="194148" y="804862"/>
                  </a:cubicBezTo>
                  <a:lnTo>
                    <a:pt x="727" y="13208"/>
                  </a:lnTo>
                  <a:cubicBezTo>
                    <a:pt x="-1661" y="4839"/>
                    <a:pt x="1908" y="0"/>
                    <a:pt x="1032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Freeform 10"/>
            <p:cNvSpPr/>
            <p:nvPr userDrawn="1"/>
          </p:nvSpPr>
          <p:spPr>
            <a:xfrm>
              <a:off x="4487402" y="5312621"/>
              <a:ext cx="1537908" cy="412848"/>
            </a:xfrm>
            <a:custGeom>
              <a:avLst/>
              <a:gdLst>
                <a:gd name="connsiteX0" fmla="*/ 1213500 w 3092170"/>
                <a:gd name="connsiteY0" fmla="*/ 364006 h 830087"/>
                <a:gd name="connsiteX1" fmla="*/ 1123406 w 3092170"/>
                <a:gd name="connsiteY1" fmla="*/ 426439 h 830087"/>
                <a:gd name="connsiteX2" fmla="*/ 1112598 w 3092170"/>
                <a:gd name="connsiteY2" fmla="*/ 526147 h 830087"/>
                <a:gd name="connsiteX3" fmla="*/ 1123406 w 3092170"/>
                <a:gd name="connsiteY3" fmla="*/ 625842 h 830087"/>
                <a:gd name="connsiteX4" fmla="*/ 1213500 w 3092170"/>
                <a:gd name="connsiteY4" fmla="*/ 688326 h 830087"/>
                <a:gd name="connsiteX5" fmla="*/ 1303581 w 3092170"/>
                <a:gd name="connsiteY5" fmla="*/ 625842 h 830087"/>
                <a:gd name="connsiteX6" fmla="*/ 1314414 w 3092170"/>
                <a:gd name="connsiteY6" fmla="*/ 526147 h 830087"/>
                <a:gd name="connsiteX7" fmla="*/ 1303581 w 3092170"/>
                <a:gd name="connsiteY7" fmla="*/ 426439 h 830087"/>
                <a:gd name="connsiteX8" fmla="*/ 1213500 w 3092170"/>
                <a:gd name="connsiteY8" fmla="*/ 364006 h 830087"/>
                <a:gd name="connsiteX9" fmla="*/ 1854915 w 3092170"/>
                <a:gd name="connsiteY9" fmla="*/ 222262 h 830087"/>
                <a:gd name="connsiteX10" fmla="*/ 1957074 w 3092170"/>
                <a:gd name="connsiteY10" fmla="*/ 257060 h 830087"/>
                <a:gd name="connsiteX11" fmla="*/ 1960642 w 3092170"/>
                <a:gd name="connsiteY11" fmla="*/ 273900 h 830087"/>
                <a:gd name="connsiteX12" fmla="*/ 1893396 w 3092170"/>
                <a:gd name="connsiteY12" fmla="*/ 396404 h 830087"/>
                <a:gd name="connsiteX13" fmla="*/ 1876556 w 3092170"/>
                <a:gd name="connsiteY13" fmla="*/ 398817 h 830087"/>
                <a:gd name="connsiteX14" fmla="*/ 1792482 w 3092170"/>
                <a:gd name="connsiteY14" fmla="*/ 372401 h 830087"/>
                <a:gd name="connsiteX15" fmla="*/ 1702388 w 3092170"/>
                <a:gd name="connsiteY15" fmla="*/ 498512 h 830087"/>
                <a:gd name="connsiteX16" fmla="*/ 1702388 w 3092170"/>
                <a:gd name="connsiteY16" fmla="*/ 804862 h 830087"/>
                <a:gd name="connsiteX17" fmla="*/ 1690386 w 3092170"/>
                <a:gd name="connsiteY17" fmla="*/ 816851 h 830087"/>
                <a:gd name="connsiteX18" fmla="*/ 1546191 w 3092170"/>
                <a:gd name="connsiteY18" fmla="*/ 816851 h 830087"/>
                <a:gd name="connsiteX19" fmla="*/ 1534189 w 3092170"/>
                <a:gd name="connsiteY19" fmla="*/ 804862 h 830087"/>
                <a:gd name="connsiteX20" fmla="*/ 1534189 w 3092170"/>
                <a:gd name="connsiteY20" fmla="*/ 247433 h 830087"/>
                <a:gd name="connsiteX21" fmla="*/ 1546191 w 3092170"/>
                <a:gd name="connsiteY21" fmla="*/ 235470 h 830087"/>
                <a:gd name="connsiteX22" fmla="*/ 1690386 w 3092170"/>
                <a:gd name="connsiteY22" fmla="*/ 235470 h 830087"/>
                <a:gd name="connsiteX23" fmla="*/ 1702388 w 3092170"/>
                <a:gd name="connsiteY23" fmla="*/ 247433 h 830087"/>
                <a:gd name="connsiteX24" fmla="*/ 1702388 w 3092170"/>
                <a:gd name="connsiteY24" fmla="*/ 296684 h 830087"/>
                <a:gd name="connsiteX25" fmla="*/ 1703594 w 3092170"/>
                <a:gd name="connsiteY25" fmla="*/ 296684 h 830087"/>
                <a:gd name="connsiteX26" fmla="*/ 1854915 w 3092170"/>
                <a:gd name="connsiteY26" fmla="*/ 222262 h 830087"/>
                <a:gd name="connsiteX27" fmla="*/ 2832696 w 3092170"/>
                <a:gd name="connsiteY27" fmla="*/ 222252 h 830087"/>
                <a:gd name="connsiteX28" fmla="*/ 3068116 w 3092170"/>
                <a:gd name="connsiteY28" fmla="*/ 294286 h 830087"/>
                <a:gd name="connsiteX29" fmla="*/ 3069323 w 3092170"/>
                <a:gd name="connsiteY29" fmla="*/ 312295 h 830087"/>
                <a:gd name="connsiteX30" fmla="*/ 3002063 w 3092170"/>
                <a:gd name="connsiteY30" fmla="*/ 395226 h 830087"/>
                <a:gd name="connsiteX31" fmla="*/ 2985287 w 3092170"/>
                <a:gd name="connsiteY31" fmla="*/ 397614 h 830087"/>
                <a:gd name="connsiteX32" fmla="*/ 2827883 w 3092170"/>
                <a:gd name="connsiteY32" fmla="*/ 350738 h 830087"/>
                <a:gd name="connsiteX33" fmla="*/ 2754617 w 3092170"/>
                <a:gd name="connsiteY33" fmla="*/ 398807 h 830087"/>
                <a:gd name="connsiteX34" fmla="*/ 2835097 w 3092170"/>
                <a:gd name="connsiteY34" fmla="*/ 446839 h 830087"/>
                <a:gd name="connsiteX35" fmla="*/ 2898762 w 3092170"/>
                <a:gd name="connsiteY35" fmla="*/ 454065 h 830087"/>
                <a:gd name="connsiteX36" fmla="*/ 3092170 w 3092170"/>
                <a:gd name="connsiteY36" fmla="*/ 630697 h 830087"/>
                <a:gd name="connsiteX37" fmla="*/ 2832696 w 3092170"/>
                <a:gd name="connsiteY37" fmla="*/ 830087 h 830087"/>
                <a:gd name="connsiteX38" fmla="*/ 2568422 w 3092170"/>
                <a:gd name="connsiteY38" fmla="*/ 739980 h 830087"/>
                <a:gd name="connsiteX39" fmla="*/ 2568422 w 3092170"/>
                <a:gd name="connsiteY39" fmla="*/ 723191 h 830087"/>
                <a:gd name="connsiteX40" fmla="*/ 2646527 w 3092170"/>
                <a:gd name="connsiteY40" fmla="*/ 635459 h 830087"/>
                <a:gd name="connsiteX41" fmla="*/ 2663291 w 3092170"/>
                <a:gd name="connsiteY41" fmla="*/ 635459 h 830087"/>
                <a:gd name="connsiteX42" fmla="*/ 2841091 w 3092170"/>
                <a:gd name="connsiteY42" fmla="*/ 699124 h 830087"/>
                <a:gd name="connsiteX43" fmla="*/ 2931172 w 3092170"/>
                <a:gd name="connsiteY43" fmla="*/ 643879 h 830087"/>
                <a:gd name="connsiteX44" fmla="*/ 2848305 w 3092170"/>
                <a:gd name="connsiteY44" fmla="*/ 593435 h 830087"/>
                <a:gd name="connsiteX45" fmla="*/ 2783420 w 3092170"/>
                <a:gd name="connsiteY45" fmla="*/ 586209 h 830087"/>
                <a:gd name="connsiteX46" fmla="*/ 2593619 w 3092170"/>
                <a:gd name="connsiteY46" fmla="*/ 408409 h 830087"/>
                <a:gd name="connsiteX47" fmla="*/ 2832696 w 3092170"/>
                <a:gd name="connsiteY47" fmla="*/ 222252 h 830087"/>
                <a:gd name="connsiteX48" fmla="*/ 1213494 w 3092170"/>
                <a:gd name="connsiteY48" fmla="*/ 222246 h 830087"/>
                <a:gd name="connsiteX49" fmla="*/ 1465779 w 3092170"/>
                <a:gd name="connsiteY49" fmla="*/ 385606 h 830087"/>
                <a:gd name="connsiteX50" fmla="*/ 1484982 w 3092170"/>
                <a:gd name="connsiteY50" fmla="*/ 526157 h 830087"/>
                <a:gd name="connsiteX51" fmla="*/ 1465779 w 3092170"/>
                <a:gd name="connsiteY51" fmla="*/ 666695 h 830087"/>
                <a:gd name="connsiteX52" fmla="*/ 1213494 w 3092170"/>
                <a:gd name="connsiteY52" fmla="*/ 830055 h 830087"/>
                <a:gd name="connsiteX53" fmla="*/ 961234 w 3092170"/>
                <a:gd name="connsiteY53" fmla="*/ 666695 h 830087"/>
                <a:gd name="connsiteX54" fmla="*/ 942006 w 3092170"/>
                <a:gd name="connsiteY54" fmla="*/ 526157 h 830087"/>
                <a:gd name="connsiteX55" fmla="*/ 961234 w 3092170"/>
                <a:gd name="connsiteY55" fmla="*/ 385606 h 830087"/>
                <a:gd name="connsiteX56" fmla="*/ 1213494 w 3092170"/>
                <a:gd name="connsiteY56" fmla="*/ 222246 h 830087"/>
                <a:gd name="connsiteX57" fmla="*/ 2018248 w 3092170"/>
                <a:gd name="connsiteY57" fmla="*/ 0 h 830087"/>
                <a:gd name="connsiteX58" fmla="*/ 2162431 w 3092170"/>
                <a:gd name="connsiteY58" fmla="*/ 0 h 830087"/>
                <a:gd name="connsiteX59" fmla="*/ 2174420 w 3092170"/>
                <a:gd name="connsiteY59" fmla="*/ 11989 h 830087"/>
                <a:gd name="connsiteX60" fmla="*/ 2174420 w 3092170"/>
                <a:gd name="connsiteY60" fmla="*/ 452844 h 830087"/>
                <a:gd name="connsiteX61" fmla="*/ 2341413 w 3092170"/>
                <a:gd name="connsiteY61" fmla="*/ 247434 h 830087"/>
                <a:gd name="connsiteX62" fmla="*/ 2364273 w 3092170"/>
                <a:gd name="connsiteY62" fmla="*/ 235471 h 830087"/>
                <a:gd name="connsiteX63" fmla="*/ 2518006 w 3092170"/>
                <a:gd name="connsiteY63" fmla="*/ 235471 h 830087"/>
                <a:gd name="connsiteX64" fmla="*/ 2522794 w 3092170"/>
                <a:gd name="connsiteY64" fmla="*/ 247434 h 830087"/>
                <a:gd name="connsiteX65" fmla="*/ 2345019 w 3092170"/>
                <a:gd name="connsiteY65" fmla="*/ 452844 h 830087"/>
                <a:gd name="connsiteX66" fmla="*/ 2548067 w 3092170"/>
                <a:gd name="connsiteY66" fmla="*/ 804862 h 830087"/>
                <a:gd name="connsiteX67" fmla="*/ 2542073 w 3092170"/>
                <a:gd name="connsiteY67" fmla="*/ 816851 h 830087"/>
                <a:gd name="connsiteX68" fmla="*/ 2382294 w 3092170"/>
                <a:gd name="connsiteY68" fmla="*/ 816851 h 830087"/>
                <a:gd name="connsiteX69" fmla="*/ 2364273 w 3092170"/>
                <a:gd name="connsiteY69" fmla="*/ 804862 h 830087"/>
                <a:gd name="connsiteX70" fmla="*/ 2234517 w 3092170"/>
                <a:gd name="connsiteY70" fmla="*/ 570573 h 830087"/>
                <a:gd name="connsiteX71" fmla="*/ 2174420 w 3092170"/>
                <a:gd name="connsiteY71" fmla="*/ 645084 h 830087"/>
                <a:gd name="connsiteX72" fmla="*/ 2174420 w 3092170"/>
                <a:gd name="connsiteY72" fmla="*/ 804862 h 830087"/>
                <a:gd name="connsiteX73" fmla="*/ 2162431 w 3092170"/>
                <a:gd name="connsiteY73" fmla="*/ 816851 h 830087"/>
                <a:gd name="connsiteX74" fmla="*/ 2018248 w 3092170"/>
                <a:gd name="connsiteY74" fmla="*/ 816851 h 830087"/>
                <a:gd name="connsiteX75" fmla="*/ 2006285 w 3092170"/>
                <a:gd name="connsiteY75" fmla="*/ 804862 h 830087"/>
                <a:gd name="connsiteX76" fmla="*/ 2006285 w 3092170"/>
                <a:gd name="connsiteY76" fmla="*/ 11989 h 830087"/>
                <a:gd name="connsiteX77" fmla="*/ 2018248 w 3092170"/>
                <a:gd name="connsiteY77" fmla="*/ 0 h 830087"/>
                <a:gd name="connsiteX78" fmla="*/ 9909 w 3092170"/>
                <a:gd name="connsiteY78" fmla="*/ 0 h 830087"/>
                <a:gd name="connsiteX79" fmla="*/ 164849 w 3092170"/>
                <a:gd name="connsiteY79" fmla="*/ 0 h 830087"/>
                <a:gd name="connsiteX80" fmla="*/ 179276 w 3092170"/>
                <a:gd name="connsiteY80" fmla="*/ 11989 h 830087"/>
                <a:gd name="connsiteX81" fmla="*/ 296980 w 3092170"/>
                <a:gd name="connsiteY81" fmla="*/ 524929 h 830087"/>
                <a:gd name="connsiteX82" fmla="*/ 299406 w 3092170"/>
                <a:gd name="connsiteY82" fmla="*/ 524929 h 830087"/>
                <a:gd name="connsiteX83" fmla="*/ 438712 w 3092170"/>
                <a:gd name="connsiteY83" fmla="*/ 11989 h 830087"/>
                <a:gd name="connsiteX84" fmla="*/ 454346 w 3092170"/>
                <a:gd name="connsiteY84" fmla="*/ 0 h 830087"/>
                <a:gd name="connsiteX85" fmla="*/ 558892 w 3092170"/>
                <a:gd name="connsiteY85" fmla="*/ 0 h 830087"/>
                <a:gd name="connsiteX86" fmla="*/ 573281 w 3092170"/>
                <a:gd name="connsiteY86" fmla="*/ 11989 h 830087"/>
                <a:gd name="connsiteX87" fmla="*/ 717439 w 3092170"/>
                <a:gd name="connsiteY87" fmla="*/ 524929 h 830087"/>
                <a:gd name="connsiteX88" fmla="*/ 719827 w 3092170"/>
                <a:gd name="connsiteY88" fmla="*/ 524929 h 830087"/>
                <a:gd name="connsiteX89" fmla="*/ 832755 w 3092170"/>
                <a:gd name="connsiteY89" fmla="*/ 11989 h 830087"/>
                <a:gd name="connsiteX90" fmla="*/ 847169 w 3092170"/>
                <a:gd name="connsiteY90" fmla="*/ 0 h 830087"/>
                <a:gd name="connsiteX91" fmla="*/ 1000916 w 3092170"/>
                <a:gd name="connsiteY91" fmla="*/ 0 h 830087"/>
                <a:gd name="connsiteX92" fmla="*/ 1010555 w 3092170"/>
                <a:gd name="connsiteY92" fmla="*/ 11989 h 830087"/>
                <a:gd name="connsiteX93" fmla="*/ 800294 w 3092170"/>
                <a:gd name="connsiteY93" fmla="*/ 804862 h 830087"/>
                <a:gd name="connsiteX94" fmla="*/ 784660 w 3092170"/>
                <a:gd name="connsiteY94" fmla="*/ 816851 h 830087"/>
                <a:gd name="connsiteX95" fmla="*/ 664582 w 3092170"/>
                <a:gd name="connsiteY95" fmla="*/ 816851 h 830087"/>
                <a:gd name="connsiteX96" fmla="*/ 648973 w 3092170"/>
                <a:gd name="connsiteY96" fmla="*/ 804862 h 830087"/>
                <a:gd name="connsiteX97" fmla="*/ 507216 w 3092170"/>
                <a:gd name="connsiteY97" fmla="*/ 296685 h 830087"/>
                <a:gd name="connsiteX98" fmla="*/ 504803 w 3092170"/>
                <a:gd name="connsiteY98" fmla="*/ 296685 h 830087"/>
                <a:gd name="connsiteX99" fmla="*/ 361864 w 3092170"/>
                <a:gd name="connsiteY99" fmla="*/ 804862 h 830087"/>
                <a:gd name="connsiteX100" fmla="*/ 346231 w 3092170"/>
                <a:gd name="connsiteY100" fmla="*/ 816851 h 830087"/>
                <a:gd name="connsiteX101" fmla="*/ 226127 w 3092170"/>
                <a:gd name="connsiteY101" fmla="*/ 816851 h 830087"/>
                <a:gd name="connsiteX102" fmla="*/ 211712 w 3092170"/>
                <a:gd name="connsiteY102" fmla="*/ 804862 h 830087"/>
                <a:gd name="connsiteX103" fmla="*/ 283 w 3092170"/>
                <a:gd name="connsiteY103" fmla="*/ 11989 h 830087"/>
                <a:gd name="connsiteX104" fmla="*/ 9909 w 3092170"/>
                <a:gd name="connsiteY104" fmla="*/ 0 h 830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092170" h="830087">
                  <a:moveTo>
                    <a:pt x="1213500" y="364006"/>
                  </a:moveTo>
                  <a:cubicBezTo>
                    <a:pt x="1169050" y="364006"/>
                    <a:pt x="1136588" y="385609"/>
                    <a:pt x="1123406" y="426439"/>
                  </a:cubicBezTo>
                  <a:cubicBezTo>
                    <a:pt x="1114986" y="452855"/>
                    <a:pt x="1112598" y="476896"/>
                    <a:pt x="1112598" y="526147"/>
                  </a:cubicBezTo>
                  <a:cubicBezTo>
                    <a:pt x="1112598" y="575423"/>
                    <a:pt x="1114986" y="599426"/>
                    <a:pt x="1123406" y="625842"/>
                  </a:cubicBezTo>
                  <a:cubicBezTo>
                    <a:pt x="1136588" y="666698"/>
                    <a:pt x="1169050" y="688326"/>
                    <a:pt x="1213500" y="688326"/>
                  </a:cubicBezTo>
                  <a:cubicBezTo>
                    <a:pt x="1257937" y="688326"/>
                    <a:pt x="1290347" y="666698"/>
                    <a:pt x="1303581" y="625842"/>
                  </a:cubicBezTo>
                  <a:cubicBezTo>
                    <a:pt x="1312026" y="599426"/>
                    <a:pt x="1314414" y="575423"/>
                    <a:pt x="1314414" y="526147"/>
                  </a:cubicBezTo>
                  <a:cubicBezTo>
                    <a:pt x="1314414" y="476896"/>
                    <a:pt x="1312026" y="452855"/>
                    <a:pt x="1303581" y="426439"/>
                  </a:cubicBezTo>
                  <a:cubicBezTo>
                    <a:pt x="1290347" y="385609"/>
                    <a:pt x="1257937" y="364006"/>
                    <a:pt x="1213500" y="364006"/>
                  </a:cubicBezTo>
                  <a:close/>
                  <a:moveTo>
                    <a:pt x="1854915" y="222262"/>
                  </a:moveTo>
                  <a:cubicBezTo>
                    <a:pt x="1893396" y="222262"/>
                    <a:pt x="1931839" y="235470"/>
                    <a:pt x="1957074" y="257060"/>
                  </a:cubicBezTo>
                  <a:cubicBezTo>
                    <a:pt x="1963068" y="261899"/>
                    <a:pt x="1964249" y="266699"/>
                    <a:pt x="1960642" y="273900"/>
                  </a:cubicBezTo>
                  <a:lnTo>
                    <a:pt x="1893396" y="396404"/>
                  </a:lnTo>
                  <a:cubicBezTo>
                    <a:pt x="1888557" y="402424"/>
                    <a:pt x="1883769" y="402424"/>
                    <a:pt x="1876556" y="398817"/>
                  </a:cubicBezTo>
                  <a:cubicBezTo>
                    <a:pt x="1848908" y="380796"/>
                    <a:pt x="1821311" y="371220"/>
                    <a:pt x="1792482" y="372401"/>
                  </a:cubicBezTo>
                  <a:cubicBezTo>
                    <a:pt x="1730010" y="374776"/>
                    <a:pt x="1702388" y="420446"/>
                    <a:pt x="1702388" y="498512"/>
                  </a:cubicBezTo>
                  <a:lnTo>
                    <a:pt x="1702388" y="804862"/>
                  </a:lnTo>
                  <a:cubicBezTo>
                    <a:pt x="1702388" y="812037"/>
                    <a:pt x="1697600" y="816851"/>
                    <a:pt x="1690386" y="816851"/>
                  </a:cubicBezTo>
                  <a:lnTo>
                    <a:pt x="1546191" y="816851"/>
                  </a:lnTo>
                  <a:cubicBezTo>
                    <a:pt x="1538990" y="816851"/>
                    <a:pt x="1534189" y="812037"/>
                    <a:pt x="1534189" y="804862"/>
                  </a:cubicBezTo>
                  <a:lnTo>
                    <a:pt x="1534189" y="247433"/>
                  </a:lnTo>
                  <a:cubicBezTo>
                    <a:pt x="1534189" y="240258"/>
                    <a:pt x="1538990" y="235470"/>
                    <a:pt x="1546191" y="235470"/>
                  </a:cubicBezTo>
                  <a:lnTo>
                    <a:pt x="1690386" y="235470"/>
                  </a:lnTo>
                  <a:cubicBezTo>
                    <a:pt x="1697600" y="235470"/>
                    <a:pt x="1702388" y="240258"/>
                    <a:pt x="1702388" y="247433"/>
                  </a:cubicBezTo>
                  <a:lnTo>
                    <a:pt x="1702388" y="296684"/>
                  </a:lnTo>
                  <a:lnTo>
                    <a:pt x="1703594" y="296684"/>
                  </a:lnTo>
                  <a:cubicBezTo>
                    <a:pt x="1731204" y="249846"/>
                    <a:pt x="1784074" y="222262"/>
                    <a:pt x="1854915" y="222262"/>
                  </a:cubicBezTo>
                  <a:close/>
                  <a:moveTo>
                    <a:pt x="2832696" y="222252"/>
                  </a:moveTo>
                  <a:cubicBezTo>
                    <a:pt x="2931172" y="222252"/>
                    <a:pt x="3014128" y="253456"/>
                    <a:pt x="3068116" y="294286"/>
                  </a:cubicBezTo>
                  <a:cubicBezTo>
                    <a:pt x="3072942" y="299112"/>
                    <a:pt x="3074123" y="306326"/>
                    <a:pt x="3069323" y="312295"/>
                  </a:cubicBezTo>
                  <a:lnTo>
                    <a:pt x="3002063" y="395226"/>
                  </a:lnTo>
                  <a:cubicBezTo>
                    <a:pt x="2997263" y="401220"/>
                    <a:pt x="2991268" y="401220"/>
                    <a:pt x="2985287" y="397614"/>
                  </a:cubicBezTo>
                  <a:cubicBezTo>
                    <a:pt x="2945625" y="372404"/>
                    <a:pt x="2887954" y="350738"/>
                    <a:pt x="2827883" y="350738"/>
                  </a:cubicBezTo>
                  <a:cubicBezTo>
                    <a:pt x="2778632" y="350738"/>
                    <a:pt x="2754617" y="370004"/>
                    <a:pt x="2754617" y="398807"/>
                  </a:cubicBezTo>
                  <a:cubicBezTo>
                    <a:pt x="2754617" y="425287"/>
                    <a:pt x="2769006" y="440857"/>
                    <a:pt x="2835097" y="446839"/>
                  </a:cubicBezTo>
                  <a:lnTo>
                    <a:pt x="2898762" y="454065"/>
                  </a:lnTo>
                  <a:cubicBezTo>
                    <a:pt x="3035731" y="467298"/>
                    <a:pt x="3092170" y="533364"/>
                    <a:pt x="3092170" y="630697"/>
                  </a:cubicBezTo>
                  <a:cubicBezTo>
                    <a:pt x="3091002" y="749581"/>
                    <a:pt x="2998469" y="830087"/>
                    <a:pt x="2832696" y="830087"/>
                  </a:cubicBezTo>
                  <a:cubicBezTo>
                    <a:pt x="2711335" y="830087"/>
                    <a:pt x="2623667" y="788050"/>
                    <a:pt x="2568422" y="739980"/>
                  </a:cubicBezTo>
                  <a:cubicBezTo>
                    <a:pt x="2563609" y="735167"/>
                    <a:pt x="2563609" y="727941"/>
                    <a:pt x="2568422" y="723191"/>
                  </a:cubicBezTo>
                  <a:lnTo>
                    <a:pt x="2646527" y="635459"/>
                  </a:lnTo>
                  <a:cubicBezTo>
                    <a:pt x="2651289" y="630697"/>
                    <a:pt x="2657297" y="630697"/>
                    <a:pt x="2663291" y="635459"/>
                  </a:cubicBezTo>
                  <a:cubicBezTo>
                    <a:pt x="2714942" y="675134"/>
                    <a:pt x="2781033" y="699124"/>
                    <a:pt x="2841091" y="699124"/>
                  </a:cubicBezTo>
                  <a:cubicBezTo>
                    <a:pt x="2902368" y="699124"/>
                    <a:pt x="2931172" y="676277"/>
                    <a:pt x="2931172" y="643879"/>
                  </a:cubicBezTo>
                  <a:cubicBezTo>
                    <a:pt x="2931172" y="616244"/>
                    <a:pt x="2915602" y="599442"/>
                    <a:pt x="2848305" y="593435"/>
                  </a:cubicBezTo>
                  <a:lnTo>
                    <a:pt x="2783420" y="586209"/>
                  </a:lnTo>
                  <a:cubicBezTo>
                    <a:pt x="2660903" y="574194"/>
                    <a:pt x="2593619" y="512955"/>
                    <a:pt x="2593619" y="408409"/>
                  </a:cubicBezTo>
                  <a:cubicBezTo>
                    <a:pt x="2593619" y="294286"/>
                    <a:pt x="2681312" y="222252"/>
                    <a:pt x="2832696" y="222252"/>
                  </a:cubicBezTo>
                  <a:close/>
                  <a:moveTo>
                    <a:pt x="1213494" y="222246"/>
                  </a:moveTo>
                  <a:cubicBezTo>
                    <a:pt x="1336049" y="222246"/>
                    <a:pt x="1432150" y="279891"/>
                    <a:pt x="1465779" y="385606"/>
                  </a:cubicBezTo>
                  <a:cubicBezTo>
                    <a:pt x="1478937" y="427656"/>
                    <a:pt x="1484982" y="468461"/>
                    <a:pt x="1484982" y="526157"/>
                  </a:cubicBezTo>
                  <a:cubicBezTo>
                    <a:pt x="1484982" y="583828"/>
                    <a:pt x="1478937" y="624633"/>
                    <a:pt x="1465779" y="666695"/>
                  </a:cubicBezTo>
                  <a:cubicBezTo>
                    <a:pt x="1432150" y="772435"/>
                    <a:pt x="1336049" y="830055"/>
                    <a:pt x="1213494" y="830055"/>
                  </a:cubicBezTo>
                  <a:cubicBezTo>
                    <a:pt x="1090990" y="830055"/>
                    <a:pt x="994863" y="772435"/>
                    <a:pt x="961234" y="666695"/>
                  </a:cubicBezTo>
                  <a:cubicBezTo>
                    <a:pt x="948026" y="624633"/>
                    <a:pt x="942006" y="583828"/>
                    <a:pt x="942006" y="526157"/>
                  </a:cubicBezTo>
                  <a:cubicBezTo>
                    <a:pt x="942006" y="468461"/>
                    <a:pt x="948026" y="427656"/>
                    <a:pt x="961234" y="385606"/>
                  </a:cubicBezTo>
                  <a:cubicBezTo>
                    <a:pt x="994863" y="279891"/>
                    <a:pt x="1090990" y="222246"/>
                    <a:pt x="1213494" y="222246"/>
                  </a:cubicBezTo>
                  <a:close/>
                  <a:moveTo>
                    <a:pt x="2018248" y="0"/>
                  </a:moveTo>
                  <a:lnTo>
                    <a:pt x="2162431" y="0"/>
                  </a:lnTo>
                  <a:cubicBezTo>
                    <a:pt x="2169632" y="0"/>
                    <a:pt x="2174420" y="4839"/>
                    <a:pt x="2174420" y="11989"/>
                  </a:cubicBezTo>
                  <a:lnTo>
                    <a:pt x="2174420" y="452844"/>
                  </a:lnTo>
                  <a:lnTo>
                    <a:pt x="2341413" y="247434"/>
                  </a:lnTo>
                  <a:cubicBezTo>
                    <a:pt x="2348626" y="239039"/>
                    <a:pt x="2354646" y="235471"/>
                    <a:pt x="2364273" y="235471"/>
                  </a:cubicBezTo>
                  <a:lnTo>
                    <a:pt x="2518006" y="235471"/>
                  </a:lnTo>
                  <a:cubicBezTo>
                    <a:pt x="2525232" y="235471"/>
                    <a:pt x="2527607" y="242646"/>
                    <a:pt x="2522794" y="247434"/>
                  </a:cubicBezTo>
                  <a:lnTo>
                    <a:pt x="2345019" y="452844"/>
                  </a:lnTo>
                  <a:lnTo>
                    <a:pt x="2548067" y="804862"/>
                  </a:lnTo>
                  <a:cubicBezTo>
                    <a:pt x="2551648" y="809650"/>
                    <a:pt x="2549235" y="816851"/>
                    <a:pt x="2542073" y="816851"/>
                  </a:cubicBezTo>
                  <a:lnTo>
                    <a:pt x="2382294" y="816851"/>
                  </a:lnTo>
                  <a:cubicBezTo>
                    <a:pt x="2373823" y="816851"/>
                    <a:pt x="2369035" y="813283"/>
                    <a:pt x="2364273" y="804862"/>
                  </a:cubicBezTo>
                  <a:lnTo>
                    <a:pt x="2234517" y="570573"/>
                  </a:lnTo>
                  <a:lnTo>
                    <a:pt x="2174420" y="645084"/>
                  </a:lnTo>
                  <a:lnTo>
                    <a:pt x="2174420" y="804862"/>
                  </a:lnTo>
                  <a:cubicBezTo>
                    <a:pt x="2174420" y="812038"/>
                    <a:pt x="2169632" y="816851"/>
                    <a:pt x="2162431" y="816851"/>
                  </a:cubicBezTo>
                  <a:lnTo>
                    <a:pt x="2018248" y="816851"/>
                  </a:lnTo>
                  <a:cubicBezTo>
                    <a:pt x="2011073" y="816851"/>
                    <a:pt x="2006285" y="812038"/>
                    <a:pt x="2006285" y="804862"/>
                  </a:cubicBezTo>
                  <a:lnTo>
                    <a:pt x="2006285" y="11989"/>
                  </a:lnTo>
                  <a:cubicBezTo>
                    <a:pt x="2006285" y="4839"/>
                    <a:pt x="2011073" y="0"/>
                    <a:pt x="2018248" y="0"/>
                  </a:cubicBezTo>
                  <a:close/>
                  <a:moveTo>
                    <a:pt x="9909" y="0"/>
                  </a:moveTo>
                  <a:lnTo>
                    <a:pt x="164849" y="0"/>
                  </a:lnTo>
                  <a:cubicBezTo>
                    <a:pt x="173244" y="0"/>
                    <a:pt x="178057" y="4839"/>
                    <a:pt x="179276" y="11989"/>
                  </a:cubicBezTo>
                  <a:lnTo>
                    <a:pt x="296980" y="524929"/>
                  </a:lnTo>
                  <a:lnTo>
                    <a:pt x="299406" y="524929"/>
                  </a:lnTo>
                  <a:lnTo>
                    <a:pt x="438712" y="11989"/>
                  </a:lnTo>
                  <a:cubicBezTo>
                    <a:pt x="441138" y="4839"/>
                    <a:pt x="445976" y="0"/>
                    <a:pt x="454346" y="0"/>
                  </a:cubicBezTo>
                  <a:lnTo>
                    <a:pt x="558892" y="0"/>
                  </a:lnTo>
                  <a:cubicBezTo>
                    <a:pt x="566080" y="0"/>
                    <a:pt x="570868" y="4839"/>
                    <a:pt x="573281" y="11989"/>
                  </a:cubicBezTo>
                  <a:lnTo>
                    <a:pt x="717439" y="524929"/>
                  </a:lnTo>
                  <a:lnTo>
                    <a:pt x="719827" y="524929"/>
                  </a:lnTo>
                  <a:lnTo>
                    <a:pt x="832755" y="11989"/>
                  </a:lnTo>
                  <a:cubicBezTo>
                    <a:pt x="833961" y="3619"/>
                    <a:pt x="838749" y="0"/>
                    <a:pt x="847169" y="0"/>
                  </a:cubicBezTo>
                  <a:lnTo>
                    <a:pt x="1000916" y="0"/>
                  </a:lnTo>
                  <a:cubicBezTo>
                    <a:pt x="1009336" y="0"/>
                    <a:pt x="1011711" y="4839"/>
                    <a:pt x="1010555" y="11989"/>
                  </a:cubicBezTo>
                  <a:lnTo>
                    <a:pt x="800294" y="804862"/>
                  </a:lnTo>
                  <a:cubicBezTo>
                    <a:pt x="799100" y="812038"/>
                    <a:pt x="793131" y="816851"/>
                    <a:pt x="784660" y="816851"/>
                  </a:cubicBezTo>
                  <a:lnTo>
                    <a:pt x="664582" y="816851"/>
                  </a:lnTo>
                  <a:cubicBezTo>
                    <a:pt x="656136" y="816851"/>
                    <a:pt x="651374" y="812038"/>
                    <a:pt x="648973" y="804862"/>
                  </a:cubicBezTo>
                  <a:lnTo>
                    <a:pt x="507216" y="296685"/>
                  </a:lnTo>
                  <a:lnTo>
                    <a:pt x="504803" y="296685"/>
                  </a:lnTo>
                  <a:lnTo>
                    <a:pt x="361864" y="804862"/>
                  </a:lnTo>
                  <a:cubicBezTo>
                    <a:pt x="359464" y="812038"/>
                    <a:pt x="354625" y="816851"/>
                    <a:pt x="346231" y="816851"/>
                  </a:cubicBezTo>
                  <a:lnTo>
                    <a:pt x="226127" y="816851"/>
                  </a:lnTo>
                  <a:cubicBezTo>
                    <a:pt x="218900" y="816851"/>
                    <a:pt x="214100" y="812038"/>
                    <a:pt x="211712" y="804862"/>
                  </a:cubicBezTo>
                  <a:lnTo>
                    <a:pt x="283" y="11989"/>
                  </a:lnTo>
                  <a:cubicBezTo>
                    <a:pt x="-898" y="4839"/>
                    <a:pt x="1476" y="0"/>
                    <a:pt x="9909"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Freeform 11"/>
            <p:cNvSpPr/>
            <p:nvPr userDrawn="1"/>
          </p:nvSpPr>
          <p:spPr>
            <a:xfrm>
              <a:off x="4456336" y="4765409"/>
              <a:ext cx="563518" cy="449754"/>
            </a:xfrm>
            <a:custGeom>
              <a:avLst/>
              <a:gdLst>
                <a:gd name="connsiteX0" fmla="*/ 997798 w 1133029"/>
                <a:gd name="connsiteY0" fmla="*/ 833694 h 904291"/>
                <a:gd name="connsiteX1" fmla="*/ 996845 w 1133029"/>
                <a:gd name="connsiteY1" fmla="*/ 834621 h 904291"/>
                <a:gd name="connsiteX2" fmla="*/ 996845 w 1133029"/>
                <a:gd name="connsiteY2" fmla="*/ 846737 h 904291"/>
                <a:gd name="connsiteX3" fmla="*/ 997798 w 1133029"/>
                <a:gd name="connsiteY3" fmla="*/ 847689 h 904291"/>
                <a:gd name="connsiteX4" fmla="*/ 1008478 w 1133029"/>
                <a:gd name="connsiteY4" fmla="*/ 847689 h 904291"/>
                <a:gd name="connsiteX5" fmla="*/ 1016797 w 1133029"/>
                <a:gd name="connsiteY5" fmla="*/ 840565 h 904291"/>
                <a:gd name="connsiteX6" fmla="*/ 1008478 w 1133029"/>
                <a:gd name="connsiteY6" fmla="*/ 833694 h 904291"/>
                <a:gd name="connsiteX7" fmla="*/ 989484 w 1133029"/>
                <a:gd name="connsiteY7" fmla="*/ 825612 h 904291"/>
                <a:gd name="connsiteX8" fmla="*/ 1008484 w 1133029"/>
                <a:gd name="connsiteY8" fmla="*/ 825612 h 904291"/>
                <a:gd name="connsiteX9" fmla="*/ 1021285 w 1133029"/>
                <a:gd name="connsiteY9" fmla="*/ 829524 h 904291"/>
                <a:gd name="connsiteX10" fmla="*/ 1025806 w 1133029"/>
                <a:gd name="connsiteY10" fmla="*/ 840573 h 904291"/>
                <a:gd name="connsiteX11" fmla="*/ 1023190 w 1133029"/>
                <a:gd name="connsiteY11" fmla="*/ 849348 h 904291"/>
                <a:gd name="connsiteX12" fmla="*/ 1015850 w 1133029"/>
                <a:gd name="connsiteY12" fmla="*/ 854555 h 904291"/>
                <a:gd name="connsiteX13" fmla="*/ 1026035 w 1133029"/>
                <a:gd name="connsiteY13" fmla="*/ 874253 h 904291"/>
                <a:gd name="connsiteX14" fmla="*/ 1025082 w 1133029"/>
                <a:gd name="connsiteY14" fmla="*/ 875917 h 904291"/>
                <a:gd name="connsiteX15" fmla="*/ 1018440 w 1133029"/>
                <a:gd name="connsiteY15" fmla="*/ 875917 h 904291"/>
                <a:gd name="connsiteX16" fmla="*/ 1016307 w 1133029"/>
                <a:gd name="connsiteY16" fmla="*/ 874253 h 904291"/>
                <a:gd name="connsiteX17" fmla="*/ 1006807 w 1133029"/>
                <a:gd name="connsiteY17" fmla="*/ 855762 h 904291"/>
                <a:gd name="connsiteX18" fmla="*/ 997803 w 1133029"/>
                <a:gd name="connsiteY18" fmla="*/ 855762 h 904291"/>
                <a:gd name="connsiteX19" fmla="*/ 996850 w 1133029"/>
                <a:gd name="connsiteY19" fmla="*/ 856689 h 904291"/>
                <a:gd name="connsiteX20" fmla="*/ 996850 w 1133029"/>
                <a:gd name="connsiteY20" fmla="*/ 874253 h 904291"/>
                <a:gd name="connsiteX21" fmla="*/ 995187 w 1133029"/>
                <a:gd name="connsiteY21" fmla="*/ 875917 h 904291"/>
                <a:gd name="connsiteX22" fmla="*/ 989484 w 1133029"/>
                <a:gd name="connsiteY22" fmla="*/ 875917 h 904291"/>
                <a:gd name="connsiteX23" fmla="*/ 987846 w 1133029"/>
                <a:gd name="connsiteY23" fmla="*/ 874253 h 904291"/>
                <a:gd name="connsiteX24" fmla="*/ 987846 w 1133029"/>
                <a:gd name="connsiteY24" fmla="*/ 827276 h 904291"/>
                <a:gd name="connsiteX25" fmla="*/ 989484 w 1133029"/>
                <a:gd name="connsiteY25" fmla="*/ 825612 h 904291"/>
                <a:gd name="connsiteX26" fmla="*/ 1005397 w 1133029"/>
                <a:gd name="connsiteY26" fmla="*/ 813519 h 904291"/>
                <a:gd name="connsiteX27" fmla="*/ 990551 w 1133029"/>
                <a:gd name="connsiteY27" fmla="*/ 816377 h 904291"/>
                <a:gd name="connsiteX28" fmla="*/ 978804 w 1133029"/>
                <a:gd name="connsiteY28" fmla="*/ 824200 h 904291"/>
                <a:gd name="connsiteX29" fmla="*/ 970980 w 1133029"/>
                <a:gd name="connsiteY29" fmla="*/ 836061 h 904291"/>
                <a:gd name="connsiteX30" fmla="*/ 968123 w 1133029"/>
                <a:gd name="connsiteY30" fmla="*/ 850997 h 904291"/>
                <a:gd name="connsiteX31" fmla="*/ 970980 w 1133029"/>
                <a:gd name="connsiteY31" fmla="*/ 865957 h 904291"/>
                <a:gd name="connsiteX32" fmla="*/ 978804 w 1133029"/>
                <a:gd name="connsiteY32" fmla="*/ 877933 h 904291"/>
                <a:gd name="connsiteX33" fmla="*/ 990551 w 1133029"/>
                <a:gd name="connsiteY33" fmla="*/ 885896 h 904291"/>
                <a:gd name="connsiteX34" fmla="*/ 1005397 w 1133029"/>
                <a:gd name="connsiteY34" fmla="*/ 888754 h 904291"/>
                <a:gd name="connsiteX35" fmla="*/ 1020218 w 1133029"/>
                <a:gd name="connsiteY35" fmla="*/ 885896 h 904291"/>
                <a:gd name="connsiteX36" fmla="*/ 1031966 w 1133029"/>
                <a:gd name="connsiteY36" fmla="*/ 877933 h 904291"/>
                <a:gd name="connsiteX37" fmla="*/ 1039789 w 1133029"/>
                <a:gd name="connsiteY37" fmla="*/ 865957 h 904291"/>
                <a:gd name="connsiteX38" fmla="*/ 1042647 w 1133029"/>
                <a:gd name="connsiteY38" fmla="*/ 850997 h 904291"/>
                <a:gd name="connsiteX39" fmla="*/ 1039789 w 1133029"/>
                <a:gd name="connsiteY39" fmla="*/ 836061 h 904291"/>
                <a:gd name="connsiteX40" fmla="*/ 1031966 w 1133029"/>
                <a:gd name="connsiteY40" fmla="*/ 824200 h 904291"/>
                <a:gd name="connsiteX41" fmla="*/ 1020218 w 1133029"/>
                <a:gd name="connsiteY41" fmla="*/ 816377 h 904291"/>
                <a:gd name="connsiteX42" fmla="*/ 1005397 w 1133029"/>
                <a:gd name="connsiteY42" fmla="*/ 813519 h 904291"/>
                <a:gd name="connsiteX43" fmla="*/ 1005397 w 1133029"/>
                <a:gd name="connsiteY43" fmla="*/ 805698 h 904291"/>
                <a:gd name="connsiteX44" fmla="*/ 1023419 w 1133029"/>
                <a:gd name="connsiteY44" fmla="*/ 809114 h 904291"/>
                <a:gd name="connsiteX45" fmla="*/ 1037782 w 1133029"/>
                <a:gd name="connsiteY45" fmla="*/ 818728 h 904291"/>
                <a:gd name="connsiteX46" fmla="*/ 1047282 w 1133029"/>
                <a:gd name="connsiteY46" fmla="*/ 833206 h 904291"/>
                <a:gd name="connsiteX47" fmla="*/ 1050711 w 1133029"/>
                <a:gd name="connsiteY47" fmla="*/ 850999 h 904291"/>
                <a:gd name="connsiteX48" fmla="*/ 1047282 w 1133029"/>
                <a:gd name="connsiteY48" fmla="*/ 869046 h 904291"/>
                <a:gd name="connsiteX49" fmla="*/ 1037782 w 1133029"/>
                <a:gd name="connsiteY49" fmla="*/ 883524 h 904291"/>
                <a:gd name="connsiteX50" fmla="*/ 1023419 w 1133029"/>
                <a:gd name="connsiteY50" fmla="*/ 893137 h 904291"/>
                <a:gd name="connsiteX51" fmla="*/ 1005397 w 1133029"/>
                <a:gd name="connsiteY51" fmla="*/ 896579 h 904291"/>
                <a:gd name="connsiteX52" fmla="*/ 987465 w 1133029"/>
                <a:gd name="connsiteY52" fmla="*/ 893137 h 904291"/>
                <a:gd name="connsiteX53" fmla="*/ 973114 w 1133029"/>
                <a:gd name="connsiteY53" fmla="*/ 883524 h 904291"/>
                <a:gd name="connsiteX54" fmla="*/ 963525 w 1133029"/>
                <a:gd name="connsiteY54" fmla="*/ 869046 h 904291"/>
                <a:gd name="connsiteX55" fmla="*/ 960071 w 1133029"/>
                <a:gd name="connsiteY55" fmla="*/ 850999 h 904291"/>
                <a:gd name="connsiteX56" fmla="*/ 963525 w 1133029"/>
                <a:gd name="connsiteY56" fmla="*/ 833206 h 904291"/>
                <a:gd name="connsiteX57" fmla="*/ 973114 w 1133029"/>
                <a:gd name="connsiteY57" fmla="*/ 818728 h 904291"/>
                <a:gd name="connsiteX58" fmla="*/ 987465 w 1133029"/>
                <a:gd name="connsiteY58" fmla="*/ 809114 h 904291"/>
                <a:gd name="connsiteX59" fmla="*/ 1005397 w 1133029"/>
                <a:gd name="connsiteY59" fmla="*/ 805698 h 904291"/>
                <a:gd name="connsiteX60" fmla="*/ 570941 w 1133029"/>
                <a:gd name="connsiteY60" fmla="*/ 189165 h 904291"/>
                <a:gd name="connsiteX61" fmla="*/ 749567 w 1133029"/>
                <a:gd name="connsiteY61" fmla="*/ 354125 h 904291"/>
                <a:gd name="connsiteX62" fmla="*/ 570941 w 1133029"/>
                <a:gd name="connsiteY62" fmla="*/ 690536 h 904291"/>
                <a:gd name="connsiteX63" fmla="*/ 392303 w 1133029"/>
                <a:gd name="connsiteY63" fmla="*/ 354125 h 904291"/>
                <a:gd name="connsiteX64" fmla="*/ 570941 w 1133029"/>
                <a:gd name="connsiteY64" fmla="*/ 189165 h 904291"/>
                <a:gd name="connsiteX65" fmla="*/ 89847 w 1133029"/>
                <a:gd name="connsiteY65" fmla="*/ 68 h 904291"/>
                <a:gd name="connsiteX66" fmla="*/ 237865 w 1133029"/>
                <a:gd name="connsiteY66" fmla="*/ 136631 h 904291"/>
                <a:gd name="connsiteX67" fmla="*/ 426524 w 1133029"/>
                <a:gd name="connsiteY67" fmla="*/ 885169 h 904291"/>
                <a:gd name="connsiteX68" fmla="*/ 406737 w 1133029"/>
                <a:gd name="connsiteY68" fmla="*/ 904054 h 904291"/>
                <a:gd name="connsiteX69" fmla="*/ 160192 w 1133029"/>
                <a:gd name="connsiteY69" fmla="*/ 666704 h 904291"/>
                <a:gd name="connsiteX70" fmla="*/ 5773 w 1133029"/>
                <a:gd name="connsiteY70" fmla="*/ 136669 h 904291"/>
                <a:gd name="connsiteX71" fmla="*/ 89847 w 1133029"/>
                <a:gd name="connsiteY71" fmla="*/ 68 h 904291"/>
                <a:gd name="connsiteX72" fmla="*/ 1043188 w 1133029"/>
                <a:gd name="connsiteY72" fmla="*/ 0 h 904291"/>
                <a:gd name="connsiteX73" fmla="*/ 1127275 w 1133029"/>
                <a:gd name="connsiteY73" fmla="*/ 136639 h 904291"/>
                <a:gd name="connsiteX74" fmla="*/ 972856 w 1133029"/>
                <a:gd name="connsiteY74" fmla="*/ 666712 h 904291"/>
                <a:gd name="connsiteX75" fmla="*/ 726247 w 1133029"/>
                <a:gd name="connsiteY75" fmla="*/ 904075 h 904291"/>
                <a:gd name="connsiteX76" fmla="*/ 706549 w 1133029"/>
                <a:gd name="connsiteY76" fmla="*/ 885152 h 904291"/>
                <a:gd name="connsiteX77" fmla="*/ 895208 w 1133029"/>
                <a:gd name="connsiteY77" fmla="*/ 136614 h 904291"/>
                <a:gd name="connsiteX78" fmla="*/ 1043188 w 1133029"/>
                <a:gd name="connsiteY78" fmla="*/ 0 h 90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133029" h="904291">
                  <a:moveTo>
                    <a:pt x="997798" y="833694"/>
                  </a:moveTo>
                  <a:cubicBezTo>
                    <a:pt x="997150" y="833694"/>
                    <a:pt x="996845" y="833999"/>
                    <a:pt x="996845" y="834621"/>
                  </a:cubicBezTo>
                  <a:lnTo>
                    <a:pt x="996845" y="846737"/>
                  </a:lnTo>
                  <a:cubicBezTo>
                    <a:pt x="996845" y="847359"/>
                    <a:pt x="997150" y="847689"/>
                    <a:pt x="997798" y="847689"/>
                  </a:cubicBezTo>
                  <a:lnTo>
                    <a:pt x="1008478" y="847689"/>
                  </a:lnTo>
                  <a:cubicBezTo>
                    <a:pt x="1014015" y="847689"/>
                    <a:pt x="1016797" y="845302"/>
                    <a:pt x="1016797" y="840565"/>
                  </a:cubicBezTo>
                  <a:cubicBezTo>
                    <a:pt x="1016797" y="835980"/>
                    <a:pt x="1014015" y="833694"/>
                    <a:pt x="1008478" y="833694"/>
                  </a:cubicBezTo>
                  <a:close/>
                  <a:moveTo>
                    <a:pt x="989484" y="825612"/>
                  </a:moveTo>
                  <a:lnTo>
                    <a:pt x="1008484" y="825612"/>
                  </a:lnTo>
                  <a:cubicBezTo>
                    <a:pt x="1014021" y="825612"/>
                    <a:pt x="1018275" y="826933"/>
                    <a:pt x="1021285" y="829524"/>
                  </a:cubicBezTo>
                  <a:cubicBezTo>
                    <a:pt x="1024295" y="832140"/>
                    <a:pt x="1025806" y="835823"/>
                    <a:pt x="1025806" y="840573"/>
                  </a:cubicBezTo>
                  <a:cubicBezTo>
                    <a:pt x="1025806" y="844040"/>
                    <a:pt x="1024930" y="846973"/>
                    <a:pt x="1023190" y="849348"/>
                  </a:cubicBezTo>
                  <a:cubicBezTo>
                    <a:pt x="1021450" y="851723"/>
                    <a:pt x="1018999" y="853450"/>
                    <a:pt x="1015850" y="854555"/>
                  </a:cubicBezTo>
                  <a:lnTo>
                    <a:pt x="1026035" y="874253"/>
                  </a:lnTo>
                  <a:cubicBezTo>
                    <a:pt x="1026505" y="875358"/>
                    <a:pt x="1026200" y="875917"/>
                    <a:pt x="1025082" y="875917"/>
                  </a:cubicBezTo>
                  <a:lnTo>
                    <a:pt x="1018440" y="875917"/>
                  </a:lnTo>
                  <a:cubicBezTo>
                    <a:pt x="1017488" y="875917"/>
                    <a:pt x="1016789" y="875358"/>
                    <a:pt x="1016307" y="874253"/>
                  </a:cubicBezTo>
                  <a:lnTo>
                    <a:pt x="1006807" y="855762"/>
                  </a:lnTo>
                  <a:lnTo>
                    <a:pt x="997803" y="855762"/>
                  </a:lnTo>
                  <a:cubicBezTo>
                    <a:pt x="997155" y="855762"/>
                    <a:pt x="996850" y="856079"/>
                    <a:pt x="996850" y="856689"/>
                  </a:cubicBezTo>
                  <a:lnTo>
                    <a:pt x="996850" y="874253"/>
                  </a:lnTo>
                  <a:cubicBezTo>
                    <a:pt x="996850" y="875358"/>
                    <a:pt x="996291" y="875917"/>
                    <a:pt x="995187" y="875917"/>
                  </a:cubicBezTo>
                  <a:lnTo>
                    <a:pt x="989484" y="875917"/>
                  </a:lnTo>
                  <a:cubicBezTo>
                    <a:pt x="988379" y="875917"/>
                    <a:pt x="987846" y="875358"/>
                    <a:pt x="987846" y="874253"/>
                  </a:cubicBezTo>
                  <a:lnTo>
                    <a:pt x="987846" y="827276"/>
                  </a:lnTo>
                  <a:cubicBezTo>
                    <a:pt x="987846" y="826171"/>
                    <a:pt x="988379" y="825612"/>
                    <a:pt x="989484" y="825612"/>
                  </a:cubicBezTo>
                  <a:close/>
                  <a:moveTo>
                    <a:pt x="1005397" y="813519"/>
                  </a:moveTo>
                  <a:cubicBezTo>
                    <a:pt x="1000000" y="813519"/>
                    <a:pt x="995072" y="814459"/>
                    <a:pt x="990551" y="816377"/>
                  </a:cubicBezTo>
                  <a:cubicBezTo>
                    <a:pt x="986055" y="818269"/>
                    <a:pt x="982144" y="820860"/>
                    <a:pt x="978804" y="824200"/>
                  </a:cubicBezTo>
                  <a:cubicBezTo>
                    <a:pt x="975502" y="827514"/>
                    <a:pt x="972873" y="831464"/>
                    <a:pt x="970980" y="836061"/>
                  </a:cubicBezTo>
                  <a:cubicBezTo>
                    <a:pt x="969075" y="840646"/>
                    <a:pt x="968123" y="845625"/>
                    <a:pt x="968123" y="850997"/>
                  </a:cubicBezTo>
                  <a:cubicBezTo>
                    <a:pt x="968123" y="856394"/>
                    <a:pt x="969075" y="861373"/>
                    <a:pt x="970980" y="865957"/>
                  </a:cubicBezTo>
                  <a:cubicBezTo>
                    <a:pt x="972873" y="870542"/>
                    <a:pt x="975502" y="874530"/>
                    <a:pt x="978804" y="877933"/>
                  </a:cubicBezTo>
                  <a:cubicBezTo>
                    <a:pt x="982144" y="881337"/>
                    <a:pt x="986055" y="883979"/>
                    <a:pt x="990551" y="885896"/>
                  </a:cubicBezTo>
                  <a:cubicBezTo>
                    <a:pt x="995072" y="887789"/>
                    <a:pt x="1000000" y="888754"/>
                    <a:pt x="1005397" y="888754"/>
                  </a:cubicBezTo>
                  <a:cubicBezTo>
                    <a:pt x="1010770" y="888754"/>
                    <a:pt x="1015710" y="887789"/>
                    <a:pt x="1020218" y="885896"/>
                  </a:cubicBezTo>
                  <a:cubicBezTo>
                    <a:pt x="1024740" y="883979"/>
                    <a:pt x="1028651" y="881337"/>
                    <a:pt x="1031966" y="877933"/>
                  </a:cubicBezTo>
                  <a:cubicBezTo>
                    <a:pt x="1035306" y="874530"/>
                    <a:pt x="1037897" y="870542"/>
                    <a:pt x="1039789" y="865957"/>
                  </a:cubicBezTo>
                  <a:cubicBezTo>
                    <a:pt x="1041694" y="861373"/>
                    <a:pt x="1042647" y="856394"/>
                    <a:pt x="1042647" y="850997"/>
                  </a:cubicBezTo>
                  <a:cubicBezTo>
                    <a:pt x="1042647" y="845625"/>
                    <a:pt x="1041694" y="840646"/>
                    <a:pt x="1039789" y="836061"/>
                  </a:cubicBezTo>
                  <a:cubicBezTo>
                    <a:pt x="1037897" y="831464"/>
                    <a:pt x="1035306" y="827514"/>
                    <a:pt x="1031966" y="824200"/>
                  </a:cubicBezTo>
                  <a:cubicBezTo>
                    <a:pt x="1028651" y="820860"/>
                    <a:pt x="1024740" y="818269"/>
                    <a:pt x="1020218" y="816377"/>
                  </a:cubicBezTo>
                  <a:cubicBezTo>
                    <a:pt x="1015710" y="814459"/>
                    <a:pt x="1010770" y="813519"/>
                    <a:pt x="1005397" y="813519"/>
                  </a:cubicBezTo>
                  <a:close/>
                  <a:moveTo>
                    <a:pt x="1005397" y="805698"/>
                  </a:moveTo>
                  <a:cubicBezTo>
                    <a:pt x="1011887" y="805698"/>
                    <a:pt x="1017881" y="806828"/>
                    <a:pt x="1023419" y="809114"/>
                  </a:cubicBezTo>
                  <a:cubicBezTo>
                    <a:pt x="1028956" y="811413"/>
                    <a:pt x="1033744" y="814639"/>
                    <a:pt x="1037782" y="818728"/>
                  </a:cubicBezTo>
                  <a:cubicBezTo>
                    <a:pt x="1041808" y="822843"/>
                    <a:pt x="1044983" y="827669"/>
                    <a:pt x="1047282" y="833206"/>
                  </a:cubicBezTo>
                  <a:cubicBezTo>
                    <a:pt x="1049568" y="838743"/>
                    <a:pt x="1050711" y="844674"/>
                    <a:pt x="1050711" y="850999"/>
                  </a:cubicBezTo>
                  <a:cubicBezTo>
                    <a:pt x="1050711" y="857501"/>
                    <a:pt x="1049568" y="863508"/>
                    <a:pt x="1047282" y="869046"/>
                  </a:cubicBezTo>
                  <a:cubicBezTo>
                    <a:pt x="1044983" y="874583"/>
                    <a:pt x="1041808" y="879383"/>
                    <a:pt x="1037782" y="883524"/>
                  </a:cubicBezTo>
                  <a:cubicBezTo>
                    <a:pt x="1033744" y="887638"/>
                    <a:pt x="1028956" y="890839"/>
                    <a:pt x="1023419" y="893137"/>
                  </a:cubicBezTo>
                  <a:cubicBezTo>
                    <a:pt x="1017881" y="895423"/>
                    <a:pt x="1011887" y="896579"/>
                    <a:pt x="1005397" y="896579"/>
                  </a:cubicBezTo>
                  <a:cubicBezTo>
                    <a:pt x="998895" y="896579"/>
                    <a:pt x="992939" y="895423"/>
                    <a:pt x="987465" y="893137"/>
                  </a:cubicBezTo>
                  <a:cubicBezTo>
                    <a:pt x="982004" y="890839"/>
                    <a:pt x="977229" y="887638"/>
                    <a:pt x="973114" y="883524"/>
                  </a:cubicBezTo>
                  <a:cubicBezTo>
                    <a:pt x="969012" y="879383"/>
                    <a:pt x="965786" y="874583"/>
                    <a:pt x="963525" y="869046"/>
                  </a:cubicBezTo>
                  <a:cubicBezTo>
                    <a:pt x="961201" y="863508"/>
                    <a:pt x="960071" y="857501"/>
                    <a:pt x="960071" y="850999"/>
                  </a:cubicBezTo>
                  <a:cubicBezTo>
                    <a:pt x="960071" y="844674"/>
                    <a:pt x="961201" y="838743"/>
                    <a:pt x="963525" y="833206"/>
                  </a:cubicBezTo>
                  <a:cubicBezTo>
                    <a:pt x="965786" y="827669"/>
                    <a:pt x="969012" y="822843"/>
                    <a:pt x="973114" y="818728"/>
                  </a:cubicBezTo>
                  <a:cubicBezTo>
                    <a:pt x="977229" y="814639"/>
                    <a:pt x="982004" y="811413"/>
                    <a:pt x="987465" y="809114"/>
                  </a:cubicBezTo>
                  <a:cubicBezTo>
                    <a:pt x="992939" y="806828"/>
                    <a:pt x="998895" y="805698"/>
                    <a:pt x="1005397" y="805698"/>
                  </a:cubicBezTo>
                  <a:close/>
                  <a:moveTo>
                    <a:pt x="570941" y="189165"/>
                  </a:moveTo>
                  <a:cubicBezTo>
                    <a:pt x="669595" y="189165"/>
                    <a:pt x="749567" y="263016"/>
                    <a:pt x="749567" y="354125"/>
                  </a:cubicBezTo>
                  <a:cubicBezTo>
                    <a:pt x="749567" y="445248"/>
                    <a:pt x="669595" y="690536"/>
                    <a:pt x="570941" y="690536"/>
                  </a:cubicBezTo>
                  <a:cubicBezTo>
                    <a:pt x="472275" y="690536"/>
                    <a:pt x="392303" y="445248"/>
                    <a:pt x="392303" y="354125"/>
                  </a:cubicBezTo>
                  <a:cubicBezTo>
                    <a:pt x="392303" y="263016"/>
                    <a:pt x="472275" y="189165"/>
                    <a:pt x="570941" y="189165"/>
                  </a:cubicBezTo>
                  <a:close/>
                  <a:moveTo>
                    <a:pt x="89847" y="68"/>
                  </a:moveTo>
                  <a:cubicBezTo>
                    <a:pt x="147403" y="-59"/>
                    <a:pt x="215335" y="47287"/>
                    <a:pt x="237865" y="136631"/>
                  </a:cubicBezTo>
                  <a:cubicBezTo>
                    <a:pt x="260357" y="225976"/>
                    <a:pt x="426524" y="885169"/>
                    <a:pt x="426524" y="885169"/>
                  </a:cubicBezTo>
                  <a:cubicBezTo>
                    <a:pt x="429470" y="896663"/>
                    <a:pt x="421520" y="905794"/>
                    <a:pt x="406737" y="904054"/>
                  </a:cubicBezTo>
                  <a:cubicBezTo>
                    <a:pt x="406737" y="904054"/>
                    <a:pt x="225305" y="889919"/>
                    <a:pt x="160192" y="666704"/>
                  </a:cubicBezTo>
                  <a:cubicBezTo>
                    <a:pt x="117456" y="520044"/>
                    <a:pt x="48203" y="282478"/>
                    <a:pt x="5773" y="136669"/>
                  </a:cubicBezTo>
                  <a:cubicBezTo>
                    <a:pt x="-16529" y="60431"/>
                    <a:pt x="28810" y="132"/>
                    <a:pt x="89847" y="68"/>
                  </a:cubicBezTo>
                  <a:close/>
                  <a:moveTo>
                    <a:pt x="1043188" y="0"/>
                  </a:moveTo>
                  <a:cubicBezTo>
                    <a:pt x="1104186" y="89"/>
                    <a:pt x="1149538" y="60414"/>
                    <a:pt x="1127275" y="136639"/>
                  </a:cubicBezTo>
                  <a:cubicBezTo>
                    <a:pt x="1084793" y="282486"/>
                    <a:pt x="1015616" y="520052"/>
                    <a:pt x="972856" y="666712"/>
                  </a:cubicBezTo>
                  <a:cubicBezTo>
                    <a:pt x="907743" y="889953"/>
                    <a:pt x="726247" y="904075"/>
                    <a:pt x="726247" y="904075"/>
                  </a:cubicBezTo>
                  <a:cubicBezTo>
                    <a:pt x="712823" y="905777"/>
                    <a:pt x="703476" y="897255"/>
                    <a:pt x="706549" y="885152"/>
                  </a:cubicBezTo>
                  <a:cubicBezTo>
                    <a:pt x="706549" y="885152"/>
                    <a:pt x="872703" y="226009"/>
                    <a:pt x="895208" y="136614"/>
                  </a:cubicBezTo>
                  <a:cubicBezTo>
                    <a:pt x="917699" y="47282"/>
                    <a:pt x="985644" y="-51"/>
                    <a:pt x="104318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impl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Simple content.</a:t>
            </a:r>
          </a:p>
        </p:txBody>
      </p:sp>
      <p:sp>
        <p:nvSpPr>
          <p:cNvPr id="3" name="Content Placeholder 2"/>
          <p:cNvSpPr>
            <a:spLocks noGrp="1"/>
          </p:cNvSpPr>
          <p:nvPr>
            <p:ph idx="1"/>
          </p:nvPr>
        </p:nvSpPr>
        <p:spPr>
          <a:xfrm>
            <a:off x="838200" y="1825625"/>
            <a:ext cx="10515600" cy="1801006"/>
          </a:xfrm>
        </p:spPr>
        <p:txBody>
          <a:bodyPr>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5722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Simple Content Wagey Waterm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Simple content with watermark.</a:t>
            </a:r>
          </a:p>
        </p:txBody>
      </p:sp>
      <p:sp>
        <p:nvSpPr>
          <p:cNvPr id="3" name="Content Placeholder 2"/>
          <p:cNvSpPr>
            <a:spLocks noGrp="1"/>
          </p:cNvSpPr>
          <p:nvPr>
            <p:ph idx="1"/>
          </p:nvPr>
        </p:nvSpPr>
        <p:spPr>
          <a:xfrm>
            <a:off x="838200" y="1825625"/>
            <a:ext cx="10515600" cy="1801006"/>
          </a:xfrm>
        </p:spPr>
        <p:txBody>
          <a:bodyPr>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with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5003813"/>
            <a:ext cx="10515600" cy="553998"/>
          </a:xfrm>
        </p:spPr>
        <p:txBody>
          <a:bodyPr anchor="b">
            <a:spAutoFit/>
          </a:bodyPr>
          <a:lstStyle>
            <a:lvl1pPr>
              <a:defRPr sz="4000"/>
            </a:lvl1pPr>
          </a:lstStyle>
          <a:p>
            <a:r>
              <a:rPr lang="en-US" dirty="0"/>
              <a:t>Section header with photo.</a:t>
            </a:r>
          </a:p>
        </p:txBody>
      </p:sp>
      <p:sp>
        <p:nvSpPr>
          <p:cNvPr id="3" name="Text Placeholder 2"/>
          <p:cNvSpPr>
            <a:spLocks noGrp="1"/>
          </p:cNvSpPr>
          <p:nvPr>
            <p:ph type="body" idx="1"/>
          </p:nvPr>
        </p:nvSpPr>
        <p:spPr>
          <a:xfrm>
            <a:off x="831850" y="5584799"/>
            <a:ext cx="10515600" cy="332399"/>
          </a:xfrm>
        </p:spPr>
        <p:txBody>
          <a:bodyPr>
            <a:spAutoFit/>
          </a:bodyPr>
          <a:lstStyle>
            <a:lvl1pPr marL="0" indent="0">
              <a:buNone/>
              <a:defRPr sz="2400">
                <a:solidFill>
                  <a:schemeClr val="tx1">
                    <a:tint val="75000"/>
                  </a:schemeClr>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Picture Placeholder 4"/>
          <p:cNvSpPr>
            <a:spLocks noGrp="1"/>
          </p:cNvSpPr>
          <p:nvPr>
            <p:ph type="pic" sz="quarter" idx="10"/>
          </p:nvPr>
        </p:nvSpPr>
        <p:spPr>
          <a:xfrm>
            <a:off x="0" y="0"/>
            <a:ext cx="12192000" cy="4661377"/>
          </a:xfrm>
        </p:spPr>
        <p:txBody>
          <a:bodyPr/>
          <a:lstStyle/>
          <a:p>
            <a:endParaRPr lang="en-US" dirty="0"/>
          </a:p>
        </p:txBody>
      </p:sp>
    </p:spTree>
    <p:extLst>
      <p:ext uri="{BB962C8B-B14F-4D97-AF65-F5344CB8AC3E}">
        <p14:creationId xmlns:p14="http://schemas.microsoft.com/office/powerpoint/2010/main" val="94694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impl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62074" y="1247490"/>
            <a:ext cx="5988861" cy="443198"/>
          </a:xfrm>
        </p:spPr>
        <p:txBody>
          <a:bodyPr wrap="square">
            <a:spAutoFit/>
          </a:bodyPr>
          <a:lstStyle>
            <a:lvl1pPr>
              <a:defRPr sz="3200"/>
            </a:lvl1pPr>
          </a:lstStyle>
          <a:p>
            <a:r>
              <a:rPr lang="en-US" dirty="0"/>
              <a:t>Simple content with photo.</a:t>
            </a:r>
          </a:p>
        </p:txBody>
      </p:sp>
      <p:sp>
        <p:nvSpPr>
          <p:cNvPr id="3" name="Content Placeholder 2"/>
          <p:cNvSpPr>
            <a:spLocks noGrp="1"/>
          </p:cNvSpPr>
          <p:nvPr>
            <p:ph idx="1"/>
          </p:nvPr>
        </p:nvSpPr>
        <p:spPr>
          <a:xfrm>
            <a:off x="5362074" y="1825625"/>
            <a:ext cx="5988861"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0"/>
          </p:nvPr>
        </p:nvSpPr>
        <p:spPr>
          <a:xfrm>
            <a:off x="0" y="0"/>
            <a:ext cx="4757630" cy="6858000"/>
          </a:xfrm>
        </p:spPr>
        <p:txBody>
          <a:bodyPr/>
          <a:lstStyle/>
          <a:p>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Title only.</a:t>
            </a:r>
          </a:p>
        </p:txBody>
      </p:sp>
    </p:spTree>
    <p:extLst>
      <p:ext uri="{BB962C8B-B14F-4D97-AF65-F5344CB8AC3E}">
        <p14:creationId xmlns:p14="http://schemas.microsoft.com/office/powerpoint/2010/main" val="1976098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Orang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baseline="0">
                <a:solidFill>
                  <a:schemeClr val="bg1"/>
                </a:solidFill>
              </a:defRPr>
            </a:lvl1pPr>
          </a:lstStyle>
          <a:p>
            <a:r>
              <a:rPr lang="en-US" dirty="0"/>
              <a:t>Title only orange.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Gray">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solidFill>
                  <a:schemeClr val="bg1"/>
                </a:solidFill>
              </a:defRPr>
            </a:lvl1pPr>
          </a:lstStyle>
          <a:p>
            <a:r>
              <a:rPr lang="en-US" dirty="0"/>
              <a:t>Title only gray.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0" tIns="0" rIns="0" bIns="0" rtlCol="0" anchor="b" anchorCtr="0">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38588347"/>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50" r:id="rId3"/>
    <p:sldLayoutId id="2147483659" r:id="rId4"/>
    <p:sldLayoutId id="2147483651" r:id="rId5"/>
    <p:sldLayoutId id="2147483660" r:id="rId6"/>
    <p:sldLayoutId id="2147483654" r:id="rId7"/>
    <p:sldLayoutId id="2147483662" r:id="rId8"/>
    <p:sldLayoutId id="2147483663" r:id="rId9"/>
    <p:sldLayoutId id="2147483668" r:id="rId10"/>
    <p:sldLayoutId id="2147483661" r:id="rId11"/>
    <p:sldLayoutId id="2147483669" r:id="rId12"/>
    <p:sldLayoutId id="2147483666" r:id="rId13"/>
    <p:sldLayoutId id="2147483670" r:id="rId14"/>
    <p:sldLayoutId id="2147483667" r:id="rId15"/>
    <p:sldLayoutId id="2147483657" r:id="rId16"/>
    <p:sldLayoutId id="2147483655" r:id="rId17"/>
    <p:sldLayoutId id="2147483658" r:id="rId18"/>
    <p:sldLayoutId id="2147483664" r:id="rId19"/>
    <p:sldLayoutId id="2147483656" r:id="rId2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5.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 Id="rId3" Type="http://schemas.openxmlformats.org/officeDocument/2006/relationships/image" Target="../media/image47.jp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5.xml"/><Relationship Id="rId3" Type="http://schemas.openxmlformats.org/officeDocument/2006/relationships/image" Target="../media/image48.jp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9.xml"/><Relationship Id="rId3" Type="http://schemas.openxmlformats.org/officeDocument/2006/relationships/image" Target="../media/image50.jpg"/></Relationships>
</file>

<file path=ppt/slides/_rels/slide111.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7.xml"/><Relationship Id="rId2" Type="http://schemas.openxmlformats.org/officeDocument/2006/relationships/notesSlide" Target="../notesSlides/notesSlide90.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1.xml"/><Relationship Id="rId3" Type="http://schemas.openxmlformats.org/officeDocument/2006/relationships/image" Target="../media/image53.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54.jpg"/><Relationship Id="rId4" Type="http://schemas.openxmlformats.org/officeDocument/2006/relationships/image" Target="../media/image55.jpg"/><Relationship Id="rId1" Type="http://schemas.openxmlformats.org/officeDocument/2006/relationships/slideLayout" Target="../slideLayouts/slideLayout7.xml"/><Relationship Id="rId2" Type="http://schemas.openxmlformats.org/officeDocument/2006/relationships/notesSlide" Target="../notesSlides/notesSlide9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1" Type="http://schemas.openxmlformats.org/officeDocument/2006/relationships/slideLayout" Target="../slideLayouts/slideLayout7.xml"/><Relationship Id="rId2" Type="http://schemas.openxmlformats.org/officeDocument/2006/relationships/notesSlide" Target="../notesSlides/notesSlide94.xml"/></Relationships>
</file>

<file path=ppt/slides/_rels/slide118.xml.rels><?xml version="1.0" encoding="UTF-8" standalone="yes"?>
<Relationships xmlns="http://schemas.openxmlformats.org/package/2006/relationships"><Relationship Id="rId9" Type="http://schemas.openxmlformats.org/officeDocument/2006/relationships/image" Target="../media/image66.tiff"/><Relationship Id="rId20" Type="http://schemas.openxmlformats.org/officeDocument/2006/relationships/hyperlink" Target="http://www.hcahealthcare.com/default.aspx" TargetMode="External"/><Relationship Id="rId21" Type="http://schemas.openxmlformats.org/officeDocument/2006/relationships/image" Target="../media/image77.gif"/><Relationship Id="rId22" Type="http://schemas.openxmlformats.org/officeDocument/2006/relationships/image" Target="../media/image78.tiff"/><Relationship Id="rId23" Type="http://schemas.openxmlformats.org/officeDocument/2006/relationships/image" Target="../media/image79.png"/><Relationship Id="rId24" Type="http://schemas.openxmlformats.org/officeDocument/2006/relationships/image" Target="../media/image80.tiff"/><Relationship Id="rId25" Type="http://schemas.openxmlformats.org/officeDocument/2006/relationships/image" Target="../media/image81.png"/><Relationship Id="rId26" Type="http://schemas.openxmlformats.org/officeDocument/2006/relationships/image" Target="../media/image82.jpeg"/><Relationship Id="rId27" Type="http://schemas.openxmlformats.org/officeDocument/2006/relationships/image" Target="../media/image83.tiff"/><Relationship Id="rId10" Type="http://schemas.openxmlformats.org/officeDocument/2006/relationships/image" Target="../media/image67.png"/><Relationship Id="rId11" Type="http://schemas.openxmlformats.org/officeDocument/2006/relationships/image" Target="../media/image68.png"/><Relationship Id="rId12" Type="http://schemas.openxmlformats.org/officeDocument/2006/relationships/image" Target="../media/image69.png"/><Relationship Id="rId13" Type="http://schemas.openxmlformats.org/officeDocument/2006/relationships/image" Target="../media/image70.png"/><Relationship Id="rId14" Type="http://schemas.openxmlformats.org/officeDocument/2006/relationships/image" Target="../media/image71.png"/><Relationship Id="rId15" Type="http://schemas.openxmlformats.org/officeDocument/2006/relationships/image" Target="../media/image72.png"/><Relationship Id="rId16" Type="http://schemas.openxmlformats.org/officeDocument/2006/relationships/image" Target="../media/image73.jpeg"/><Relationship Id="rId17" Type="http://schemas.openxmlformats.org/officeDocument/2006/relationships/image" Target="../media/image74.png"/><Relationship Id="rId18" Type="http://schemas.openxmlformats.org/officeDocument/2006/relationships/image" Target="../media/image75.png"/><Relationship Id="rId19" Type="http://schemas.openxmlformats.org/officeDocument/2006/relationships/image" Target="../media/image76.png"/><Relationship Id="rId1" Type="http://schemas.openxmlformats.org/officeDocument/2006/relationships/slideLayout" Target="../slideLayouts/slideLayout7.xml"/><Relationship Id="rId2" Type="http://schemas.openxmlformats.org/officeDocument/2006/relationships/image" Target="../media/image59.jpeg"/><Relationship Id="rId3" Type="http://schemas.openxmlformats.org/officeDocument/2006/relationships/image" Target="../media/image60.jpeg"/><Relationship Id="rId4" Type="http://schemas.openxmlformats.org/officeDocument/2006/relationships/image" Target="../media/image61.tiff"/><Relationship Id="rId5" Type="http://schemas.openxmlformats.org/officeDocument/2006/relationships/image" Target="../media/image62.tiff"/><Relationship Id="rId6" Type="http://schemas.openxmlformats.org/officeDocument/2006/relationships/image" Target="../media/image63.png"/><Relationship Id="rId7" Type="http://schemas.openxmlformats.org/officeDocument/2006/relationships/image" Target="../media/image64.png"/><Relationship Id="rId8" Type="http://schemas.openxmlformats.org/officeDocument/2006/relationships/image" Target="../media/image65.png"/></Relationships>
</file>

<file path=ppt/slides/_rels/slide119.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tiff"/><Relationship Id="rId5" Type="http://schemas.openxmlformats.org/officeDocument/2006/relationships/image" Target="../media/image87.tiff"/><Relationship Id="rId6" Type="http://schemas.openxmlformats.org/officeDocument/2006/relationships/image" Target="../media/image88.tiff"/><Relationship Id="rId7" Type="http://schemas.openxmlformats.org/officeDocument/2006/relationships/image" Target="../media/image89.tiff"/><Relationship Id="rId8" Type="http://schemas.openxmlformats.org/officeDocument/2006/relationships/image" Target="../media/image90.tiff"/><Relationship Id="rId9" Type="http://schemas.openxmlformats.org/officeDocument/2006/relationships/image" Target="../media/image91.tiff"/><Relationship Id="rId10" Type="http://schemas.openxmlformats.org/officeDocument/2006/relationships/image" Target="../media/image92.tiff"/><Relationship Id="rId1" Type="http://schemas.openxmlformats.org/officeDocument/2006/relationships/slideLayout" Target="../slideLayouts/slideLayout7.xml"/><Relationship Id="rId2" Type="http://schemas.openxmlformats.org/officeDocument/2006/relationships/image" Target="../media/image8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120.xml.rels><?xml version="1.0" encoding="UTF-8" standalone="yes"?>
<Relationships xmlns="http://schemas.openxmlformats.org/package/2006/relationships"><Relationship Id="rId11" Type="http://schemas.openxmlformats.org/officeDocument/2006/relationships/image" Target="../media/image102.tiff"/><Relationship Id="rId12" Type="http://schemas.openxmlformats.org/officeDocument/2006/relationships/image" Target="../media/image103.tiff"/><Relationship Id="rId13" Type="http://schemas.openxmlformats.org/officeDocument/2006/relationships/image" Target="../media/image104.tiff"/><Relationship Id="rId1" Type="http://schemas.openxmlformats.org/officeDocument/2006/relationships/slideLayout" Target="../slideLayouts/slideLayout7.xml"/><Relationship Id="rId2" Type="http://schemas.openxmlformats.org/officeDocument/2006/relationships/image" Target="../media/image93.png"/><Relationship Id="rId3" Type="http://schemas.openxmlformats.org/officeDocument/2006/relationships/image" Target="../media/image94.tiff"/><Relationship Id="rId4" Type="http://schemas.openxmlformats.org/officeDocument/2006/relationships/image" Target="../media/image95.png"/><Relationship Id="rId5" Type="http://schemas.openxmlformats.org/officeDocument/2006/relationships/image" Target="../media/image96.png"/><Relationship Id="rId6" Type="http://schemas.openxmlformats.org/officeDocument/2006/relationships/image" Target="../media/image97.png"/><Relationship Id="rId7" Type="http://schemas.openxmlformats.org/officeDocument/2006/relationships/image" Target="../media/image98.png"/><Relationship Id="rId8" Type="http://schemas.openxmlformats.org/officeDocument/2006/relationships/image" Target="../media/image99.tiff"/><Relationship Id="rId9" Type="http://schemas.openxmlformats.org/officeDocument/2006/relationships/image" Target="../media/image100.tiff"/><Relationship Id="rId10" Type="http://schemas.openxmlformats.org/officeDocument/2006/relationships/image" Target="../media/image101.tiff"/></Relationships>
</file>

<file path=ppt/slides/_rels/slide121.xml.rels><?xml version="1.0" encoding="UTF-8" standalone="yes"?>
<Relationships xmlns="http://schemas.openxmlformats.org/package/2006/relationships"><Relationship Id="rId3" Type="http://schemas.openxmlformats.org/officeDocument/2006/relationships/image" Target="../media/image106.png"/><Relationship Id="rId4" Type="http://schemas.openxmlformats.org/officeDocument/2006/relationships/image" Target="../media/image107.png"/><Relationship Id="rId5" Type="http://schemas.openxmlformats.org/officeDocument/2006/relationships/image" Target="../media/image108.png"/><Relationship Id="rId6" Type="http://schemas.openxmlformats.org/officeDocument/2006/relationships/image" Target="../media/image109.png"/><Relationship Id="rId7" Type="http://schemas.openxmlformats.org/officeDocument/2006/relationships/image" Target="../media/image110.png"/><Relationship Id="rId8" Type="http://schemas.openxmlformats.org/officeDocument/2006/relationships/image" Target="../media/image111.png"/><Relationship Id="rId9" Type="http://schemas.openxmlformats.org/officeDocument/2006/relationships/image" Target="../media/image112.png"/><Relationship Id="rId10" Type="http://schemas.openxmlformats.org/officeDocument/2006/relationships/image" Target="../media/image113.tiff"/><Relationship Id="rId11" Type="http://schemas.openxmlformats.org/officeDocument/2006/relationships/image" Target="../media/image114.tiff"/><Relationship Id="rId1" Type="http://schemas.openxmlformats.org/officeDocument/2006/relationships/slideLayout" Target="../slideLayouts/slideLayout7.xml"/><Relationship Id="rId2" Type="http://schemas.openxmlformats.org/officeDocument/2006/relationships/image" Target="../media/image105.png"/></Relationships>
</file>

<file path=ppt/slides/_rels/slide122.xml.rels><?xml version="1.0" encoding="UTF-8" standalone="yes"?>
<Relationships xmlns="http://schemas.openxmlformats.org/package/2006/relationships"><Relationship Id="rId3" Type="http://schemas.openxmlformats.org/officeDocument/2006/relationships/image" Target="../media/image116.png"/><Relationship Id="rId4" Type="http://schemas.openxmlformats.org/officeDocument/2006/relationships/image" Target="../media/image117.tiff"/><Relationship Id="rId5" Type="http://schemas.openxmlformats.org/officeDocument/2006/relationships/image" Target="../media/image118.tiff"/><Relationship Id="rId6" Type="http://schemas.openxmlformats.org/officeDocument/2006/relationships/image" Target="../media/image119.tiff"/><Relationship Id="rId7" Type="http://schemas.openxmlformats.org/officeDocument/2006/relationships/image" Target="../media/image120.tiff"/><Relationship Id="rId1" Type="http://schemas.openxmlformats.org/officeDocument/2006/relationships/slideLayout" Target="../slideLayouts/slideLayout7.xml"/><Relationship Id="rId2" Type="http://schemas.openxmlformats.org/officeDocument/2006/relationships/image" Target="../media/image115.png"/></Relationships>
</file>

<file path=ppt/slides/_rels/slide123.xml.rels><?xml version="1.0" encoding="UTF-8" standalone="yes"?>
<Relationships xmlns="http://schemas.openxmlformats.org/package/2006/relationships"><Relationship Id="rId3" Type="http://schemas.openxmlformats.org/officeDocument/2006/relationships/image" Target="../media/image122.jpg"/><Relationship Id="rId4" Type="http://schemas.openxmlformats.org/officeDocument/2006/relationships/image" Target="../media/image123.png"/><Relationship Id="rId5" Type="http://schemas.openxmlformats.org/officeDocument/2006/relationships/image" Target="../media/image124.tiff"/><Relationship Id="rId6" Type="http://schemas.openxmlformats.org/officeDocument/2006/relationships/image" Target="../media/image125.tiff"/><Relationship Id="rId7" Type="http://schemas.openxmlformats.org/officeDocument/2006/relationships/image" Target="../media/image126.tiff"/><Relationship Id="rId8" Type="http://schemas.openxmlformats.org/officeDocument/2006/relationships/image" Target="../media/image127.jpeg"/><Relationship Id="rId9" Type="http://schemas.openxmlformats.org/officeDocument/2006/relationships/image" Target="../media/image128.tiff"/><Relationship Id="rId1" Type="http://schemas.openxmlformats.org/officeDocument/2006/relationships/slideLayout" Target="../slideLayouts/slideLayout7.xml"/><Relationship Id="rId2" Type="http://schemas.openxmlformats.org/officeDocument/2006/relationships/image" Target="../media/image121.png"/></Relationships>
</file>

<file path=ppt/slides/_rels/slide124.xml.rels><?xml version="1.0" encoding="UTF-8" standalone="yes"?>
<Relationships xmlns="http://schemas.openxmlformats.org/package/2006/relationships"><Relationship Id="rId3" Type="http://schemas.openxmlformats.org/officeDocument/2006/relationships/image" Target="../media/image113.tiff"/><Relationship Id="rId4" Type="http://schemas.openxmlformats.org/officeDocument/2006/relationships/image" Target="../media/image130.tiff"/><Relationship Id="rId5" Type="http://schemas.openxmlformats.org/officeDocument/2006/relationships/image" Target="../media/image131.tiff"/><Relationship Id="rId6" Type="http://schemas.openxmlformats.org/officeDocument/2006/relationships/image" Target="../media/image132.tiff"/><Relationship Id="rId7" Type="http://schemas.openxmlformats.org/officeDocument/2006/relationships/image" Target="../media/image108.png"/><Relationship Id="rId8" Type="http://schemas.openxmlformats.org/officeDocument/2006/relationships/image" Target="../media/image97.png"/><Relationship Id="rId9" Type="http://schemas.openxmlformats.org/officeDocument/2006/relationships/image" Target="../media/image69.png"/><Relationship Id="rId10" Type="http://schemas.openxmlformats.org/officeDocument/2006/relationships/image" Target="../media/image133.png"/><Relationship Id="rId1" Type="http://schemas.openxmlformats.org/officeDocument/2006/relationships/slideLayout" Target="../slideLayouts/slideLayout7.xml"/><Relationship Id="rId2" Type="http://schemas.openxmlformats.org/officeDocument/2006/relationships/image" Target="../media/image129.png"/></Relationships>
</file>

<file path=ppt/slides/_rels/slide125.xml.rels><?xml version="1.0" encoding="UTF-8" standalone="yes"?>
<Relationships xmlns="http://schemas.openxmlformats.org/package/2006/relationships"><Relationship Id="rId3" Type="http://schemas.openxmlformats.org/officeDocument/2006/relationships/image" Target="../media/image131.tiff"/><Relationship Id="rId4" Type="http://schemas.openxmlformats.org/officeDocument/2006/relationships/image" Target="../media/image97.png"/><Relationship Id="rId5" Type="http://schemas.openxmlformats.org/officeDocument/2006/relationships/image" Target="../media/image134.tiff"/><Relationship Id="rId6" Type="http://schemas.openxmlformats.org/officeDocument/2006/relationships/image" Target="../media/image135.tiff"/><Relationship Id="rId7" Type="http://schemas.openxmlformats.org/officeDocument/2006/relationships/image" Target="../media/image136.tiff"/><Relationship Id="rId8" Type="http://schemas.openxmlformats.org/officeDocument/2006/relationships/image" Target="../media/image137.tiff"/><Relationship Id="rId9" Type="http://schemas.openxmlformats.org/officeDocument/2006/relationships/image" Target="../media/image129.png"/><Relationship Id="rId1" Type="http://schemas.openxmlformats.org/officeDocument/2006/relationships/slideLayout" Target="../slideLayouts/slideLayout7.xml"/><Relationship Id="rId2" Type="http://schemas.openxmlformats.org/officeDocument/2006/relationships/image" Target="../media/image124.tiff"/></Relationships>
</file>

<file path=ppt/slides/_rels/slide126.xml.rels><?xml version="1.0" encoding="UTF-8" standalone="yes"?>
<Relationships xmlns="http://schemas.openxmlformats.org/package/2006/relationships"><Relationship Id="rId11" Type="http://schemas.openxmlformats.org/officeDocument/2006/relationships/image" Target="../media/image129.png"/><Relationship Id="rId12" Type="http://schemas.openxmlformats.org/officeDocument/2006/relationships/image" Target="../media/image108.png"/><Relationship Id="rId13" Type="http://schemas.openxmlformats.org/officeDocument/2006/relationships/image" Target="../media/image67.png"/><Relationship Id="rId1" Type="http://schemas.openxmlformats.org/officeDocument/2006/relationships/slideLayout" Target="../slideLayouts/slideLayout7.xml"/><Relationship Id="rId2" Type="http://schemas.openxmlformats.org/officeDocument/2006/relationships/image" Target="../media/image138.png"/><Relationship Id="rId3" Type="http://schemas.openxmlformats.org/officeDocument/2006/relationships/image" Target="../media/image76.png"/><Relationship Id="rId4" Type="http://schemas.openxmlformats.org/officeDocument/2006/relationships/image" Target="../media/image113.tiff"/><Relationship Id="rId5" Type="http://schemas.openxmlformats.org/officeDocument/2006/relationships/image" Target="../media/image139.tiff"/><Relationship Id="rId6" Type="http://schemas.openxmlformats.org/officeDocument/2006/relationships/image" Target="../media/image114.tiff"/><Relationship Id="rId7" Type="http://schemas.openxmlformats.org/officeDocument/2006/relationships/image" Target="../media/image140.tiff"/><Relationship Id="rId8" Type="http://schemas.openxmlformats.org/officeDocument/2006/relationships/image" Target="../media/image141.tiff"/><Relationship Id="rId9" Type="http://schemas.openxmlformats.org/officeDocument/2006/relationships/image" Target="../media/image142.tiff"/><Relationship Id="rId10" Type="http://schemas.openxmlformats.org/officeDocument/2006/relationships/image" Target="../media/image128.tiff"/></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9.jp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1.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4" Type="http://schemas.microsoft.com/office/2007/relationships/hdphoto" Target="../media/hdphoto1.wdp"/><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1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1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g"/><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21.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1.xml"/><Relationship Id="rId3" Type="http://schemas.openxmlformats.org/officeDocument/2006/relationships/image" Target="../media/image22.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 Id="rId3" Type="http://schemas.openxmlformats.org/officeDocument/2006/relationships/image" Target="../media/image23.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 Id="rId3" Type="http://schemas.openxmlformats.org/officeDocument/2006/relationships/image" Target="../media/image2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4.xml"/><Relationship Id="rId3" Type="http://schemas.openxmlformats.org/officeDocument/2006/relationships/image" Target="../media/image25.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5.xml"/><Relationship Id="rId3" Type="http://schemas.openxmlformats.org/officeDocument/2006/relationships/image" Target="../media/image26.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chart" Target="../charts/char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chart" Target="../charts/char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8.xml"/><Relationship Id="rId3" Type="http://schemas.openxmlformats.org/officeDocument/2006/relationships/image" Target="../media/image27.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 Id="rId3" Type="http://schemas.openxmlformats.org/officeDocument/2006/relationships/image" Target="../media/image28.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 Id="rId3" Type="http://schemas.openxmlformats.org/officeDocument/2006/relationships/image" Target="../media/image29.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2.xml"/></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31.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32.jpg"/></Relationships>
</file>

<file path=ppt/slides/_rels/slide7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3.png"/><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34.jpg"/></Relationships>
</file>

<file path=ppt/slides/_rels/slide75.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4.xml"/><Relationship Id="rId3"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3.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6.xml"/></Relationships>
</file>

<file path=ppt/slides/_rels/slide8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6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8.xml"/></Relationships>
</file>

<file path=ppt/slides/_rels/slide84.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notesSlide" Target="../notesSlides/notesSlide69.xml"/></Relationships>
</file>

<file path=ppt/slides/_rels/slide85.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notesSlide" Target="../notesSlides/notesSlide7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0.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4.jp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 Id="rId3" Type="http://schemas.openxmlformats.org/officeDocument/2006/relationships/image" Target="../media/image41.jp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 Id="rId3" Type="http://schemas.openxmlformats.org/officeDocument/2006/relationships/image" Target="../media/image42.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8.xml"/></Relationships>
</file>

<file path=ppt/slides/_rels/slide95.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6.jp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1322"/>
            <a:ext cx="10515600" cy="1329595"/>
          </a:xfrm>
        </p:spPr>
        <p:txBody>
          <a:bodyPr/>
          <a:lstStyle/>
          <a:p>
            <a:r>
              <a:rPr lang="en-US" sz="6000" dirty="0"/>
              <a:t>FOR INTERNAL USE ONLY: </a:t>
            </a:r>
            <a:r>
              <a:rPr lang="en-US" dirty="0"/>
              <a:t/>
            </a:r>
            <a:br>
              <a:rPr lang="en-US" dirty="0"/>
            </a:br>
            <a:r>
              <a:rPr lang="en-US" dirty="0"/>
              <a:t>OVERVIEW</a:t>
            </a:r>
          </a:p>
        </p:txBody>
      </p:sp>
      <p:sp>
        <p:nvSpPr>
          <p:cNvPr id="3" name="Content Placeholder 2"/>
          <p:cNvSpPr>
            <a:spLocks noGrp="1"/>
          </p:cNvSpPr>
          <p:nvPr>
            <p:ph idx="1"/>
          </p:nvPr>
        </p:nvSpPr>
        <p:spPr>
          <a:xfrm>
            <a:off x="838200" y="2565854"/>
            <a:ext cx="10515600" cy="2353465"/>
          </a:xfrm>
        </p:spPr>
        <p:txBody>
          <a:bodyPr/>
          <a:lstStyle/>
          <a:p>
            <a:r>
              <a:rPr lang="en-US" dirty="0"/>
              <a:t>This presentation is broken into sections, allowing users to adapt it and emphasize messages as appropriate for individual audiences. </a:t>
            </a:r>
          </a:p>
          <a:p>
            <a:r>
              <a:rPr lang="en-US" dirty="0"/>
              <a:t>Additionally, the deck is structured to start with more “thought leadership” and “topic-driven” content that </a:t>
            </a:r>
            <a:r>
              <a:rPr lang="en-US" i="1" dirty="0"/>
              <a:t>leads</a:t>
            </a:r>
            <a:r>
              <a:rPr lang="en-US" dirty="0"/>
              <a:t> to our product information, because, in most instances, we don’t want to lead with ourselves. We want to demonstrate we understand our audience issues and can bring valuable information to them. </a:t>
            </a:r>
          </a:p>
        </p:txBody>
      </p:sp>
    </p:spTree>
    <p:extLst>
      <p:ext uri="{BB962C8B-B14F-4D97-AF65-F5344CB8AC3E}">
        <p14:creationId xmlns:p14="http://schemas.microsoft.com/office/powerpoint/2010/main" val="17288025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xmlns="" id="{C7EDE651-8152-D948-ADB5-9A3B40C09AD3}"/>
              </a:ext>
            </a:extLst>
          </p:cNvPr>
          <p:cNvGrpSpPr/>
          <p:nvPr/>
        </p:nvGrpSpPr>
        <p:grpSpPr>
          <a:xfrm>
            <a:off x="6492937" y="2812615"/>
            <a:ext cx="4977168" cy="597794"/>
            <a:chOff x="6492937" y="2812615"/>
            <a:chExt cx="4977168" cy="597794"/>
          </a:xfrm>
        </p:grpSpPr>
        <p:sp>
          <p:nvSpPr>
            <p:cNvPr id="3" name="Rectangle 2">
              <a:extLst>
                <a:ext uri="{FF2B5EF4-FFF2-40B4-BE49-F238E27FC236}">
                  <a16:creationId xmlns:a16="http://schemas.microsoft.com/office/drawing/2014/main" xmlns="" id="{A7940063-E3E4-8147-8DA4-017A65247A42}"/>
                </a:ext>
              </a:extLst>
            </p:cNvPr>
            <p:cNvSpPr/>
            <p:nvPr/>
          </p:nvSpPr>
          <p:spPr>
            <a:xfrm>
              <a:off x="7470605" y="2812615"/>
              <a:ext cx="3999500" cy="553998"/>
            </a:xfrm>
            <a:prstGeom prst="rect">
              <a:avLst/>
            </a:prstGeom>
          </p:spPr>
          <p:txBody>
            <a:bodyPr wrap="square" lIns="0" tIns="0" rIns="0" bIns="0">
              <a:spAutoFit/>
            </a:bodyPr>
            <a:lstStyle/>
            <a:p>
              <a:r>
                <a:rPr lang="en-US" dirty="0"/>
                <a:t>Cut complexity by centralizing consumer-directed benefits on a single platform.</a:t>
              </a:r>
            </a:p>
          </p:txBody>
        </p:sp>
        <p:grpSp>
          <p:nvGrpSpPr>
            <p:cNvPr id="11" name="Group 10">
              <a:extLst>
                <a:ext uri="{FF2B5EF4-FFF2-40B4-BE49-F238E27FC236}">
                  <a16:creationId xmlns:a16="http://schemas.microsoft.com/office/drawing/2014/main" xmlns="" id="{9D56C355-1EE6-A24F-BE23-0735F95508E4}"/>
                </a:ext>
              </a:extLst>
            </p:cNvPr>
            <p:cNvGrpSpPr/>
            <p:nvPr/>
          </p:nvGrpSpPr>
          <p:grpSpPr>
            <a:xfrm>
              <a:off x="6492937" y="2860732"/>
              <a:ext cx="548488" cy="549677"/>
              <a:chOff x="5677513" y="5003965"/>
              <a:chExt cx="1367100" cy="1370064"/>
            </a:xfrm>
          </p:grpSpPr>
          <p:sp>
            <p:nvSpPr>
              <p:cNvPr id="12" name="Freeform 3">
                <a:extLst>
                  <a:ext uri="{FF2B5EF4-FFF2-40B4-BE49-F238E27FC236}">
                    <a16:creationId xmlns:a16="http://schemas.microsoft.com/office/drawing/2014/main" xmlns="" id="{5B000C56-4F77-DB40-8BB7-39A7408DAE24}"/>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4F29D7C0-FE7C-CF40-B6DA-E524C6A2DE90}"/>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1199EDF9-F59B-7146-8CDB-E41BD0DE0646}"/>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558508B0-E81D-3340-9528-4B2000C925DB}"/>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116D2844-4384-CF4B-8C82-D4F00FE1D18B}"/>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A86FA067-6D91-4E4E-B993-0267E608148E}"/>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F50B1326-90FD-4843-85E1-DFD9F2014789}"/>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A35F7D15-3D18-AD44-929A-BE819CD31F69}"/>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DA6C2DAF-F1E5-EB42-B443-4985310C129E}"/>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B6EBDE0E-AD20-2440-BFFC-D60FB79359EF}"/>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3E16AA81-60D9-BA40-82AB-578EBE953A10}"/>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00702C1E-B446-BA4A-AF90-1F5E9FBAEF89}"/>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Group 1">
            <a:extLst>
              <a:ext uri="{FF2B5EF4-FFF2-40B4-BE49-F238E27FC236}">
                <a16:creationId xmlns:a16="http://schemas.microsoft.com/office/drawing/2014/main" xmlns="" id="{232650A3-4159-A842-9091-90B422E5DF2E}"/>
              </a:ext>
            </a:extLst>
          </p:cNvPr>
          <p:cNvGrpSpPr/>
          <p:nvPr/>
        </p:nvGrpSpPr>
        <p:grpSpPr>
          <a:xfrm>
            <a:off x="6618550" y="1755082"/>
            <a:ext cx="4407591" cy="564190"/>
            <a:chOff x="6618550" y="1755082"/>
            <a:chExt cx="4407591" cy="564190"/>
          </a:xfrm>
        </p:grpSpPr>
        <p:sp>
          <p:nvSpPr>
            <p:cNvPr id="5" name="Rectangle 4"/>
            <p:cNvSpPr/>
            <p:nvPr/>
          </p:nvSpPr>
          <p:spPr>
            <a:xfrm>
              <a:off x="7470605" y="1755082"/>
              <a:ext cx="3555536" cy="553998"/>
            </a:xfrm>
            <a:prstGeom prst="rect">
              <a:avLst/>
            </a:prstGeom>
          </p:spPr>
          <p:txBody>
            <a:bodyPr wrap="square" lIns="0" tIns="0" rIns="0" bIns="0">
              <a:spAutoFit/>
            </a:bodyPr>
            <a:lstStyle/>
            <a:p>
              <a:r>
                <a:rPr lang="en-US" dirty="0"/>
                <a:t>Give employees flexible options and a mobile, connected experience.</a:t>
              </a:r>
            </a:p>
          </p:txBody>
        </p:sp>
        <p:grpSp>
          <p:nvGrpSpPr>
            <p:cNvPr id="24" name="Group 23">
              <a:extLst>
                <a:ext uri="{FF2B5EF4-FFF2-40B4-BE49-F238E27FC236}">
                  <a16:creationId xmlns:a16="http://schemas.microsoft.com/office/drawing/2014/main" xmlns="" id="{30337B72-99B0-2B4F-90FA-E2BCFFA4F1F7}"/>
                </a:ext>
              </a:extLst>
            </p:cNvPr>
            <p:cNvGrpSpPr/>
            <p:nvPr/>
          </p:nvGrpSpPr>
          <p:grpSpPr>
            <a:xfrm>
              <a:off x="6618550" y="1769845"/>
              <a:ext cx="300603" cy="549427"/>
              <a:chOff x="7698999" y="1358632"/>
              <a:chExt cx="749250" cy="1369441"/>
            </a:xfrm>
          </p:grpSpPr>
          <p:sp>
            <p:nvSpPr>
              <p:cNvPr id="25" name="Freeform 3">
                <a:extLst>
                  <a:ext uri="{FF2B5EF4-FFF2-40B4-BE49-F238E27FC236}">
                    <a16:creationId xmlns:a16="http://schemas.microsoft.com/office/drawing/2014/main" xmlns="" id="{78910F82-CE2A-0443-A500-1C3BD16BB87B}"/>
                  </a:ext>
                </a:extLst>
              </p:cNvPr>
              <p:cNvSpPr/>
              <p:nvPr/>
            </p:nvSpPr>
            <p:spPr>
              <a:xfrm>
                <a:off x="7698999" y="1358632"/>
                <a:ext cx="749250" cy="1369441"/>
              </a:xfrm>
              <a:custGeom>
                <a:avLst/>
                <a:gdLst>
                  <a:gd name="connsiteX0" fmla="*/ 677761 w 749250"/>
                  <a:gd name="connsiteY0" fmla="*/ 1118 h 1369441"/>
                  <a:gd name="connsiteX1" fmla="*/ 73965 w 749250"/>
                  <a:gd name="connsiteY1" fmla="*/ 0 h 1369441"/>
                  <a:gd name="connsiteX2" fmla="*/ 2248 w 749250"/>
                  <a:gd name="connsiteY2" fmla="*/ 73851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03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65" y="0"/>
                    </a:lnTo>
                    <a:cubicBezTo>
                      <a:pt x="34430" y="-63"/>
                      <a:pt x="2312" y="33020"/>
                      <a:pt x="2248" y="73851"/>
                    </a:cubicBezTo>
                    <a:lnTo>
                      <a:pt x="0" y="1294232"/>
                    </a:lnTo>
                    <a:cubicBezTo>
                      <a:pt x="-114" y="1335075"/>
                      <a:pt x="31928" y="1368247"/>
                      <a:pt x="71463" y="1368311"/>
                    </a:cubicBezTo>
                    <a:lnTo>
                      <a:pt x="675272" y="1369441"/>
                    </a:lnTo>
                    <a:cubicBezTo>
                      <a:pt x="714833" y="1369505"/>
                      <a:pt x="746913" y="1336446"/>
                      <a:pt x="747014" y="1295603"/>
                    </a:cubicBezTo>
                    <a:lnTo>
                      <a:pt x="749250" y="75222"/>
                    </a:lnTo>
                    <a:cubicBezTo>
                      <a:pt x="749313" y="34354"/>
                      <a:pt x="717322" y="1207"/>
                      <a:pt x="677761" y="1118"/>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BB74FC2C-8137-DA41-A99D-AB0A98F8F408}"/>
                  </a:ext>
                </a:extLst>
              </p:cNvPr>
              <p:cNvSpPr/>
              <p:nvPr/>
            </p:nvSpPr>
            <p:spPr>
              <a:xfrm>
                <a:off x="7773372" y="1470937"/>
                <a:ext cx="600608" cy="1072858"/>
              </a:xfrm>
              <a:custGeom>
                <a:avLst/>
                <a:gdLst>
                  <a:gd name="connsiteX0" fmla="*/ 902 w 600608"/>
                  <a:gd name="connsiteY0" fmla="*/ 0 h 1072858"/>
                  <a:gd name="connsiteX1" fmla="*/ 0 w 600608"/>
                  <a:gd name="connsiteY1" fmla="*/ 1072223 h 1072858"/>
                  <a:gd name="connsiteX2" fmla="*/ 599669 w 600608"/>
                  <a:gd name="connsiteY2" fmla="*/ 1072858 h 1072858"/>
                  <a:gd name="connsiteX3" fmla="*/ 600608 w 600608"/>
                  <a:gd name="connsiteY3" fmla="*/ 622 h 1072858"/>
                  <a:gd name="connsiteX4" fmla="*/ 902 w 600608"/>
                  <a:gd name="connsiteY4" fmla="*/ 0 h 1072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608" h="1072858">
                    <a:moveTo>
                      <a:pt x="902" y="0"/>
                    </a:moveTo>
                    <a:lnTo>
                      <a:pt x="0" y="1072223"/>
                    </a:lnTo>
                    <a:lnTo>
                      <a:pt x="599669" y="1072858"/>
                    </a:lnTo>
                    <a:lnTo>
                      <a:pt x="600608" y="622"/>
                    </a:lnTo>
                    <a:lnTo>
                      <a:pt x="902" y="0"/>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CC8B088-8A2E-4A47-ABD2-50F444C4C32B}"/>
                  </a:ext>
                </a:extLst>
              </p:cNvPr>
              <p:cNvSpPr/>
              <p:nvPr/>
            </p:nvSpPr>
            <p:spPr>
              <a:xfrm>
                <a:off x="7842338" y="2114774"/>
                <a:ext cx="88252" cy="88278"/>
              </a:xfrm>
              <a:custGeom>
                <a:avLst/>
                <a:gdLst>
                  <a:gd name="connsiteX0" fmla="*/ 44171 w 88252"/>
                  <a:gd name="connsiteY0" fmla="*/ 0 h 88278"/>
                  <a:gd name="connsiteX1" fmla="*/ 0 w 88252"/>
                  <a:gd name="connsiteY1" fmla="*/ 44107 h 88278"/>
                  <a:gd name="connsiteX2" fmla="*/ 44082 w 88252"/>
                  <a:gd name="connsiteY2" fmla="*/ 88278 h 88278"/>
                  <a:gd name="connsiteX3" fmla="*/ 88252 w 88252"/>
                  <a:gd name="connsiteY3" fmla="*/ 44171 h 88278"/>
                  <a:gd name="connsiteX4" fmla="*/ 44171 w 88252"/>
                  <a:gd name="connsiteY4" fmla="*/ 0 h 882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78">
                    <a:moveTo>
                      <a:pt x="44171" y="0"/>
                    </a:moveTo>
                    <a:cubicBezTo>
                      <a:pt x="19812" y="0"/>
                      <a:pt x="0" y="19723"/>
                      <a:pt x="0" y="44107"/>
                    </a:cubicBezTo>
                    <a:cubicBezTo>
                      <a:pt x="-25" y="68466"/>
                      <a:pt x="19723" y="88252"/>
                      <a:pt x="44082" y="88278"/>
                    </a:cubicBezTo>
                    <a:cubicBezTo>
                      <a:pt x="68478" y="88316"/>
                      <a:pt x="88227" y="68555"/>
                      <a:pt x="88252" y="44171"/>
                    </a:cubicBezTo>
                    <a:cubicBezTo>
                      <a:pt x="88290" y="19812"/>
                      <a:pt x="68567" y="25"/>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AA9D6FCC-B848-E34C-BE16-86D2B7BCB3AC}"/>
                  </a:ext>
                </a:extLst>
              </p:cNvPr>
              <p:cNvSpPr/>
              <p:nvPr/>
            </p:nvSpPr>
            <p:spPr>
              <a:xfrm>
                <a:off x="7842480" y="1932118"/>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83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23" y="88227"/>
                      <a:pt x="44082" y="88252"/>
                    </a:cubicBezTo>
                    <a:cubicBezTo>
                      <a:pt x="68478" y="88290"/>
                      <a:pt x="88227" y="68567"/>
                      <a:pt x="88252" y="44183"/>
                    </a:cubicBezTo>
                    <a:cubicBezTo>
                      <a:pt x="88290" y="19812"/>
                      <a:pt x="68529" y="38"/>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EC24004E-7378-D247-9678-4F247366F5A8}"/>
                  </a:ext>
                </a:extLst>
              </p:cNvPr>
              <p:cNvSpPr/>
              <p:nvPr/>
            </p:nvSpPr>
            <p:spPr>
              <a:xfrm>
                <a:off x="7842622" y="175325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10"/>
                      <a:pt x="0" y="44082"/>
                    </a:cubicBezTo>
                    <a:cubicBezTo>
                      <a:pt x="-25" y="68440"/>
                      <a:pt x="19723" y="88214"/>
                      <a:pt x="44082" y="88252"/>
                    </a:cubicBezTo>
                    <a:cubicBezTo>
                      <a:pt x="68466" y="88278"/>
                      <a:pt x="88214" y="68529"/>
                      <a:pt x="88252" y="44171"/>
                    </a:cubicBezTo>
                    <a:cubicBezTo>
                      <a:pt x="88278" y="19812"/>
                      <a:pt x="68529" y="0"/>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D10F55E5-F467-A543-93AD-63CB6FB0ABC5}"/>
                  </a:ext>
                </a:extLst>
              </p:cNvPr>
              <p:cNvSpPr/>
              <p:nvPr/>
            </p:nvSpPr>
            <p:spPr>
              <a:xfrm>
                <a:off x="7987252" y="2604912"/>
                <a:ext cx="194793" cy="56439"/>
              </a:xfrm>
              <a:custGeom>
                <a:avLst/>
                <a:gdLst>
                  <a:gd name="connsiteX0" fmla="*/ 169596 w 194793"/>
                  <a:gd name="connsiteY0" fmla="*/ 56439 h 56439"/>
                  <a:gd name="connsiteX1" fmla="*/ 25197 w 194793"/>
                  <a:gd name="connsiteY1" fmla="*/ 56439 h 56439"/>
                  <a:gd name="connsiteX2" fmla="*/ 0 w 194793"/>
                  <a:gd name="connsiteY2" fmla="*/ 31242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42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42"/>
                    </a:cubicBezTo>
                    <a:lnTo>
                      <a:pt x="0" y="25197"/>
                    </a:lnTo>
                    <a:cubicBezTo>
                      <a:pt x="0" y="11265"/>
                      <a:pt x="11278" y="0"/>
                      <a:pt x="25197" y="0"/>
                    </a:cubicBezTo>
                    <a:lnTo>
                      <a:pt x="169596" y="0"/>
                    </a:lnTo>
                    <a:cubicBezTo>
                      <a:pt x="183490" y="0"/>
                      <a:pt x="194793" y="11265"/>
                      <a:pt x="194793" y="25197"/>
                    </a:cubicBezTo>
                    <a:lnTo>
                      <a:pt x="194793" y="31242"/>
                    </a:lnTo>
                    <a:cubicBezTo>
                      <a:pt x="194793" y="45161"/>
                      <a:pt x="183490" y="56439"/>
                      <a:pt x="169596" y="5643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53DBEED5-9BF8-0841-B235-1ABE067105B1}"/>
                  </a:ext>
                </a:extLst>
              </p:cNvPr>
              <p:cNvSpPr/>
              <p:nvPr/>
            </p:nvSpPr>
            <p:spPr>
              <a:xfrm>
                <a:off x="7985460" y="1793615"/>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B73EF97B-AE62-954D-A90C-35E8B59D1E94}"/>
                  </a:ext>
                </a:extLst>
              </p:cNvPr>
              <p:cNvSpPr/>
              <p:nvPr/>
            </p:nvSpPr>
            <p:spPr>
              <a:xfrm>
                <a:off x="7985460" y="197624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57BC898C-BA66-0947-AED5-DC38C64FB3EB}"/>
                  </a:ext>
                </a:extLst>
              </p:cNvPr>
              <p:cNvSpPr/>
              <p:nvPr/>
            </p:nvSpPr>
            <p:spPr>
              <a:xfrm>
                <a:off x="7985460" y="215887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0" name="Group 59">
            <a:extLst>
              <a:ext uri="{FF2B5EF4-FFF2-40B4-BE49-F238E27FC236}">
                <a16:creationId xmlns:a16="http://schemas.microsoft.com/office/drawing/2014/main" xmlns="" id="{8904AE7F-AE38-084D-8F5A-CF929A8FFAC7}"/>
              </a:ext>
            </a:extLst>
          </p:cNvPr>
          <p:cNvGrpSpPr/>
          <p:nvPr/>
        </p:nvGrpSpPr>
        <p:grpSpPr>
          <a:xfrm>
            <a:off x="6573451" y="3870148"/>
            <a:ext cx="4041209" cy="651208"/>
            <a:chOff x="6573451" y="3870148"/>
            <a:chExt cx="4041209" cy="651208"/>
          </a:xfrm>
        </p:grpSpPr>
        <p:sp>
          <p:nvSpPr>
            <p:cNvPr id="4" name="Rectangle 3">
              <a:extLst>
                <a:ext uri="{FF2B5EF4-FFF2-40B4-BE49-F238E27FC236}">
                  <a16:creationId xmlns:a16="http://schemas.microsoft.com/office/drawing/2014/main" xmlns="" id="{9B84E3CF-426F-124B-BD2E-C22745C85D21}"/>
                </a:ext>
              </a:extLst>
            </p:cNvPr>
            <p:cNvSpPr/>
            <p:nvPr/>
          </p:nvSpPr>
          <p:spPr>
            <a:xfrm>
              <a:off x="7470604" y="3870148"/>
              <a:ext cx="3144056" cy="553998"/>
            </a:xfrm>
            <a:prstGeom prst="rect">
              <a:avLst/>
            </a:prstGeom>
          </p:spPr>
          <p:txBody>
            <a:bodyPr wrap="square" lIns="0" tIns="0" rIns="0" bIns="0">
              <a:spAutoFit/>
            </a:bodyPr>
            <a:lstStyle/>
            <a:p>
              <a:r>
                <a:rPr lang="en-US" dirty="0"/>
                <a:t>Stay ahead of changing regulatory requirements.</a:t>
              </a:r>
            </a:p>
          </p:txBody>
        </p:sp>
        <p:grpSp>
          <p:nvGrpSpPr>
            <p:cNvPr id="34" name="Group 33">
              <a:extLst>
                <a:ext uri="{FF2B5EF4-FFF2-40B4-BE49-F238E27FC236}">
                  <a16:creationId xmlns:a16="http://schemas.microsoft.com/office/drawing/2014/main" xmlns="" id="{EC8C0396-D710-E047-9849-61EC78B4AED1}"/>
                </a:ext>
              </a:extLst>
            </p:cNvPr>
            <p:cNvGrpSpPr/>
            <p:nvPr/>
          </p:nvGrpSpPr>
          <p:grpSpPr>
            <a:xfrm>
              <a:off x="6573451" y="3966202"/>
              <a:ext cx="533862" cy="555154"/>
              <a:chOff x="16310695" y="1353792"/>
              <a:chExt cx="1330645" cy="1383716"/>
            </a:xfrm>
          </p:grpSpPr>
          <p:sp>
            <p:nvSpPr>
              <p:cNvPr id="35" name="Freeform 3">
                <a:extLst>
                  <a:ext uri="{FF2B5EF4-FFF2-40B4-BE49-F238E27FC236}">
                    <a16:creationId xmlns:a16="http://schemas.microsoft.com/office/drawing/2014/main" xmlns="" id="{8CCD8D0C-7C1A-1548-8E7D-6984F41D641B}"/>
                  </a:ext>
                </a:extLst>
              </p:cNvPr>
              <p:cNvSpPr/>
              <p:nvPr/>
            </p:nvSpPr>
            <p:spPr>
              <a:xfrm>
                <a:off x="16310695" y="1353792"/>
                <a:ext cx="987374" cy="1383716"/>
              </a:xfrm>
              <a:custGeom>
                <a:avLst/>
                <a:gdLst>
                  <a:gd name="connsiteX0" fmla="*/ 987374 w 987374"/>
                  <a:gd name="connsiteY0" fmla="*/ 1056653 h 1383716"/>
                  <a:gd name="connsiteX1" fmla="*/ 987374 w 987374"/>
                  <a:gd name="connsiteY1" fmla="*/ 1383716 h 1383716"/>
                  <a:gd name="connsiteX2" fmla="*/ 0 w 987374"/>
                  <a:gd name="connsiteY2" fmla="*/ 1383716 h 1383716"/>
                  <a:gd name="connsiteX3" fmla="*/ 0 w 987374"/>
                  <a:gd name="connsiteY3" fmla="*/ 0 h 1383716"/>
                  <a:gd name="connsiteX4" fmla="*/ 987374 w 987374"/>
                  <a:gd name="connsiteY4" fmla="*/ 0 h 1383716"/>
                  <a:gd name="connsiteX5" fmla="*/ 987374 w 987374"/>
                  <a:gd name="connsiteY5" fmla="*/ 330645 h 138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16">
                    <a:moveTo>
                      <a:pt x="987374" y="1056653"/>
                    </a:moveTo>
                    <a:lnTo>
                      <a:pt x="987374" y="1383716"/>
                    </a:lnTo>
                    <a:lnTo>
                      <a:pt x="0" y="1383716"/>
                    </a:lnTo>
                    <a:lnTo>
                      <a:pt x="0" y="0"/>
                    </a:lnTo>
                    <a:lnTo>
                      <a:pt x="987374" y="0"/>
                    </a:lnTo>
                    <a:lnTo>
                      <a:pt x="987374" y="330645"/>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057AE545-14A0-6E44-89F3-2E8A48635419}"/>
                  </a:ext>
                </a:extLst>
              </p:cNvPr>
              <p:cNvSpPr/>
              <p:nvPr/>
            </p:nvSpPr>
            <p:spPr>
              <a:xfrm>
                <a:off x="16776695" y="1659623"/>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1FE7A709-E04D-294F-BB4C-9A78A05E4D33}"/>
                  </a:ext>
                </a:extLst>
              </p:cNvPr>
              <p:cNvSpPr/>
              <p:nvPr/>
            </p:nvSpPr>
            <p:spPr>
              <a:xfrm>
                <a:off x="16451746" y="1600634"/>
                <a:ext cx="423164" cy="0"/>
              </a:xfrm>
              <a:custGeom>
                <a:avLst/>
                <a:gdLst>
                  <a:gd name="connsiteX0" fmla="*/ 0 w 423164"/>
                  <a:gd name="connsiteY0" fmla="*/ 0 h 0"/>
                  <a:gd name="connsiteX1" fmla="*/ 423164 w 423164"/>
                  <a:gd name="connsiteY1" fmla="*/ 0 h 0"/>
                </a:gdLst>
                <a:ahLst/>
                <a:cxnLst>
                  <a:cxn ang="0">
                    <a:pos x="connsiteX0" y="connsiteY0"/>
                  </a:cxn>
                  <a:cxn ang="1">
                    <a:pos x="connsiteX1" y="connsiteY1"/>
                  </a:cxn>
                </a:cxnLst>
                <a:rect l="l" t="t" r="r" b="b"/>
                <a:pathLst>
                  <a:path w="423164">
                    <a:moveTo>
                      <a:pt x="0" y="0"/>
                    </a:moveTo>
                    <a:lnTo>
                      <a:pt x="42316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CBEB943A-2381-4C4D-B319-F987CD9FB23E}"/>
                  </a:ext>
                </a:extLst>
              </p:cNvPr>
              <p:cNvSpPr/>
              <p:nvPr/>
            </p:nvSpPr>
            <p:spPr>
              <a:xfrm>
                <a:off x="16451746" y="1741692"/>
                <a:ext cx="282105" cy="0"/>
              </a:xfrm>
              <a:custGeom>
                <a:avLst/>
                <a:gdLst>
                  <a:gd name="connsiteX0" fmla="*/ 0 w 282105"/>
                  <a:gd name="connsiteY0" fmla="*/ 0 h 0"/>
                  <a:gd name="connsiteX1" fmla="*/ 282105 w 282105"/>
                  <a:gd name="connsiteY1" fmla="*/ 0 h 0"/>
                </a:gdLst>
                <a:ahLst/>
                <a:cxnLst>
                  <a:cxn ang="0">
                    <a:pos x="connsiteX0" y="connsiteY0"/>
                  </a:cxn>
                  <a:cxn ang="1">
                    <a:pos x="connsiteX1" y="connsiteY1"/>
                  </a:cxn>
                </a:cxnLst>
                <a:rect l="l" t="t" r="r" b="b"/>
                <a:pathLst>
                  <a:path w="282105">
                    <a:moveTo>
                      <a:pt x="0" y="0"/>
                    </a:moveTo>
                    <a:lnTo>
                      <a:pt x="282105"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EC4CC441-D42D-324C-AD56-497F94B5A84E}"/>
                  </a:ext>
                </a:extLst>
              </p:cNvPr>
              <p:cNvSpPr/>
              <p:nvPr/>
            </p:nvSpPr>
            <p:spPr>
              <a:xfrm>
                <a:off x="16451746" y="1882745"/>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57D98319-0ADF-334E-AC22-D1DB079AD76E}"/>
                  </a:ext>
                </a:extLst>
              </p:cNvPr>
              <p:cNvSpPr/>
              <p:nvPr/>
            </p:nvSpPr>
            <p:spPr>
              <a:xfrm>
                <a:off x="16451746" y="2023796"/>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7F9CC227-2BE3-A940-A6E6-0BCBE799E988}"/>
                  </a:ext>
                </a:extLst>
              </p:cNvPr>
              <p:cNvSpPr/>
              <p:nvPr/>
            </p:nvSpPr>
            <p:spPr>
              <a:xfrm>
                <a:off x="16451746" y="2164847"/>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EE8FC15C-96C5-AB46-BE1C-47C4F994E227}"/>
                  </a:ext>
                </a:extLst>
              </p:cNvPr>
              <p:cNvSpPr/>
              <p:nvPr/>
            </p:nvSpPr>
            <p:spPr>
              <a:xfrm>
                <a:off x="16969235" y="1916342"/>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33EA07E1-C2B6-5D46-A074-D1AA34FCCFA2}"/>
                  </a:ext>
                </a:extLst>
              </p:cNvPr>
              <p:cNvSpPr/>
              <p:nvPr/>
            </p:nvSpPr>
            <p:spPr>
              <a:xfrm>
                <a:off x="16969235" y="2044700"/>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08DC86E5-8CAB-F645-BDD8-62D2C0419802}"/>
                  </a:ext>
                </a:extLst>
              </p:cNvPr>
              <p:cNvSpPr/>
              <p:nvPr/>
            </p:nvSpPr>
            <p:spPr>
              <a:xfrm>
                <a:off x="16969235" y="2173058"/>
                <a:ext cx="224625" cy="0"/>
              </a:xfrm>
              <a:custGeom>
                <a:avLst/>
                <a:gdLst>
                  <a:gd name="connsiteX0" fmla="*/ 0 w 224625"/>
                  <a:gd name="connsiteY0" fmla="*/ 0 h 0"/>
                  <a:gd name="connsiteX1" fmla="*/ 224625 w 224625"/>
                  <a:gd name="connsiteY1" fmla="*/ 0 h 0"/>
                </a:gdLst>
                <a:ahLst/>
                <a:cxnLst>
                  <a:cxn ang="0">
                    <a:pos x="connsiteX0" y="connsiteY0"/>
                  </a:cxn>
                  <a:cxn ang="1">
                    <a:pos x="connsiteX1" y="connsiteY1"/>
                  </a:cxn>
                </a:cxnLst>
                <a:rect l="l" t="t" r="r" b="b"/>
                <a:pathLst>
                  <a:path w="224625">
                    <a:moveTo>
                      <a:pt x="0" y="0"/>
                    </a:moveTo>
                    <a:lnTo>
                      <a:pt x="224625"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1E7D71A-9391-3545-8917-A16CB29E8142}"/>
                  </a:ext>
                </a:extLst>
              </p:cNvPr>
              <p:cNvSpPr/>
              <p:nvPr/>
            </p:nvSpPr>
            <p:spPr>
              <a:xfrm>
                <a:off x="17416537" y="2344316"/>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Group 60">
            <a:extLst>
              <a:ext uri="{FF2B5EF4-FFF2-40B4-BE49-F238E27FC236}">
                <a16:creationId xmlns:a16="http://schemas.microsoft.com/office/drawing/2014/main" xmlns="" id="{1AC348A1-4C82-2D40-A103-2F0A4EABEAC9}"/>
              </a:ext>
            </a:extLst>
          </p:cNvPr>
          <p:cNvGrpSpPr/>
          <p:nvPr/>
        </p:nvGrpSpPr>
        <p:grpSpPr>
          <a:xfrm>
            <a:off x="6491129" y="4927681"/>
            <a:ext cx="3437731" cy="558977"/>
            <a:chOff x="6491129" y="4927681"/>
            <a:chExt cx="3437731" cy="558977"/>
          </a:xfrm>
        </p:grpSpPr>
        <p:sp>
          <p:nvSpPr>
            <p:cNvPr id="6" name="Rectangle 5">
              <a:extLst>
                <a:ext uri="{FF2B5EF4-FFF2-40B4-BE49-F238E27FC236}">
                  <a16:creationId xmlns:a16="http://schemas.microsoft.com/office/drawing/2014/main" xmlns="" id="{D7216508-C02E-844F-90F9-23777CDD40D2}"/>
                </a:ext>
              </a:extLst>
            </p:cNvPr>
            <p:cNvSpPr/>
            <p:nvPr/>
          </p:nvSpPr>
          <p:spPr>
            <a:xfrm>
              <a:off x="7470604" y="4927681"/>
              <a:ext cx="2458256" cy="553998"/>
            </a:xfrm>
            <a:prstGeom prst="rect">
              <a:avLst/>
            </a:prstGeom>
          </p:spPr>
          <p:txBody>
            <a:bodyPr wrap="square" lIns="0" tIns="0" rIns="0" bIns="0">
              <a:spAutoFit/>
            </a:bodyPr>
            <a:lstStyle/>
            <a:p>
              <a:r>
                <a:rPr lang="en-US" dirty="0"/>
                <a:t>Protect data with industry-leading security.</a:t>
              </a:r>
            </a:p>
          </p:txBody>
        </p:sp>
        <p:grpSp>
          <p:nvGrpSpPr>
            <p:cNvPr id="46" name="Group 45">
              <a:extLst>
                <a:ext uri="{FF2B5EF4-FFF2-40B4-BE49-F238E27FC236}">
                  <a16:creationId xmlns:a16="http://schemas.microsoft.com/office/drawing/2014/main" xmlns="" id="{BEDE721C-59DF-824C-B663-4D01AE5C8032}"/>
                </a:ext>
              </a:extLst>
            </p:cNvPr>
            <p:cNvGrpSpPr/>
            <p:nvPr/>
          </p:nvGrpSpPr>
          <p:grpSpPr>
            <a:xfrm>
              <a:off x="6491129" y="4935376"/>
              <a:ext cx="648807" cy="551282"/>
              <a:chOff x="3743344" y="1413128"/>
              <a:chExt cx="1168743" cy="993064"/>
            </a:xfrm>
          </p:grpSpPr>
          <p:sp>
            <p:nvSpPr>
              <p:cNvPr id="47" name="Freeform 3">
                <a:extLst>
                  <a:ext uri="{FF2B5EF4-FFF2-40B4-BE49-F238E27FC236}">
                    <a16:creationId xmlns:a16="http://schemas.microsoft.com/office/drawing/2014/main" xmlns="" id="{2A588572-FDDA-9F4E-95A9-D57CC6D931A6}"/>
                  </a:ext>
                </a:extLst>
              </p:cNvPr>
              <p:cNvSpPr/>
              <p:nvPr/>
            </p:nvSpPr>
            <p:spPr>
              <a:xfrm>
                <a:off x="3892288" y="1413128"/>
                <a:ext cx="876351" cy="993064"/>
              </a:xfrm>
              <a:custGeom>
                <a:avLst/>
                <a:gdLst>
                  <a:gd name="connsiteX0" fmla="*/ 438175 w 876351"/>
                  <a:gd name="connsiteY0" fmla="*/ 993064 h 993064"/>
                  <a:gd name="connsiteX1" fmla="*/ 104712 w 876351"/>
                  <a:gd name="connsiteY1" fmla="*/ 789038 h 993064"/>
                  <a:gd name="connsiteX2" fmla="*/ 0 w 876351"/>
                  <a:gd name="connsiteY2" fmla="*/ 607758 h 993064"/>
                  <a:gd name="connsiteX3" fmla="*/ 0 w 876351"/>
                  <a:gd name="connsiteY3" fmla="*/ 114630 h 993064"/>
                  <a:gd name="connsiteX4" fmla="*/ 438175 w 876351"/>
                  <a:gd name="connsiteY4" fmla="*/ 0 h 993064"/>
                  <a:gd name="connsiteX5" fmla="*/ 876351 w 876351"/>
                  <a:gd name="connsiteY5" fmla="*/ 114630 h 993064"/>
                  <a:gd name="connsiteX6" fmla="*/ 876351 w 876351"/>
                  <a:gd name="connsiteY6" fmla="*/ 607758 h 993064"/>
                  <a:gd name="connsiteX7" fmla="*/ 772427 w 876351"/>
                  <a:gd name="connsiteY7" fmla="*/ 788543 h 993064"/>
                  <a:gd name="connsiteX8" fmla="*/ 771639 w 876351"/>
                  <a:gd name="connsiteY8" fmla="*/ 789038 h 993064"/>
                  <a:gd name="connsiteX9" fmla="*/ 438175 w 876351"/>
                  <a:gd name="connsiteY9" fmla="*/ 993064 h 993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876351" h="993064">
                    <a:moveTo>
                      <a:pt x="438175" y="993064"/>
                    </a:moveTo>
                    <a:lnTo>
                      <a:pt x="104712" y="789038"/>
                    </a:lnTo>
                    <a:cubicBezTo>
                      <a:pt x="38849" y="745985"/>
                      <a:pt x="0" y="678409"/>
                      <a:pt x="0" y="607758"/>
                    </a:cubicBezTo>
                    <a:lnTo>
                      <a:pt x="0" y="114630"/>
                    </a:lnTo>
                    <a:lnTo>
                      <a:pt x="438175" y="0"/>
                    </a:lnTo>
                    <a:lnTo>
                      <a:pt x="876351" y="114630"/>
                    </a:lnTo>
                    <a:lnTo>
                      <a:pt x="876351" y="607758"/>
                    </a:lnTo>
                    <a:cubicBezTo>
                      <a:pt x="876351" y="678409"/>
                      <a:pt x="837501" y="745985"/>
                      <a:pt x="772427" y="788543"/>
                    </a:cubicBezTo>
                    <a:lnTo>
                      <a:pt x="771639" y="789038"/>
                    </a:lnTo>
                    <a:lnTo>
                      <a:pt x="438175" y="993064"/>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D48F3AC-80F9-484F-9899-140C53CF405F}"/>
                  </a:ext>
                </a:extLst>
              </p:cNvPr>
              <p:cNvSpPr/>
              <p:nvPr/>
            </p:nvSpPr>
            <p:spPr>
              <a:xfrm>
                <a:off x="4050335" y="1676955"/>
                <a:ext cx="573875" cy="418440"/>
              </a:xfrm>
              <a:custGeom>
                <a:avLst/>
                <a:gdLst>
                  <a:gd name="connsiteX0" fmla="*/ 524853 w 573875"/>
                  <a:gd name="connsiteY0" fmla="*/ 418440 h 418440"/>
                  <a:gd name="connsiteX1" fmla="*/ 49035 w 573875"/>
                  <a:gd name="connsiteY1" fmla="*/ 418440 h 418440"/>
                  <a:gd name="connsiteX2" fmla="*/ 0 w 573875"/>
                  <a:gd name="connsiteY2" fmla="*/ 369418 h 418440"/>
                  <a:gd name="connsiteX3" fmla="*/ 0 w 573875"/>
                  <a:gd name="connsiteY3" fmla="*/ 49035 h 418440"/>
                  <a:gd name="connsiteX4" fmla="*/ 49035 w 573875"/>
                  <a:gd name="connsiteY4" fmla="*/ 0 h 418440"/>
                  <a:gd name="connsiteX5" fmla="*/ 524853 w 573875"/>
                  <a:gd name="connsiteY5" fmla="*/ 0 h 418440"/>
                  <a:gd name="connsiteX6" fmla="*/ 573875 w 573875"/>
                  <a:gd name="connsiteY6" fmla="*/ 49035 h 418440"/>
                  <a:gd name="connsiteX7" fmla="*/ 573875 w 573875"/>
                  <a:gd name="connsiteY7" fmla="*/ 369418 h 418440"/>
                  <a:gd name="connsiteX8" fmla="*/ 524853 w 573875"/>
                  <a:gd name="connsiteY8" fmla="*/ 418440 h 418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3875" h="418440">
                    <a:moveTo>
                      <a:pt x="524853" y="418440"/>
                    </a:moveTo>
                    <a:lnTo>
                      <a:pt x="49035" y="418440"/>
                    </a:lnTo>
                    <a:cubicBezTo>
                      <a:pt x="21958" y="418440"/>
                      <a:pt x="0" y="396494"/>
                      <a:pt x="0" y="369418"/>
                    </a:cubicBezTo>
                    <a:lnTo>
                      <a:pt x="0" y="49035"/>
                    </a:lnTo>
                    <a:cubicBezTo>
                      <a:pt x="0" y="21958"/>
                      <a:pt x="21958" y="0"/>
                      <a:pt x="49035" y="0"/>
                    </a:cubicBezTo>
                    <a:lnTo>
                      <a:pt x="524853" y="0"/>
                    </a:lnTo>
                    <a:cubicBezTo>
                      <a:pt x="551929" y="0"/>
                      <a:pt x="573875" y="21958"/>
                      <a:pt x="573875" y="49035"/>
                    </a:cubicBezTo>
                    <a:lnTo>
                      <a:pt x="573875" y="369418"/>
                    </a:lnTo>
                    <a:cubicBezTo>
                      <a:pt x="573875" y="396494"/>
                      <a:pt x="551929" y="418440"/>
                      <a:pt x="524853" y="41844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6FFC86F4-F7EB-4044-AB1E-5C843DDE40EF}"/>
                  </a:ext>
                </a:extLst>
              </p:cNvPr>
              <p:cNvSpPr/>
              <p:nvPr/>
            </p:nvSpPr>
            <p:spPr>
              <a:xfrm>
                <a:off x="4535462"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8D881854-52B9-7A4D-B768-98FA16466DC4}"/>
                  </a:ext>
                </a:extLst>
              </p:cNvPr>
              <p:cNvSpPr/>
              <p:nvPr/>
            </p:nvSpPr>
            <p:spPr>
              <a:xfrm>
                <a:off x="4110794"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1F1C31D3-6542-B246-A77F-E1EDBD7C0531}"/>
                  </a:ext>
                </a:extLst>
              </p:cNvPr>
              <p:cNvSpPr/>
              <p:nvPr/>
            </p:nvSpPr>
            <p:spPr>
              <a:xfrm>
                <a:off x="4581265" y="1865194"/>
                <a:ext cx="0" cy="26784"/>
              </a:xfrm>
              <a:custGeom>
                <a:avLst/>
                <a:gdLst>
                  <a:gd name="connsiteX0" fmla="*/ 0 w 0"/>
                  <a:gd name="connsiteY0" fmla="*/ 0 h 26784"/>
                  <a:gd name="connsiteX1" fmla="*/ 0 w 0"/>
                  <a:gd name="connsiteY1" fmla="*/ 26784 h 26784"/>
                </a:gdLst>
                <a:ahLst/>
                <a:cxnLst>
                  <a:cxn ang="0">
                    <a:pos x="connsiteX0" y="connsiteY0"/>
                  </a:cxn>
                  <a:cxn ang="1">
                    <a:pos x="connsiteX1" y="connsiteY1"/>
                  </a:cxn>
                </a:cxnLst>
                <a:rect l="l" t="t" r="r" b="b"/>
                <a:pathLst>
                  <a:path h="26784">
                    <a:moveTo>
                      <a:pt x="0" y="0"/>
                    </a:moveTo>
                    <a:lnTo>
                      <a:pt x="0" y="26784"/>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3534DA38-5276-C941-9D5F-06D8D13AC7EC}"/>
                  </a:ext>
                </a:extLst>
              </p:cNvPr>
              <p:cNvSpPr/>
              <p:nvPr/>
            </p:nvSpPr>
            <p:spPr>
              <a:xfrm>
                <a:off x="4225545" y="1861374"/>
                <a:ext cx="211290" cy="153721"/>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91DF8B08-984C-264D-8CFB-86C5671ECFF7}"/>
                  </a:ext>
                </a:extLst>
              </p:cNvPr>
              <p:cNvSpPr/>
              <p:nvPr/>
            </p:nvSpPr>
            <p:spPr>
              <a:xfrm>
                <a:off x="4259523" y="1752865"/>
                <a:ext cx="144437" cy="108509"/>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E7902F95-AD4C-7D47-AE60-9F1F51558CB9}"/>
                  </a:ext>
                </a:extLst>
              </p:cNvPr>
              <p:cNvSpPr/>
              <p:nvPr/>
            </p:nvSpPr>
            <p:spPr>
              <a:xfrm>
                <a:off x="4335506" y="1903412"/>
                <a:ext cx="0" cy="68250"/>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0E8D9BA5-6CFA-D343-94DE-F36F52C33CF9}"/>
                  </a:ext>
                </a:extLst>
              </p:cNvPr>
              <p:cNvSpPr/>
              <p:nvPr/>
            </p:nvSpPr>
            <p:spPr>
              <a:xfrm>
                <a:off x="3743347" y="1546200"/>
                <a:ext cx="143444" cy="293332"/>
              </a:xfrm>
              <a:custGeom>
                <a:avLst/>
                <a:gdLst>
                  <a:gd name="connsiteX0" fmla="*/ 9119 w 143444"/>
                  <a:gd name="connsiteY0" fmla="*/ 0 h 293332"/>
                  <a:gd name="connsiteX1" fmla="*/ 139408 w 143444"/>
                  <a:gd name="connsiteY1" fmla="*/ 155156 h 293332"/>
                  <a:gd name="connsiteX2" fmla="*/ 138697 w 143444"/>
                  <a:gd name="connsiteY2" fmla="*/ 175235 h 293332"/>
                  <a:gd name="connsiteX3" fmla="*/ 0 w 143444"/>
                  <a:gd name="connsiteY3" fmla="*/ 293332 h 293332"/>
                </a:gdLst>
                <a:ahLst/>
                <a:cxnLst>
                  <a:cxn ang="0">
                    <a:pos x="connsiteX0" y="connsiteY0"/>
                  </a:cxn>
                  <a:cxn ang="1">
                    <a:pos x="connsiteX1" y="connsiteY1"/>
                  </a:cxn>
                  <a:cxn ang="2">
                    <a:pos x="connsiteX2" y="connsiteY2"/>
                  </a:cxn>
                  <a:cxn ang="3">
                    <a:pos x="connsiteX3" y="connsiteY3"/>
                  </a:cxn>
                </a:cxnLst>
                <a:rect l="l" t="t" r="r" b="b"/>
                <a:pathLst>
                  <a:path w="143444" h="293332">
                    <a:moveTo>
                      <a:pt x="9119" y="0"/>
                    </a:moveTo>
                    <a:lnTo>
                      <a:pt x="139408" y="155156"/>
                    </a:lnTo>
                    <a:cubicBezTo>
                      <a:pt x="139408" y="155156"/>
                      <a:pt x="148946" y="165405"/>
                      <a:pt x="138697" y="175235"/>
                    </a:cubicBezTo>
                    <a:lnTo>
                      <a:pt x="0" y="293332"/>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BC6E70C3-F29B-0A42-87B8-FD0860071D35}"/>
                  </a:ext>
                </a:extLst>
              </p:cNvPr>
              <p:cNvSpPr/>
              <p:nvPr/>
            </p:nvSpPr>
            <p:spPr>
              <a:xfrm>
                <a:off x="3743344" y="1751348"/>
                <a:ext cx="97384" cy="88176"/>
              </a:xfrm>
              <a:custGeom>
                <a:avLst/>
                <a:gdLst>
                  <a:gd name="connsiteX0" fmla="*/ 0 w 97384"/>
                  <a:gd name="connsiteY0" fmla="*/ 0 h 88176"/>
                  <a:gd name="connsiteX1" fmla="*/ 0 w 97384"/>
                  <a:gd name="connsiteY1" fmla="*/ 88176 h 88176"/>
                  <a:gd name="connsiteX2" fmla="*/ 97384 w 97384"/>
                  <a:gd name="connsiteY2" fmla="*/ 88176 h 88176"/>
                </a:gdLst>
                <a:ahLst/>
                <a:cxnLst>
                  <a:cxn ang="0">
                    <a:pos x="connsiteX0" y="connsiteY0"/>
                  </a:cxn>
                  <a:cxn ang="1">
                    <a:pos x="connsiteX1" y="connsiteY1"/>
                  </a:cxn>
                  <a:cxn ang="2">
                    <a:pos x="connsiteX2" y="connsiteY2"/>
                  </a:cxn>
                </a:cxnLst>
                <a:rect l="l" t="t" r="r" b="b"/>
                <a:pathLst>
                  <a:path w="97384" h="88176">
                    <a:moveTo>
                      <a:pt x="0" y="0"/>
                    </a:moveTo>
                    <a:lnTo>
                      <a:pt x="0" y="88176"/>
                    </a:lnTo>
                    <a:lnTo>
                      <a:pt x="97384" y="88176"/>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A9C59B93-E509-0049-955F-23C123956879}"/>
                  </a:ext>
                </a:extLst>
              </p:cNvPr>
              <p:cNvSpPr/>
              <p:nvPr/>
            </p:nvSpPr>
            <p:spPr>
              <a:xfrm>
                <a:off x="4768643" y="1900451"/>
                <a:ext cx="143444" cy="293319"/>
              </a:xfrm>
              <a:custGeom>
                <a:avLst/>
                <a:gdLst>
                  <a:gd name="connsiteX0" fmla="*/ 134325 w 143444"/>
                  <a:gd name="connsiteY0" fmla="*/ 293319 h 293319"/>
                  <a:gd name="connsiteX1" fmla="*/ 4036 w 143444"/>
                  <a:gd name="connsiteY1" fmla="*/ 138163 h 293319"/>
                  <a:gd name="connsiteX2" fmla="*/ 4747 w 143444"/>
                  <a:gd name="connsiteY2" fmla="*/ 118085 h 293319"/>
                  <a:gd name="connsiteX3" fmla="*/ 143444 w 143444"/>
                  <a:gd name="connsiteY3" fmla="*/ 0 h 293319"/>
                </a:gdLst>
                <a:ahLst/>
                <a:cxnLst>
                  <a:cxn ang="0">
                    <a:pos x="connsiteX0" y="connsiteY0"/>
                  </a:cxn>
                  <a:cxn ang="1">
                    <a:pos x="connsiteX1" y="connsiteY1"/>
                  </a:cxn>
                  <a:cxn ang="2">
                    <a:pos x="connsiteX2" y="connsiteY2"/>
                  </a:cxn>
                  <a:cxn ang="3">
                    <a:pos x="connsiteX3" y="connsiteY3"/>
                  </a:cxn>
                </a:cxnLst>
                <a:rect l="l" t="t" r="r" b="b"/>
                <a:pathLst>
                  <a:path w="143444" h="293319">
                    <a:moveTo>
                      <a:pt x="134325" y="293319"/>
                    </a:moveTo>
                    <a:lnTo>
                      <a:pt x="4036" y="138163"/>
                    </a:lnTo>
                    <a:cubicBezTo>
                      <a:pt x="4036" y="138163"/>
                      <a:pt x="-5502" y="127914"/>
                      <a:pt x="4747" y="118085"/>
                    </a:cubicBezTo>
                    <a:lnTo>
                      <a:pt x="143444"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76A731E9-5948-E14D-B0D8-0763357955D7}"/>
                  </a:ext>
                </a:extLst>
              </p:cNvPr>
              <p:cNvSpPr/>
              <p:nvPr/>
            </p:nvSpPr>
            <p:spPr>
              <a:xfrm>
                <a:off x="4814701" y="1900447"/>
                <a:ext cx="97384" cy="88176"/>
              </a:xfrm>
              <a:custGeom>
                <a:avLst/>
                <a:gdLst>
                  <a:gd name="connsiteX0" fmla="*/ 97384 w 97384"/>
                  <a:gd name="connsiteY0" fmla="*/ 88176 h 88176"/>
                  <a:gd name="connsiteX1" fmla="*/ 97384 w 97384"/>
                  <a:gd name="connsiteY1" fmla="*/ 0 h 88176"/>
                  <a:gd name="connsiteX2" fmla="*/ 0 w 97384"/>
                  <a:gd name="connsiteY2" fmla="*/ 0 h 88176"/>
                </a:gdLst>
                <a:ahLst/>
                <a:cxnLst>
                  <a:cxn ang="0">
                    <a:pos x="connsiteX0" y="connsiteY0"/>
                  </a:cxn>
                  <a:cxn ang="1">
                    <a:pos x="connsiteX1" y="connsiteY1"/>
                  </a:cxn>
                  <a:cxn ang="2">
                    <a:pos x="connsiteX2" y="connsiteY2"/>
                  </a:cxn>
                </a:cxnLst>
                <a:rect l="l" t="t" r="r" b="b"/>
                <a:pathLst>
                  <a:path w="97384" h="88176">
                    <a:moveTo>
                      <a:pt x="97384" y="88176"/>
                    </a:moveTo>
                    <a:lnTo>
                      <a:pt x="97384" y="0"/>
                    </a:lnTo>
                    <a:lnTo>
                      <a:pt x="0"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4" name="Picture 63">
            <a:extLst>
              <a:ext uri="{FF2B5EF4-FFF2-40B4-BE49-F238E27FC236}">
                <a16:creationId xmlns:a16="http://schemas.microsoft.com/office/drawing/2014/main" xmlns="" id="{4B9D3C78-A6D0-CD4C-A61D-6916570890A0}"/>
              </a:ext>
            </a:extLst>
          </p:cNvPr>
          <p:cNvPicPr>
            <a:picLocks noChangeAspect="1"/>
          </p:cNvPicPr>
          <p:nvPr/>
        </p:nvPicPr>
        <p:blipFill>
          <a:blip r:embed="rId3"/>
          <a:stretch>
            <a:fillRect/>
          </a:stretch>
        </p:blipFill>
        <p:spPr>
          <a:xfrm>
            <a:off x="1042564" y="2552744"/>
            <a:ext cx="4124651" cy="1594403"/>
          </a:xfrm>
          <a:prstGeom prst="rect">
            <a:avLst/>
          </a:prstGeom>
        </p:spPr>
      </p:pic>
    </p:spTree>
    <p:extLst>
      <p:ext uri="{BB962C8B-B14F-4D97-AF65-F5344CB8AC3E}">
        <p14:creationId xmlns:p14="http://schemas.microsoft.com/office/powerpoint/2010/main" val="17156040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Create custom </a:t>
            </a:r>
            <a:br>
              <a:rPr lang="en-US" dirty="0">
                <a:solidFill>
                  <a:schemeClr val="bg1"/>
                </a:solidFill>
              </a:rPr>
            </a:br>
            <a:r>
              <a:rPr lang="en-US" dirty="0">
                <a:solidFill>
                  <a:schemeClr val="bg1"/>
                </a:solidFill>
              </a:rPr>
              <a:t>reimbursement programs.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5160169" y="3214704"/>
            <a:ext cx="6327372" cy="3071610"/>
          </a:xfrm>
        </p:spPr>
        <p:txBody>
          <a:bodyPr/>
          <a:lstStyle/>
          <a:p>
            <a:pPr marL="342900" indent="-342900">
              <a:spcBef>
                <a:spcPts val="1200"/>
              </a:spcBef>
              <a:buFont typeface="Arial" panose="020B0604020202020204" pitchFamily="34" charset="0"/>
              <a:buChar char="•"/>
            </a:pPr>
            <a:r>
              <a:rPr lang="en-US" sz="1800" dirty="0"/>
              <a:t>Fitness</a:t>
            </a:r>
          </a:p>
          <a:p>
            <a:pPr marL="342900" indent="-342900">
              <a:spcBef>
                <a:spcPts val="1200"/>
              </a:spcBef>
              <a:buFont typeface="Arial" panose="020B0604020202020204" pitchFamily="34" charset="0"/>
              <a:buChar char="•"/>
            </a:pPr>
            <a:r>
              <a:rPr lang="en-US" sz="1800" dirty="0"/>
              <a:t>Smoking cessation</a:t>
            </a:r>
          </a:p>
          <a:p>
            <a:pPr marL="342900" indent="-342900">
              <a:spcBef>
                <a:spcPts val="1200"/>
              </a:spcBef>
              <a:buFont typeface="Arial" panose="020B0604020202020204" pitchFamily="34" charset="0"/>
              <a:buChar char="•"/>
            </a:pPr>
            <a:r>
              <a:rPr lang="en-US" sz="1800" dirty="0"/>
              <a:t>Travel</a:t>
            </a:r>
          </a:p>
          <a:p>
            <a:pPr marL="342900" indent="-342900">
              <a:spcBef>
                <a:spcPts val="1200"/>
              </a:spcBef>
              <a:buFont typeface="Arial" panose="020B0604020202020204" pitchFamily="34" charset="0"/>
              <a:buChar char="•"/>
            </a:pPr>
            <a:r>
              <a:rPr lang="en-US" sz="1800" dirty="0"/>
              <a:t>Bike to work</a:t>
            </a:r>
          </a:p>
          <a:p>
            <a:pPr marL="342900" indent="-342900">
              <a:spcBef>
                <a:spcPts val="1200"/>
              </a:spcBef>
              <a:buFont typeface="Arial" panose="020B0604020202020204" pitchFamily="34" charset="0"/>
              <a:buChar char="•"/>
            </a:pPr>
            <a:r>
              <a:rPr lang="en-US" sz="1800" dirty="0"/>
              <a:t>Carpool</a:t>
            </a:r>
          </a:p>
          <a:p>
            <a:pPr marL="342900" indent="-342900">
              <a:spcBef>
                <a:spcPts val="1200"/>
              </a:spcBef>
              <a:buFont typeface="Arial" panose="020B0604020202020204" pitchFamily="34" charset="0"/>
              <a:buChar char="•"/>
            </a:pPr>
            <a:r>
              <a:rPr lang="en-US" sz="1800" dirty="0"/>
              <a:t>Childcare</a:t>
            </a:r>
          </a:p>
          <a:p>
            <a:pPr marL="342900" indent="-342900">
              <a:spcBef>
                <a:spcPts val="1200"/>
              </a:spcBef>
              <a:buFont typeface="Arial" panose="020B0604020202020204" pitchFamily="34" charset="0"/>
              <a:buChar char="•"/>
            </a:pPr>
            <a:r>
              <a:rPr lang="en-US" sz="1800" dirty="0"/>
              <a:t>Executive physical</a:t>
            </a:r>
          </a:p>
          <a:p>
            <a:pPr marL="342900" indent="-342900">
              <a:spcBef>
                <a:spcPts val="1200"/>
              </a:spcBef>
              <a:buFont typeface="Arial" panose="020B0604020202020204" pitchFamily="34" charset="0"/>
              <a:buChar char="•"/>
            </a:pPr>
            <a:r>
              <a:rPr lang="en-US" sz="1800" dirty="0"/>
              <a:t>Computer reimbursement</a:t>
            </a:r>
          </a:p>
        </p:txBody>
      </p:sp>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5160169" y="2738197"/>
            <a:ext cx="5198852" cy="3323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accent1"/>
                </a:solidFill>
              </a:rPr>
              <a:t>Tailor a plan to your team and culture.</a:t>
            </a:r>
          </a:p>
        </p:txBody>
      </p:sp>
      <p:sp>
        <p:nvSpPr>
          <p:cNvPr id="18" name="Rectangle 17">
            <a:extLst>
              <a:ext uri="{FF2B5EF4-FFF2-40B4-BE49-F238E27FC236}">
                <a16:creationId xmlns:a16="http://schemas.microsoft.com/office/drawing/2014/main" xmlns="" id="{DBA8F11D-BAB4-9D4C-98DC-D69CE8546C1A}"/>
              </a:ext>
            </a:extLst>
          </p:cNvPr>
          <p:cNvSpPr/>
          <p:nvPr/>
        </p:nvSpPr>
        <p:spPr>
          <a:xfrm>
            <a:off x="-1" y="1986455"/>
            <a:ext cx="4101483" cy="48715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xmlns="" id="{C981AF5C-5FC1-0843-9AA9-418B3113A98A}"/>
              </a:ext>
            </a:extLst>
          </p:cNvPr>
          <p:cNvGrpSpPr/>
          <p:nvPr/>
        </p:nvGrpSpPr>
        <p:grpSpPr>
          <a:xfrm>
            <a:off x="9583673" y="1343915"/>
            <a:ext cx="1091370" cy="1093736"/>
            <a:chOff x="5677513" y="5003965"/>
            <a:chExt cx="1367100" cy="1370064"/>
          </a:xfrm>
        </p:grpSpPr>
        <p:sp>
          <p:nvSpPr>
            <p:cNvPr id="20" name="Freeform 3">
              <a:extLst>
                <a:ext uri="{FF2B5EF4-FFF2-40B4-BE49-F238E27FC236}">
                  <a16:creationId xmlns:a16="http://schemas.microsoft.com/office/drawing/2014/main" xmlns="" id="{423F15AF-E497-7547-834D-779928515A07}"/>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B0821DF1-40FB-8F47-9C11-42D57BD27831}"/>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C273539-A9E2-5049-8586-34D562F9EB6A}"/>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9EE6C558-F812-A84F-8616-47AF8CC69EC4}"/>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DE2F3A7D-07DE-3247-8C49-4CEE10AD4198}"/>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9DEA037F-CE88-FD48-BB96-A62BB034404F}"/>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3FA43B8D-0109-714D-842D-1A86F5310FDF}"/>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5C7B04FC-4F5E-8E4F-81F6-4FE1DA082000}"/>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70F2E41D-AFD8-1B4B-8960-9FD29A443D1B}"/>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4B795C02-6A1D-D842-8963-4D7C71197673}"/>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4CFAE357-63F2-084D-8CFD-7F69B82707FF}"/>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193F970D-245D-5C4A-9F25-3ECF45386D64}"/>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Picture 31">
            <a:extLst>
              <a:ext uri="{FF2B5EF4-FFF2-40B4-BE49-F238E27FC236}">
                <a16:creationId xmlns:a16="http://schemas.microsoft.com/office/drawing/2014/main" xmlns="" id="{6BB81886-CE83-9C42-A0B7-61282F2C772E}"/>
              </a:ext>
            </a:extLst>
          </p:cNvPr>
          <p:cNvPicPr>
            <a:picLocks noChangeAspect="1"/>
          </p:cNvPicPr>
          <p:nvPr/>
        </p:nvPicPr>
        <p:blipFill rotWithShape="1">
          <a:blip r:embed="rId3"/>
          <a:srcRect l="10236" r="28298"/>
          <a:stretch/>
        </p:blipFill>
        <p:spPr>
          <a:xfrm>
            <a:off x="-16373" y="1986454"/>
            <a:ext cx="4491553" cy="4871546"/>
          </a:xfrm>
          <a:prstGeom prst="rect">
            <a:avLst/>
          </a:prstGeom>
        </p:spPr>
      </p:pic>
    </p:spTree>
    <p:extLst>
      <p:ext uri="{BB962C8B-B14F-4D97-AF65-F5344CB8AC3E}">
        <p14:creationId xmlns:p14="http://schemas.microsoft.com/office/powerpoint/2010/main" val="331298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3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8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3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800"/>
                            </p:stCondLst>
                            <p:childTnLst>
                              <p:par>
                                <p:cTn id="25" presetID="10"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300"/>
                            </p:stCondLst>
                            <p:childTnLst>
                              <p:par>
                                <p:cTn id="29" presetID="10"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8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3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End-to-end support </a:t>
            </a:r>
            <a:br>
              <a:rPr lang="en-US" dirty="0">
                <a:solidFill>
                  <a:schemeClr val="bg1"/>
                </a:solidFill>
              </a:rPr>
            </a:br>
            <a:r>
              <a:rPr lang="en-US" dirty="0">
                <a:solidFill>
                  <a:schemeClr val="bg1"/>
                </a:solidFill>
              </a:rPr>
              <a:t>for you and your employees.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1" y="3576670"/>
            <a:ext cx="2872666" cy="1803571"/>
          </a:xfrm>
        </p:spPr>
        <p:txBody>
          <a:bodyPr/>
          <a:lstStyle/>
          <a:p>
            <a:pPr marL="342900" indent="-342900">
              <a:spcBef>
                <a:spcPts val="1200"/>
              </a:spcBef>
              <a:buFont typeface="Arial" panose="020B0604020202020204" pitchFamily="34" charset="0"/>
              <a:buChar char="•"/>
            </a:pPr>
            <a:r>
              <a:rPr lang="en-US" sz="1800" dirty="0"/>
              <a:t>Create a custom eligible expense list.</a:t>
            </a:r>
          </a:p>
          <a:p>
            <a:pPr marL="342900" indent="-342900">
              <a:spcBef>
                <a:spcPts val="1200"/>
              </a:spcBef>
              <a:buFont typeface="Arial" panose="020B0604020202020204" pitchFamily="34" charset="0"/>
              <a:buChar char="•"/>
            </a:pPr>
            <a:r>
              <a:rPr lang="en-US" sz="1800" dirty="0"/>
              <a:t>Configure benefit amounts and periods.</a:t>
            </a:r>
          </a:p>
          <a:p>
            <a:pPr marL="342900" indent="-342900">
              <a:spcBef>
                <a:spcPts val="1200"/>
              </a:spcBef>
              <a:buFont typeface="Arial" panose="020B0604020202020204" pitchFamily="34" charset="0"/>
              <a:buChar char="•"/>
            </a:pPr>
            <a:r>
              <a:rPr lang="en-US" sz="1800" dirty="0"/>
              <a:t>Customize receipt requirements.</a:t>
            </a:r>
          </a:p>
        </p:txBody>
      </p:sp>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838200"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Program Design</a:t>
            </a:r>
          </a:p>
        </p:txBody>
      </p:sp>
      <p:sp>
        <p:nvSpPr>
          <p:cNvPr id="9" name="Content Placeholder 2">
            <a:extLst>
              <a:ext uri="{FF2B5EF4-FFF2-40B4-BE49-F238E27FC236}">
                <a16:creationId xmlns:a16="http://schemas.microsoft.com/office/drawing/2014/main" xmlns="" id="{2A0EEF52-4FB1-E346-B2A4-CF53D0FAB7EA}"/>
              </a:ext>
            </a:extLst>
          </p:cNvPr>
          <p:cNvSpPr txBox="1">
            <a:spLocks/>
          </p:cNvSpPr>
          <p:nvPr/>
        </p:nvSpPr>
        <p:spPr>
          <a:xfrm>
            <a:off x="4766569" y="3576670"/>
            <a:ext cx="2872666" cy="2551468"/>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latin typeface="+mj-lt"/>
              </a:rPr>
              <a:t>Frequency: </a:t>
            </a:r>
            <a:br>
              <a:rPr lang="en-US" sz="1800" dirty="0">
                <a:latin typeface="+mj-lt"/>
              </a:rPr>
            </a:br>
            <a:r>
              <a:rPr lang="en-US" sz="1800" dirty="0"/>
              <a:t>Monthly, quarterly or annual.</a:t>
            </a:r>
          </a:p>
          <a:p>
            <a:pPr marL="342900" indent="-342900">
              <a:spcBef>
                <a:spcPts val="1200"/>
              </a:spcBef>
              <a:buFont typeface="Arial" panose="020B0604020202020204" pitchFamily="34" charset="0"/>
              <a:buChar char="•"/>
            </a:pPr>
            <a:r>
              <a:rPr lang="en-US" sz="1800" dirty="0">
                <a:latin typeface="+mj-lt"/>
              </a:rPr>
              <a:t>Claim Options: </a:t>
            </a:r>
            <a:br>
              <a:rPr lang="en-US" sz="1800" dirty="0">
                <a:latin typeface="+mj-lt"/>
              </a:rPr>
            </a:br>
            <a:r>
              <a:rPr lang="en-US" sz="1800" dirty="0"/>
              <a:t>Mobile, online, mail, </a:t>
            </a:r>
            <a:br>
              <a:rPr lang="en-US" sz="1800" dirty="0"/>
            </a:br>
            <a:r>
              <a:rPr lang="en-US" sz="1800" dirty="0"/>
              <a:t>and fax.</a:t>
            </a:r>
          </a:p>
          <a:p>
            <a:pPr marL="342900" indent="-342900">
              <a:spcBef>
                <a:spcPts val="1200"/>
              </a:spcBef>
              <a:buFont typeface="Arial" panose="020B0604020202020204" pitchFamily="34" charset="0"/>
              <a:buChar char="•"/>
            </a:pPr>
            <a:r>
              <a:rPr lang="en-US" sz="1800" dirty="0">
                <a:latin typeface="+mj-lt"/>
              </a:rPr>
              <a:t>Payment Options: </a:t>
            </a:r>
            <a:br>
              <a:rPr lang="en-US" sz="1800" dirty="0">
                <a:latin typeface="+mj-lt"/>
              </a:rPr>
            </a:br>
            <a:r>
              <a:rPr lang="en-US" sz="1800" dirty="0"/>
              <a:t>Custom payroll file or check/direct deposit.</a:t>
            </a:r>
          </a:p>
        </p:txBody>
      </p:sp>
      <p:sp>
        <p:nvSpPr>
          <p:cNvPr id="10" name="Content Placeholder 2">
            <a:extLst>
              <a:ext uri="{FF2B5EF4-FFF2-40B4-BE49-F238E27FC236}">
                <a16:creationId xmlns:a16="http://schemas.microsoft.com/office/drawing/2014/main" xmlns="" id="{5135AF6A-53D2-D744-820A-8D499F796348}"/>
              </a:ext>
            </a:extLst>
          </p:cNvPr>
          <p:cNvSpPr txBox="1">
            <a:spLocks/>
          </p:cNvSpPr>
          <p:nvPr/>
        </p:nvSpPr>
        <p:spPr>
          <a:xfrm>
            <a:off x="4766569"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Reimbursement</a:t>
            </a:r>
          </a:p>
        </p:txBody>
      </p:sp>
      <p:sp>
        <p:nvSpPr>
          <p:cNvPr id="11" name="Content Placeholder 2">
            <a:extLst>
              <a:ext uri="{FF2B5EF4-FFF2-40B4-BE49-F238E27FC236}">
                <a16:creationId xmlns:a16="http://schemas.microsoft.com/office/drawing/2014/main" xmlns="" id="{07017C6C-F2D8-3D43-AC22-1C70519FA543}"/>
              </a:ext>
            </a:extLst>
          </p:cNvPr>
          <p:cNvSpPr txBox="1">
            <a:spLocks/>
          </p:cNvSpPr>
          <p:nvPr/>
        </p:nvSpPr>
        <p:spPr>
          <a:xfrm>
            <a:off x="8694939" y="3576670"/>
            <a:ext cx="2473170" cy="155427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Configurable website messaging.</a:t>
            </a:r>
          </a:p>
          <a:p>
            <a:pPr marL="342900" indent="-342900">
              <a:spcBef>
                <a:spcPts val="1200"/>
              </a:spcBef>
              <a:buFont typeface="Arial" panose="020B0604020202020204" pitchFamily="34" charset="0"/>
              <a:buChar char="•"/>
            </a:pPr>
            <a:r>
              <a:rPr lang="en-US" sz="1800" dirty="0"/>
              <a:t>Custom collateral.</a:t>
            </a:r>
          </a:p>
          <a:p>
            <a:pPr marL="342900" indent="-342900">
              <a:spcBef>
                <a:spcPts val="1200"/>
              </a:spcBef>
              <a:buFont typeface="Arial" panose="020B0604020202020204" pitchFamily="34" charset="0"/>
              <a:buChar char="•"/>
            </a:pPr>
            <a:r>
              <a:rPr lang="en-US" sz="1800" dirty="0"/>
              <a:t>Adaptable online claim form.</a:t>
            </a:r>
          </a:p>
        </p:txBody>
      </p:sp>
      <p:sp>
        <p:nvSpPr>
          <p:cNvPr id="12" name="Content Placeholder 2">
            <a:extLst>
              <a:ext uri="{FF2B5EF4-FFF2-40B4-BE49-F238E27FC236}">
                <a16:creationId xmlns:a16="http://schemas.microsoft.com/office/drawing/2014/main" xmlns="" id="{DB2D57AB-B14E-6244-B7E7-5EC02F1B5EBB}"/>
              </a:ext>
            </a:extLst>
          </p:cNvPr>
          <p:cNvSpPr txBox="1">
            <a:spLocks/>
          </p:cNvSpPr>
          <p:nvPr/>
        </p:nvSpPr>
        <p:spPr>
          <a:xfrm>
            <a:off x="8694938"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Communications</a:t>
            </a:r>
          </a:p>
        </p:txBody>
      </p:sp>
      <p:cxnSp>
        <p:nvCxnSpPr>
          <p:cNvPr id="6" name="Straight Connector 5">
            <a:extLst>
              <a:ext uri="{FF2B5EF4-FFF2-40B4-BE49-F238E27FC236}">
                <a16:creationId xmlns:a16="http://schemas.microsoft.com/office/drawing/2014/main" xmlns="" id="{BDA255DF-AC74-3844-BC6B-2DD63547DF52}"/>
              </a:ext>
            </a:extLst>
          </p:cNvPr>
          <p:cNvCxnSpPr/>
          <p:nvPr/>
        </p:nvCxnSpPr>
        <p:spPr>
          <a:xfrm>
            <a:off x="4145132" y="3128553"/>
            <a:ext cx="0" cy="275028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BEE32DC5-785A-7A4C-9DB1-8ECC918FF3C3}"/>
              </a:ext>
            </a:extLst>
          </p:cNvPr>
          <p:cNvCxnSpPr/>
          <p:nvPr/>
        </p:nvCxnSpPr>
        <p:spPr>
          <a:xfrm>
            <a:off x="8055746" y="3128553"/>
            <a:ext cx="0" cy="2750285"/>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xmlns="" id="{66C07743-D741-B544-A4B7-6C8B370863D4}"/>
              </a:ext>
            </a:extLst>
          </p:cNvPr>
          <p:cNvGrpSpPr/>
          <p:nvPr/>
        </p:nvGrpSpPr>
        <p:grpSpPr>
          <a:xfrm>
            <a:off x="9571580" y="1400753"/>
            <a:ext cx="1110273" cy="1104062"/>
            <a:chOff x="8579701" y="5969729"/>
            <a:chExt cx="1110273" cy="1104062"/>
          </a:xfrm>
        </p:grpSpPr>
        <p:grpSp>
          <p:nvGrpSpPr>
            <p:cNvPr id="20" name="Group 19">
              <a:extLst>
                <a:ext uri="{FF2B5EF4-FFF2-40B4-BE49-F238E27FC236}">
                  <a16:creationId xmlns:a16="http://schemas.microsoft.com/office/drawing/2014/main" xmlns="" id="{57104869-E6B8-284B-8497-01EEF7F768A1}"/>
                </a:ext>
              </a:extLst>
            </p:cNvPr>
            <p:cNvGrpSpPr/>
            <p:nvPr/>
          </p:nvGrpSpPr>
          <p:grpSpPr>
            <a:xfrm>
              <a:off x="8579701" y="5969729"/>
              <a:ext cx="1110273" cy="1104062"/>
              <a:chOff x="8579701" y="5969729"/>
              <a:chExt cx="1110273" cy="1104062"/>
            </a:xfrm>
          </p:grpSpPr>
          <p:grpSp>
            <p:nvGrpSpPr>
              <p:cNvPr id="26" name="Group 25">
                <a:extLst>
                  <a:ext uri="{FF2B5EF4-FFF2-40B4-BE49-F238E27FC236}">
                    <a16:creationId xmlns:a16="http://schemas.microsoft.com/office/drawing/2014/main" xmlns="" id="{E8E0B620-9D35-EE45-B3A6-FF25B858F625}"/>
                  </a:ext>
                </a:extLst>
              </p:cNvPr>
              <p:cNvGrpSpPr/>
              <p:nvPr/>
            </p:nvGrpSpPr>
            <p:grpSpPr>
              <a:xfrm>
                <a:off x="8585163" y="5969729"/>
                <a:ext cx="1104811" cy="552031"/>
                <a:chOff x="8585163" y="5969729"/>
                <a:chExt cx="1104811" cy="552031"/>
              </a:xfrm>
            </p:grpSpPr>
            <p:sp>
              <p:nvSpPr>
                <p:cNvPr id="30" name="Freeform 3">
                  <a:extLst>
                    <a:ext uri="{FF2B5EF4-FFF2-40B4-BE49-F238E27FC236}">
                      <a16:creationId xmlns:a16="http://schemas.microsoft.com/office/drawing/2014/main" xmlns="" id="{B7F6B136-B8F2-A344-90A2-DFC062037C30}"/>
                    </a:ext>
                  </a:extLst>
                </p:cNvPr>
                <p:cNvSpPr/>
                <p:nvPr/>
              </p:nvSpPr>
              <p:spPr>
                <a:xfrm>
                  <a:off x="8585163" y="5969729"/>
                  <a:ext cx="1043495" cy="552031"/>
                </a:xfrm>
                <a:custGeom>
                  <a:avLst/>
                  <a:gdLst>
                    <a:gd name="connsiteX0" fmla="*/ 0 w 1043495"/>
                    <a:gd name="connsiteY0" fmla="*/ 552031 h 552031"/>
                    <a:gd name="connsiteX1" fmla="*/ 552031 w 1043495"/>
                    <a:gd name="connsiteY1" fmla="*/ 0 h 552031"/>
                    <a:gd name="connsiteX2" fmla="*/ 1043495 w 1043495"/>
                    <a:gd name="connsiteY2" fmla="*/ 301104 h 552031"/>
                  </a:gdLst>
                  <a:ahLst/>
                  <a:cxnLst>
                    <a:cxn ang="0">
                      <a:pos x="connsiteX0" y="connsiteY0"/>
                    </a:cxn>
                    <a:cxn ang="1">
                      <a:pos x="connsiteX1" y="connsiteY1"/>
                    </a:cxn>
                    <a:cxn ang="2">
                      <a:pos x="connsiteX2" y="connsiteY2"/>
                    </a:cxn>
                  </a:cxnLst>
                  <a:rect l="l" t="t" r="r" b="b"/>
                  <a:pathLst>
                    <a:path w="1043495" h="552031">
                      <a:moveTo>
                        <a:pt x="0" y="552031"/>
                      </a:moveTo>
                      <a:cubicBezTo>
                        <a:pt x="0" y="247637"/>
                        <a:pt x="247637" y="0"/>
                        <a:pt x="552031" y="0"/>
                      </a:cubicBezTo>
                      <a:cubicBezTo>
                        <a:pt x="759282" y="0"/>
                        <a:pt x="949554" y="117577"/>
                        <a:pt x="1043495" y="301104"/>
                      </a:cubicBez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49E9C7A5-8B99-5D47-ABE9-05E5A1488FAC}"/>
                    </a:ext>
                  </a:extLst>
                </p:cNvPr>
                <p:cNvSpPr/>
                <p:nvPr/>
              </p:nvSpPr>
              <p:spPr>
                <a:xfrm>
                  <a:off x="9503805" y="6149010"/>
                  <a:ext cx="186169" cy="186169"/>
                </a:xfrm>
                <a:custGeom>
                  <a:avLst/>
                  <a:gdLst>
                    <a:gd name="connsiteX0" fmla="*/ 0 w 186169"/>
                    <a:gd name="connsiteY0" fmla="*/ 186169 h 186169"/>
                    <a:gd name="connsiteX1" fmla="*/ 186169 w 186169"/>
                    <a:gd name="connsiteY1" fmla="*/ 186169 h 186169"/>
                    <a:gd name="connsiteX2" fmla="*/ 186169 w 186169"/>
                    <a:gd name="connsiteY2" fmla="*/ 0 h 186169"/>
                  </a:gdLst>
                  <a:ahLst/>
                  <a:cxnLst>
                    <a:cxn ang="0">
                      <a:pos x="connsiteX0" y="connsiteY0"/>
                    </a:cxn>
                    <a:cxn ang="1">
                      <a:pos x="connsiteX1" y="connsiteY1"/>
                    </a:cxn>
                    <a:cxn ang="2">
                      <a:pos x="connsiteX2" y="connsiteY2"/>
                    </a:cxn>
                  </a:cxnLst>
                  <a:rect l="l" t="t" r="r" b="b"/>
                  <a:pathLst>
                    <a:path w="186169" h="186169">
                      <a:moveTo>
                        <a:pt x="0" y="186169"/>
                      </a:moveTo>
                      <a:lnTo>
                        <a:pt x="186169" y="186169"/>
                      </a:lnTo>
                      <a:lnTo>
                        <a:pt x="186169"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64A198B8-1C6F-634A-BFC3-BB390C1FDBE9}"/>
                  </a:ext>
                </a:extLst>
              </p:cNvPr>
              <p:cNvGrpSpPr/>
              <p:nvPr/>
            </p:nvGrpSpPr>
            <p:grpSpPr>
              <a:xfrm>
                <a:off x="8579701" y="6521760"/>
                <a:ext cx="1109530" cy="552031"/>
                <a:chOff x="8579701" y="6521760"/>
                <a:chExt cx="1109530" cy="552031"/>
              </a:xfrm>
            </p:grpSpPr>
            <p:sp>
              <p:nvSpPr>
                <p:cNvPr id="28" name="Freeform 3">
                  <a:extLst>
                    <a:ext uri="{FF2B5EF4-FFF2-40B4-BE49-F238E27FC236}">
                      <a16:creationId xmlns:a16="http://schemas.microsoft.com/office/drawing/2014/main" xmlns="" id="{1CAEDE47-ABCF-1D4C-B241-2BF1E88C51EE}"/>
                    </a:ext>
                  </a:extLst>
                </p:cNvPr>
                <p:cNvSpPr/>
                <p:nvPr/>
              </p:nvSpPr>
              <p:spPr>
                <a:xfrm>
                  <a:off x="8645736" y="6521760"/>
                  <a:ext cx="1043495" cy="552031"/>
                </a:xfrm>
                <a:custGeom>
                  <a:avLst/>
                  <a:gdLst>
                    <a:gd name="connsiteX0" fmla="*/ 1043495 w 1043495"/>
                    <a:gd name="connsiteY0" fmla="*/ 0 h 552031"/>
                    <a:gd name="connsiteX1" fmla="*/ 491465 w 1043495"/>
                    <a:gd name="connsiteY1" fmla="*/ 552031 h 552031"/>
                    <a:gd name="connsiteX2" fmla="*/ 0 w 1043495"/>
                    <a:gd name="connsiteY2" fmla="*/ 250927 h 552031"/>
                  </a:gdLst>
                  <a:ahLst/>
                  <a:cxnLst>
                    <a:cxn ang="0">
                      <a:pos x="connsiteX0" y="connsiteY0"/>
                    </a:cxn>
                    <a:cxn ang="1">
                      <a:pos x="connsiteX1" y="connsiteY1"/>
                    </a:cxn>
                    <a:cxn ang="2">
                      <a:pos x="connsiteX2" y="connsiteY2"/>
                    </a:cxn>
                  </a:cxnLst>
                  <a:rect l="l" t="t" r="r" b="b"/>
                  <a:pathLst>
                    <a:path w="1043495" h="552031">
                      <a:moveTo>
                        <a:pt x="1043495" y="0"/>
                      </a:moveTo>
                      <a:cubicBezTo>
                        <a:pt x="1043495" y="304394"/>
                        <a:pt x="795845" y="552031"/>
                        <a:pt x="491465" y="552031"/>
                      </a:cubicBezTo>
                      <a:cubicBezTo>
                        <a:pt x="284201" y="552031"/>
                        <a:pt x="93929" y="434454"/>
                        <a:pt x="0" y="250927"/>
                      </a:cubicBez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62AA31EB-F71D-4A49-9397-0BAE7ABE3444}"/>
                    </a:ext>
                  </a:extLst>
                </p:cNvPr>
                <p:cNvSpPr/>
                <p:nvPr/>
              </p:nvSpPr>
              <p:spPr>
                <a:xfrm>
                  <a:off x="8579701" y="6702890"/>
                  <a:ext cx="173761" cy="173761"/>
                </a:xfrm>
                <a:custGeom>
                  <a:avLst/>
                  <a:gdLst>
                    <a:gd name="connsiteX0" fmla="*/ 173761 w 173761"/>
                    <a:gd name="connsiteY0" fmla="*/ 0 h 173761"/>
                    <a:gd name="connsiteX1" fmla="*/ 0 w 173761"/>
                    <a:gd name="connsiteY1" fmla="*/ 0 h 173761"/>
                    <a:gd name="connsiteX2" fmla="*/ 0 w 173761"/>
                    <a:gd name="connsiteY2" fmla="*/ 173761 h 173761"/>
                  </a:gdLst>
                  <a:ahLst/>
                  <a:cxnLst>
                    <a:cxn ang="0">
                      <a:pos x="connsiteX0" y="connsiteY0"/>
                    </a:cxn>
                    <a:cxn ang="1">
                      <a:pos x="connsiteX1" y="connsiteY1"/>
                    </a:cxn>
                    <a:cxn ang="2">
                      <a:pos x="connsiteX2" y="connsiteY2"/>
                    </a:cxn>
                  </a:cxnLst>
                  <a:rect l="l" t="t" r="r" b="b"/>
                  <a:pathLst>
                    <a:path w="173761" h="173761">
                      <a:moveTo>
                        <a:pt x="173761" y="0"/>
                      </a:moveTo>
                      <a:lnTo>
                        <a:pt x="0" y="0"/>
                      </a:lnTo>
                      <a:lnTo>
                        <a:pt x="0" y="173761"/>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Group 20">
              <a:extLst>
                <a:ext uri="{FF2B5EF4-FFF2-40B4-BE49-F238E27FC236}">
                  <a16:creationId xmlns:a16="http://schemas.microsoft.com/office/drawing/2014/main" xmlns="" id="{358B3B4B-49B1-8C4B-BDDC-2CC67B99D57A}"/>
                </a:ext>
              </a:extLst>
            </p:cNvPr>
            <p:cNvGrpSpPr/>
            <p:nvPr/>
          </p:nvGrpSpPr>
          <p:grpSpPr>
            <a:xfrm>
              <a:off x="8808486" y="6195942"/>
              <a:ext cx="652702" cy="651637"/>
              <a:chOff x="5179450" y="8057287"/>
              <a:chExt cx="916549" cy="915054"/>
            </a:xfrm>
          </p:grpSpPr>
          <p:sp>
            <p:nvSpPr>
              <p:cNvPr id="22" name="Freeform 3">
                <a:extLst>
                  <a:ext uri="{FF2B5EF4-FFF2-40B4-BE49-F238E27FC236}">
                    <a16:creationId xmlns:a16="http://schemas.microsoft.com/office/drawing/2014/main" xmlns="" id="{DB74FE29-C13E-6B49-ABEF-531AE1051B50}"/>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22">
                <a:extLst>
                  <a:ext uri="{FF2B5EF4-FFF2-40B4-BE49-F238E27FC236}">
                    <a16:creationId xmlns:a16="http://schemas.microsoft.com/office/drawing/2014/main" xmlns="" id="{B3F907AD-7B3B-264E-92E4-5B91E2882B78}"/>
                  </a:ext>
                </a:extLst>
              </p:cNvPr>
              <p:cNvGrpSpPr/>
              <p:nvPr/>
            </p:nvGrpSpPr>
            <p:grpSpPr>
              <a:xfrm>
                <a:off x="5179450" y="8057287"/>
                <a:ext cx="916549" cy="915054"/>
                <a:chOff x="15578562" y="2705589"/>
                <a:chExt cx="8007658" cy="7994603"/>
              </a:xfrm>
            </p:grpSpPr>
            <p:sp>
              <p:nvSpPr>
                <p:cNvPr id="24" name="Freeform 3">
                  <a:extLst>
                    <a:ext uri="{FF2B5EF4-FFF2-40B4-BE49-F238E27FC236}">
                      <a16:creationId xmlns:a16="http://schemas.microsoft.com/office/drawing/2014/main" xmlns="" id="{8D2516E5-530C-1C44-AFE5-C8D6177CB4A3}"/>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6174BA36-8879-1D49-AA0E-922FB44EFD38}"/>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1870181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4300"/>
                            </p:stCondLst>
                            <p:childTnLst>
                              <p:par>
                                <p:cTn id="25" presetID="10" presetClass="entr" presetSubtype="0" fill="hold" grpId="0" nodeType="afterEffect">
                                  <p:stCondLst>
                                    <p:cond delay="3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5100"/>
                            </p:stCondLst>
                            <p:childTnLst>
                              <p:par>
                                <p:cTn id="29" presetID="10" presetClass="entr" presetSubtype="0" fill="hold" nodeType="afterEffect">
                                  <p:stCondLst>
                                    <p:cond delay="50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fade">
                                      <p:cBhvr>
                                        <p:cTn id="31" dur="500"/>
                                        <p:tgtEl>
                                          <p:spTgt spid="9">
                                            <p:txEl>
                                              <p:pRg st="0" end="0"/>
                                            </p:txEl>
                                          </p:spTgt>
                                        </p:tgtEl>
                                      </p:cBhvr>
                                    </p:animEffect>
                                  </p:childTnLst>
                                </p:cTn>
                              </p:par>
                            </p:childTnLst>
                          </p:cTn>
                        </p:par>
                        <p:par>
                          <p:cTn id="32" fill="hold">
                            <p:stCondLst>
                              <p:cond delay="6100"/>
                            </p:stCondLst>
                            <p:childTnLst>
                              <p:par>
                                <p:cTn id="33" presetID="10" presetClass="entr" presetSubtype="0" fill="hold" nodeType="afterEffect">
                                  <p:stCondLst>
                                    <p:cond delay="500"/>
                                  </p:stCondLst>
                                  <p:childTnLst>
                                    <p:set>
                                      <p:cBhvr>
                                        <p:cTn id="34" dur="1" fill="hold">
                                          <p:stCondLst>
                                            <p:cond delay="0"/>
                                          </p:stCondLst>
                                        </p:cTn>
                                        <p:tgtEl>
                                          <p:spTgt spid="9">
                                            <p:txEl>
                                              <p:pRg st="1" end="1"/>
                                            </p:txEl>
                                          </p:spTgt>
                                        </p:tgtEl>
                                        <p:attrNameLst>
                                          <p:attrName>style.visibility</p:attrName>
                                        </p:attrNameLst>
                                      </p:cBhvr>
                                      <p:to>
                                        <p:strVal val="visible"/>
                                      </p:to>
                                    </p:set>
                                    <p:animEffect transition="in" filter="fade">
                                      <p:cBhvr>
                                        <p:cTn id="35" dur="500"/>
                                        <p:tgtEl>
                                          <p:spTgt spid="9">
                                            <p:txEl>
                                              <p:pRg st="1" end="1"/>
                                            </p:txEl>
                                          </p:spTgt>
                                        </p:tgtEl>
                                      </p:cBhvr>
                                    </p:animEffect>
                                  </p:childTnLst>
                                </p:cTn>
                              </p:par>
                            </p:childTnLst>
                          </p:cTn>
                        </p:par>
                        <p:par>
                          <p:cTn id="36" fill="hold">
                            <p:stCondLst>
                              <p:cond delay="7100"/>
                            </p:stCondLst>
                            <p:childTnLst>
                              <p:par>
                                <p:cTn id="37" presetID="10" presetClass="entr" presetSubtype="0" fill="hold" nodeType="afterEffect">
                                  <p:stCondLst>
                                    <p:cond delay="500"/>
                                  </p:stCondLst>
                                  <p:childTnLst>
                                    <p:set>
                                      <p:cBhvr>
                                        <p:cTn id="38" dur="1" fill="hold">
                                          <p:stCondLst>
                                            <p:cond delay="0"/>
                                          </p:stCondLst>
                                        </p:cTn>
                                        <p:tgtEl>
                                          <p:spTgt spid="9">
                                            <p:txEl>
                                              <p:pRg st="2" end="2"/>
                                            </p:txEl>
                                          </p:spTgt>
                                        </p:tgtEl>
                                        <p:attrNameLst>
                                          <p:attrName>style.visibility</p:attrName>
                                        </p:attrNameLst>
                                      </p:cBhvr>
                                      <p:to>
                                        <p:strVal val="visible"/>
                                      </p:to>
                                    </p:set>
                                    <p:animEffect transition="in" filter="fade">
                                      <p:cBhvr>
                                        <p:cTn id="39" dur="500"/>
                                        <p:tgtEl>
                                          <p:spTgt spid="9">
                                            <p:txEl>
                                              <p:pRg st="2" end="2"/>
                                            </p:txEl>
                                          </p:spTgt>
                                        </p:tgtEl>
                                      </p:cBhvr>
                                    </p:animEffect>
                                  </p:childTnLst>
                                </p:cTn>
                              </p:par>
                            </p:childTnLst>
                          </p:cTn>
                        </p:par>
                        <p:par>
                          <p:cTn id="40" fill="hold">
                            <p:stCondLst>
                              <p:cond delay="81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8600"/>
                            </p:stCondLst>
                            <p:childTnLst>
                              <p:par>
                                <p:cTn id="45" presetID="10" presetClass="entr" presetSubtype="0" fill="hold" grpId="0" nodeType="afterEffect">
                                  <p:stCondLst>
                                    <p:cond delay="3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9400"/>
                            </p:stCondLst>
                            <p:childTnLst>
                              <p:par>
                                <p:cTn id="49" presetID="10" presetClass="entr" presetSubtype="0" fill="hold" nodeType="afterEffect">
                                  <p:stCondLst>
                                    <p:cond delay="500"/>
                                  </p:stCondLst>
                                  <p:childTnLst>
                                    <p:set>
                                      <p:cBhvr>
                                        <p:cTn id="50" dur="1" fill="hold">
                                          <p:stCondLst>
                                            <p:cond delay="0"/>
                                          </p:stCondLst>
                                        </p:cTn>
                                        <p:tgtEl>
                                          <p:spTgt spid="11">
                                            <p:txEl>
                                              <p:pRg st="0" end="0"/>
                                            </p:txEl>
                                          </p:spTgt>
                                        </p:tgtEl>
                                        <p:attrNameLst>
                                          <p:attrName>style.visibility</p:attrName>
                                        </p:attrNameLst>
                                      </p:cBhvr>
                                      <p:to>
                                        <p:strVal val="visible"/>
                                      </p:to>
                                    </p:set>
                                    <p:animEffect transition="in" filter="fade">
                                      <p:cBhvr>
                                        <p:cTn id="51" dur="500"/>
                                        <p:tgtEl>
                                          <p:spTgt spid="11">
                                            <p:txEl>
                                              <p:pRg st="0" end="0"/>
                                            </p:txEl>
                                          </p:spTgt>
                                        </p:tgtEl>
                                      </p:cBhvr>
                                    </p:animEffect>
                                  </p:childTnLst>
                                </p:cTn>
                              </p:par>
                            </p:childTnLst>
                          </p:cTn>
                        </p:par>
                        <p:par>
                          <p:cTn id="52" fill="hold">
                            <p:stCondLst>
                              <p:cond delay="10400"/>
                            </p:stCondLst>
                            <p:childTnLst>
                              <p:par>
                                <p:cTn id="53" presetID="10" presetClass="entr" presetSubtype="0" fill="hold" nodeType="afterEffect">
                                  <p:stCondLst>
                                    <p:cond delay="500"/>
                                  </p:stCondLst>
                                  <p:childTnLst>
                                    <p:set>
                                      <p:cBhvr>
                                        <p:cTn id="54" dur="1" fill="hold">
                                          <p:stCondLst>
                                            <p:cond delay="0"/>
                                          </p:stCondLst>
                                        </p:cTn>
                                        <p:tgtEl>
                                          <p:spTgt spid="11">
                                            <p:txEl>
                                              <p:pRg st="1" end="1"/>
                                            </p:txEl>
                                          </p:spTgt>
                                        </p:tgtEl>
                                        <p:attrNameLst>
                                          <p:attrName>style.visibility</p:attrName>
                                        </p:attrNameLst>
                                      </p:cBhvr>
                                      <p:to>
                                        <p:strVal val="visible"/>
                                      </p:to>
                                    </p:set>
                                    <p:animEffect transition="in" filter="fade">
                                      <p:cBhvr>
                                        <p:cTn id="55" dur="500"/>
                                        <p:tgtEl>
                                          <p:spTgt spid="11">
                                            <p:txEl>
                                              <p:pRg st="1" end="1"/>
                                            </p:txEl>
                                          </p:spTgt>
                                        </p:tgtEl>
                                      </p:cBhvr>
                                    </p:animEffect>
                                  </p:childTnLst>
                                </p:cTn>
                              </p:par>
                            </p:childTnLst>
                          </p:cTn>
                        </p:par>
                        <p:par>
                          <p:cTn id="56" fill="hold">
                            <p:stCondLst>
                              <p:cond delay="11400"/>
                            </p:stCondLst>
                            <p:childTnLst>
                              <p:par>
                                <p:cTn id="57" presetID="10" presetClass="entr" presetSubtype="0" fill="hold" nodeType="afterEffect">
                                  <p:stCondLst>
                                    <p:cond delay="500"/>
                                  </p:stCondLst>
                                  <p:childTnLst>
                                    <p:set>
                                      <p:cBhvr>
                                        <p:cTn id="58" dur="1" fill="hold">
                                          <p:stCondLst>
                                            <p:cond delay="0"/>
                                          </p:stCondLst>
                                        </p:cTn>
                                        <p:tgtEl>
                                          <p:spTgt spid="11">
                                            <p:txEl>
                                              <p:pRg st="2" end="2"/>
                                            </p:txEl>
                                          </p:spTgt>
                                        </p:tgtEl>
                                        <p:attrNameLst>
                                          <p:attrName>style.visibility</p:attrName>
                                        </p:attrNameLst>
                                      </p:cBhvr>
                                      <p:to>
                                        <p:strVal val="visible"/>
                                      </p:to>
                                    </p:set>
                                    <p:animEffect transition="in" filter="fade">
                                      <p:cBhvr>
                                        <p:cTn id="5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Manage it all on the</a:t>
            </a:r>
            <a:br>
              <a:rPr lang="en-US" dirty="0">
                <a:solidFill>
                  <a:schemeClr val="bg1"/>
                </a:solidFill>
              </a:rPr>
            </a:br>
            <a:r>
              <a:rPr lang="en-US" dirty="0">
                <a:solidFill>
                  <a:schemeClr val="bg1"/>
                </a:solidFill>
              </a:rPr>
              <a:t>WageWorks platform.</a:t>
            </a:r>
          </a:p>
        </p:txBody>
      </p:sp>
      <p:sp>
        <p:nvSpPr>
          <p:cNvPr id="6" name="Content Placeholder 5">
            <a:extLst>
              <a:ext uri="{FF2B5EF4-FFF2-40B4-BE49-F238E27FC236}">
                <a16:creationId xmlns:a16="http://schemas.microsoft.com/office/drawing/2014/main" xmlns="" id="{A648D403-0D7F-8D4B-986F-98B9A6AA060E}"/>
              </a:ext>
            </a:extLst>
          </p:cNvPr>
          <p:cNvSpPr>
            <a:spLocks noGrp="1"/>
          </p:cNvSpPr>
          <p:nvPr>
            <p:ph idx="1"/>
          </p:nvPr>
        </p:nvSpPr>
        <p:spPr>
          <a:xfrm>
            <a:off x="5619962" y="4898654"/>
            <a:ext cx="5648855" cy="307777"/>
          </a:xfrm>
        </p:spPr>
        <p:txBody>
          <a:bodyPr wrap="square">
            <a:spAutoFit/>
          </a:bodyPr>
          <a:lstStyle/>
          <a:p>
            <a:pPr lvl="0">
              <a:lnSpc>
                <a:spcPct val="100000"/>
              </a:lnSpc>
              <a:spcBef>
                <a:spcPts val="2000"/>
              </a:spcBef>
            </a:pPr>
            <a:r>
              <a:rPr lang="en-US" sz="2000" dirty="0">
                <a:solidFill>
                  <a:srgbClr val="F58220"/>
                </a:solidFill>
              </a:rPr>
              <a:t>Easy, convenient and accessible from anywhere.</a:t>
            </a:r>
          </a:p>
        </p:txBody>
      </p:sp>
      <p:grpSp>
        <p:nvGrpSpPr>
          <p:cNvPr id="12" name="Group 11">
            <a:extLst>
              <a:ext uri="{FF2B5EF4-FFF2-40B4-BE49-F238E27FC236}">
                <a16:creationId xmlns:a16="http://schemas.microsoft.com/office/drawing/2014/main" xmlns="" id="{D234CF76-2C6E-6742-827E-23CCF40AD00A}"/>
              </a:ext>
            </a:extLst>
          </p:cNvPr>
          <p:cNvGrpSpPr/>
          <p:nvPr/>
        </p:nvGrpSpPr>
        <p:grpSpPr>
          <a:xfrm>
            <a:off x="9526194" y="1513512"/>
            <a:ext cx="1201047" cy="945881"/>
            <a:chOff x="17690960" y="11634046"/>
            <a:chExt cx="1342385" cy="1057191"/>
          </a:xfrm>
        </p:grpSpPr>
        <p:grpSp>
          <p:nvGrpSpPr>
            <p:cNvPr id="15" name="Group 14">
              <a:extLst>
                <a:ext uri="{FF2B5EF4-FFF2-40B4-BE49-F238E27FC236}">
                  <a16:creationId xmlns:a16="http://schemas.microsoft.com/office/drawing/2014/main" xmlns="" id="{708BCEDE-5550-6A4C-9CD3-25F3BA1D9212}"/>
                </a:ext>
              </a:extLst>
            </p:cNvPr>
            <p:cNvGrpSpPr/>
            <p:nvPr/>
          </p:nvGrpSpPr>
          <p:grpSpPr>
            <a:xfrm>
              <a:off x="17690960" y="11634046"/>
              <a:ext cx="1342385" cy="1006791"/>
              <a:chOff x="10530825" y="6109006"/>
              <a:chExt cx="1131245" cy="848436"/>
            </a:xfrm>
          </p:grpSpPr>
          <p:sp>
            <p:nvSpPr>
              <p:cNvPr id="23" name="Freeform 3">
                <a:extLst>
                  <a:ext uri="{FF2B5EF4-FFF2-40B4-BE49-F238E27FC236}">
                    <a16:creationId xmlns:a16="http://schemas.microsoft.com/office/drawing/2014/main" xmlns="" id="{1BBF8B11-EEFD-4B45-B191-B62336B4E176}"/>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6AFC5C93-7AED-C848-B89A-C8C5224D72E7}"/>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200F1CE8-2CF7-A349-BB78-3919E839B6B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E4BBF402-769D-B34A-834D-CB3239BCAC06}"/>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E025ACE0-2760-B645-B578-9A5F06233BF9}"/>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Group 15">
              <a:extLst>
                <a:ext uri="{FF2B5EF4-FFF2-40B4-BE49-F238E27FC236}">
                  <a16:creationId xmlns:a16="http://schemas.microsoft.com/office/drawing/2014/main" xmlns="" id="{5CC371A6-FA82-CF4E-B4FF-1AA1A293A8EC}"/>
                </a:ext>
              </a:extLst>
            </p:cNvPr>
            <p:cNvGrpSpPr/>
            <p:nvPr/>
          </p:nvGrpSpPr>
          <p:grpSpPr>
            <a:xfrm>
              <a:off x="18059400" y="12039600"/>
              <a:ext cx="652702" cy="651637"/>
              <a:chOff x="5179450" y="8057287"/>
              <a:chExt cx="916549" cy="915054"/>
            </a:xfrm>
          </p:grpSpPr>
          <p:sp>
            <p:nvSpPr>
              <p:cNvPr id="19" name="Freeform 3">
                <a:extLst>
                  <a:ext uri="{FF2B5EF4-FFF2-40B4-BE49-F238E27FC236}">
                    <a16:creationId xmlns:a16="http://schemas.microsoft.com/office/drawing/2014/main" xmlns="" id="{CAC8FD59-3A8E-CA47-924A-049DA89507A5}"/>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9">
                <a:extLst>
                  <a:ext uri="{FF2B5EF4-FFF2-40B4-BE49-F238E27FC236}">
                    <a16:creationId xmlns:a16="http://schemas.microsoft.com/office/drawing/2014/main" xmlns="" id="{B8692FDA-9C43-E54E-81DF-653221ED5602}"/>
                  </a:ext>
                </a:extLst>
              </p:cNvPr>
              <p:cNvGrpSpPr/>
              <p:nvPr/>
            </p:nvGrpSpPr>
            <p:grpSpPr>
              <a:xfrm>
                <a:off x="5179450" y="8057287"/>
                <a:ext cx="916549" cy="915054"/>
                <a:chOff x="15578562" y="2705589"/>
                <a:chExt cx="8007658" cy="7994603"/>
              </a:xfrm>
            </p:grpSpPr>
            <p:sp>
              <p:nvSpPr>
                <p:cNvPr id="21" name="Freeform 3">
                  <a:extLst>
                    <a:ext uri="{FF2B5EF4-FFF2-40B4-BE49-F238E27FC236}">
                      <a16:creationId xmlns:a16="http://schemas.microsoft.com/office/drawing/2014/main" xmlns="" id="{DD30A087-241F-9B4C-8036-EE388C2E574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C4D212FD-7A95-484E-9738-CDCF60B77659}"/>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8" name="Group 7">
            <a:extLst>
              <a:ext uri="{FF2B5EF4-FFF2-40B4-BE49-F238E27FC236}">
                <a16:creationId xmlns:a16="http://schemas.microsoft.com/office/drawing/2014/main" xmlns="" id="{F0E2AB98-B403-CA4D-93E4-EAB354EFBE64}"/>
              </a:ext>
            </a:extLst>
          </p:cNvPr>
          <p:cNvGrpSpPr/>
          <p:nvPr/>
        </p:nvGrpSpPr>
        <p:grpSpPr>
          <a:xfrm>
            <a:off x="1095808" y="2650657"/>
            <a:ext cx="7463794" cy="1694615"/>
            <a:chOff x="1095808" y="2650657"/>
            <a:chExt cx="7463794" cy="1694615"/>
          </a:xfrm>
        </p:grpSpPr>
        <p:sp>
          <p:nvSpPr>
            <p:cNvPr id="28" name="Content Placeholder 5">
              <a:extLst>
                <a:ext uri="{FF2B5EF4-FFF2-40B4-BE49-F238E27FC236}">
                  <a16:creationId xmlns:a16="http://schemas.microsoft.com/office/drawing/2014/main" xmlns="" id="{AFA59C65-FBCC-0A4C-83C9-27707550181C}"/>
                </a:ext>
              </a:extLst>
            </p:cNvPr>
            <p:cNvSpPr txBox="1">
              <a:spLocks/>
            </p:cNvSpPr>
            <p:nvPr/>
          </p:nvSpPr>
          <p:spPr>
            <a:xfrm>
              <a:off x="3213122" y="3190188"/>
              <a:ext cx="5346480" cy="61555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2000"/>
                </a:spcBef>
              </a:pPr>
              <a:r>
                <a:rPr lang="en-US" sz="2000" dirty="0">
                  <a:solidFill>
                    <a:srgbClr val="F58220"/>
                  </a:solidFill>
                </a:rPr>
                <a:t>Integrate administration and participant experience with your other programs.</a:t>
              </a:r>
            </a:p>
          </p:txBody>
        </p:sp>
        <p:grpSp>
          <p:nvGrpSpPr>
            <p:cNvPr id="5" name="Group 4">
              <a:extLst>
                <a:ext uri="{FF2B5EF4-FFF2-40B4-BE49-F238E27FC236}">
                  <a16:creationId xmlns:a16="http://schemas.microsoft.com/office/drawing/2014/main" xmlns="" id="{D7A5B337-3EF1-8641-9200-03736B32A631}"/>
                </a:ext>
              </a:extLst>
            </p:cNvPr>
            <p:cNvGrpSpPr/>
            <p:nvPr/>
          </p:nvGrpSpPr>
          <p:grpSpPr>
            <a:xfrm>
              <a:off x="1095808" y="2650657"/>
              <a:ext cx="1694615" cy="1694615"/>
              <a:chOff x="1565924" y="2743200"/>
              <a:chExt cx="1694615" cy="1694615"/>
            </a:xfrm>
          </p:grpSpPr>
          <p:sp>
            <p:nvSpPr>
              <p:cNvPr id="3" name="Oval 2">
                <a:extLst>
                  <a:ext uri="{FF2B5EF4-FFF2-40B4-BE49-F238E27FC236}">
                    <a16:creationId xmlns:a16="http://schemas.microsoft.com/office/drawing/2014/main" xmlns="" id="{9ABC4947-6529-0342-A32C-90C20D3974C7}"/>
                  </a:ext>
                </a:extLst>
              </p:cNvPr>
              <p:cNvSpPr/>
              <p:nvPr/>
            </p:nvSpPr>
            <p:spPr>
              <a:xfrm>
                <a:off x="1565924" y="2743200"/>
                <a:ext cx="1694615" cy="16946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D0EF1C38-0BB5-8849-9390-4CF92E61417C}"/>
                  </a:ext>
                </a:extLst>
              </p:cNvPr>
              <p:cNvGrpSpPr/>
              <p:nvPr/>
            </p:nvGrpSpPr>
            <p:grpSpPr>
              <a:xfrm rot="16200000" flipH="1">
                <a:off x="1992097" y="3141325"/>
                <a:ext cx="842269" cy="898365"/>
                <a:chOff x="3319075" y="2955505"/>
                <a:chExt cx="1286650" cy="1372343"/>
              </a:xfrm>
            </p:grpSpPr>
            <p:sp>
              <p:nvSpPr>
                <p:cNvPr id="30" name="Freeform 3">
                  <a:extLst>
                    <a:ext uri="{FF2B5EF4-FFF2-40B4-BE49-F238E27FC236}">
                      <a16:creationId xmlns:a16="http://schemas.microsoft.com/office/drawing/2014/main" xmlns="" id="{A6BB47B5-D4D4-3B47-9CC5-3ECEC84982AE}"/>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5544969C-ABC2-4B47-A5FB-4D0C7C7BAE95}"/>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B71C292B-0BB4-1940-813E-2404A308E2E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66ABAEE4-4C34-0843-AB7E-C9C339909E26}"/>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703030E5-AC37-7643-A0B5-C2E2E31A529D}"/>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 name="Group 6">
            <a:extLst>
              <a:ext uri="{FF2B5EF4-FFF2-40B4-BE49-F238E27FC236}">
                <a16:creationId xmlns:a16="http://schemas.microsoft.com/office/drawing/2014/main" xmlns="" id="{EC1DBA17-8D72-3846-938F-D2632DF39B42}"/>
              </a:ext>
            </a:extLst>
          </p:cNvPr>
          <p:cNvGrpSpPr/>
          <p:nvPr/>
        </p:nvGrpSpPr>
        <p:grpSpPr>
          <a:xfrm>
            <a:off x="3502647" y="4205235"/>
            <a:ext cx="1694615" cy="1694615"/>
            <a:chOff x="6358058" y="2743200"/>
            <a:chExt cx="1694615" cy="1694615"/>
          </a:xfrm>
        </p:grpSpPr>
        <p:sp>
          <p:nvSpPr>
            <p:cNvPr id="36" name="Oval 35">
              <a:extLst>
                <a:ext uri="{FF2B5EF4-FFF2-40B4-BE49-F238E27FC236}">
                  <a16:creationId xmlns:a16="http://schemas.microsoft.com/office/drawing/2014/main" xmlns="" id="{A960EFF3-D254-3043-A0C9-F3F0B2478E9F}"/>
                </a:ext>
              </a:extLst>
            </p:cNvPr>
            <p:cNvSpPr/>
            <p:nvPr/>
          </p:nvSpPr>
          <p:spPr>
            <a:xfrm>
              <a:off x="6358058" y="2743200"/>
              <a:ext cx="1694615" cy="16946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3">
              <a:extLst>
                <a:ext uri="{FF2B5EF4-FFF2-40B4-BE49-F238E27FC236}">
                  <a16:creationId xmlns:a16="http://schemas.microsoft.com/office/drawing/2014/main" xmlns="" id="{989C5274-ABD9-DA42-AC03-635899F312FB}"/>
                </a:ext>
              </a:extLst>
            </p:cNvPr>
            <p:cNvSpPr/>
            <p:nvPr/>
          </p:nvSpPr>
          <p:spPr>
            <a:xfrm>
              <a:off x="6703226" y="3088367"/>
              <a:ext cx="1004278" cy="1004281"/>
            </a:xfrm>
            <a:custGeom>
              <a:avLst/>
              <a:gdLst>
                <a:gd name="connsiteX0" fmla="*/ 886676 w 1004278"/>
                <a:gd name="connsiteY0" fmla="*/ 842226 h 1004281"/>
                <a:gd name="connsiteX1" fmla="*/ 885355 w 1004278"/>
                <a:gd name="connsiteY1" fmla="*/ 843610 h 1004281"/>
                <a:gd name="connsiteX2" fmla="*/ 126352 w 1004278"/>
                <a:gd name="connsiteY2" fmla="*/ 861746 h 1004281"/>
                <a:gd name="connsiteX3" fmla="*/ 766610 w 1004278"/>
                <a:gd name="connsiteY3" fmla="*/ 727951 h 1004281"/>
                <a:gd name="connsiteX4" fmla="*/ 250203 w 1004278"/>
                <a:gd name="connsiteY4" fmla="*/ 750900 h 1004281"/>
                <a:gd name="connsiteX5" fmla="*/ 648030 w 1004278"/>
                <a:gd name="connsiteY5" fmla="*/ 615099 h 1004281"/>
                <a:gd name="connsiteX6" fmla="*/ 646709 w 1004278"/>
                <a:gd name="connsiteY6" fmla="*/ 616483 h 1004281"/>
                <a:gd name="connsiteX7" fmla="*/ 376238 w 1004278"/>
                <a:gd name="connsiteY7" fmla="*/ 641668 h 1004281"/>
                <a:gd name="connsiteX8" fmla="*/ 352298 w 1004278"/>
                <a:gd name="connsiteY8" fmla="*/ 0 h 1004281"/>
                <a:gd name="connsiteX9" fmla="*/ 490728 w 1004278"/>
                <a:gd name="connsiteY9" fmla="*/ 107734 h 1004281"/>
                <a:gd name="connsiteX10" fmla="*/ 600392 w 1004278"/>
                <a:gd name="connsiteY10" fmla="*/ 67729 h 1004281"/>
                <a:gd name="connsiteX11" fmla="*/ 710108 w 1004278"/>
                <a:gd name="connsiteY11" fmla="*/ 107734 h 1004281"/>
                <a:gd name="connsiteX12" fmla="*/ 767575 w 1004278"/>
                <a:gd name="connsiteY12" fmla="*/ 215443 h 1004281"/>
                <a:gd name="connsiteX13" fmla="*/ 808342 w 1004278"/>
                <a:gd name="connsiteY13" fmla="*/ 209575 h 1004281"/>
                <a:gd name="connsiteX14" fmla="*/ 952652 w 1004278"/>
                <a:gd name="connsiteY14" fmla="*/ 260756 h 1004281"/>
                <a:gd name="connsiteX15" fmla="*/ 1004278 w 1004278"/>
                <a:gd name="connsiteY15" fmla="*/ 374358 h 1004281"/>
                <a:gd name="connsiteX16" fmla="*/ 952652 w 1004278"/>
                <a:gd name="connsiteY16" fmla="*/ 487388 h 1004281"/>
                <a:gd name="connsiteX17" fmla="*/ 808342 w 1004278"/>
                <a:gd name="connsiteY17" fmla="*/ 532651 h 1004281"/>
                <a:gd name="connsiteX18" fmla="*/ 236703 w 1004278"/>
                <a:gd name="connsiteY18" fmla="*/ 532651 h 1004281"/>
                <a:gd name="connsiteX19" fmla="*/ 69482 w 1004278"/>
                <a:gd name="connsiteY19" fmla="*/ 482079 h 1004281"/>
                <a:gd name="connsiteX20" fmla="*/ 0 w 1004278"/>
                <a:gd name="connsiteY20" fmla="*/ 345542 h 1004281"/>
                <a:gd name="connsiteX21" fmla="*/ 58445 w 1004278"/>
                <a:gd name="connsiteY21" fmla="*/ 212471 h 1004281"/>
                <a:gd name="connsiteX22" fmla="*/ 213347 w 1004278"/>
                <a:gd name="connsiteY22" fmla="*/ 153035 h 1004281"/>
                <a:gd name="connsiteX23" fmla="*/ 213347 w 1004278"/>
                <a:gd name="connsiteY23" fmla="*/ 141846 h 1004281"/>
                <a:gd name="connsiteX24" fmla="*/ 254114 w 1004278"/>
                <a:gd name="connsiteY24" fmla="*/ 39484 h 1004281"/>
                <a:gd name="connsiteX25" fmla="*/ 352298 w 1004278"/>
                <a:gd name="connsiteY25" fmla="*/ 0 h 10042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1004278" h="1004281">
                  <a:moveTo>
                    <a:pt x="886676" y="842226"/>
                  </a:moveTo>
                  <a:lnTo>
                    <a:pt x="885355" y="843610"/>
                  </a:lnTo>
                  <a:cubicBezTo>
                    <a:pt x="681190" y="1050544"/>
                    <a:pt x="340716" y="1058659"/>
                    <a:pt x="126352" y="861746"/>
                  </a:cubicBezTo>
                  <a:moveTo>
                    <a:pt x="766610" y="727951"/>
                  </a:moveTo>
                  <a:cubicBezTo>
                    <a:pt x="628574" y="869582"/>
                    <a:pt x="400977" y="879958"/>
                    <a:pt x="250203" y="750900"/>
                  </a:cubicBezTo>
                  <a:moveTo>
                    <a:pt x="648030" y="615099"/>
                  </a:moveTo>
                  <a:cubicBezTo>
                    <a:pt x="647586" y="615531"/>
                    <a:pt x="647154" y="616052"/>
                    <a:pt x="646709" y="616483"/>
                  </a:cubicBezTo>
                  <a:cubicBezTo>
                    <a:pt x="574764" y="689432"/>
                    <a:pt x="460972" y="700011"/>
                    <a:pt x="376238" y="641668"/>
                  </a:cubicBezTo>
                  <a:moveTo>
                    <a:pt x="352298" y="0"/>
                  </a:moveTo>
                  <a:cubicBezTo>
                    <a:pt x="425437" y="0"/>
                    <a:pt x="471602" y="35903"/>
                    <a:pt x="490728" y="107734"/>
                  </a:cubicBezTo>
                  <a:cubicBezTo>
                    <a:pt x="517550" y="81026"/>
                    <a:pt x="554101" y="67729"/>
                    <a:pt x="600392" y="67729"/>
                  </a:cubicBezTo>
                  <a:cubicBezTo>
                    <a:pt x="642785" y="67729"/>
                    <a:pt x="679285" y="81026"/>
                    <a:pt x="710108" y="107734"/>
                  </a:cubicBezTo>
                  <a:cubicBezTo>
                    <a:pt x="744804" y="137960"/>
                    <a:pt x="763968" y="173812"/>
                    <a:pt x="767575" y="215443"/>
                  </a:cubicBezTo>
                  <a:cubicBezTo>
                    <a:pt x="767575" y="215443"/>
                    <a:pt x="787235" y="210007"/>
                    <a:pt x="808342" y="209575"/>
                  </a:cubicBezTo>
                  <a:cubicBezTo>
                    <a:pt x="860844" y="208445"/>
                    <a:pt x="917956" y="226682"/>
                    <a:pt x="952652" y="260756"/>
                  </a:cubicBezTo>
                  <a:cubicBezTo>
                    <a:pt x="987044" y="290944"/>
                    <a:pt x="1004278" y="328828"/>
                    <a:pt x="1004278" y="374358"/>
                  </a:cubicBezTo>
                  <a:cubicBezTo>
                    <a:pt x="1004278" y="419481"/>
                    <a:pt x="987044" y="457149"/>
                    <a:pt x="952652" y="487388"/>
                  </a:cubicBezTo>
                  <a:cubicBezTo>
                    <a:pt x="917956" y="517576"/>
                    <a:pt x="869848" y="532651"/>
                    <a:pt x="808342" y="532651"/>
                  </a:cubicBezTo>
                  <a:lnTo>
                    <a:pt x="236703" y="532651"/>
                  </a:lnTo>
                  <a:cubicBezTo>
                    <a:pt x="171234" y="532651"/>
                    <a:pt x="115468" y="515798"/>
                    <a:pt x="69482" y="482079"/>
                  </a:cubicBezTo>
                  <a:cubicBezTo>
                    <a:pt x="23178" y="443979"/>
                    <a:pt x="0" y="398539"/>
                    <a:pt x="0" y="345542"/>
                  </a:cubicBezTo>
                  <a:cubicBezTo>
                    <a:pt x="0" y="292938"/>
                    <a:pt x="18860" y="251346"/>
                    <a:pt x="58445" y="212471"/>
                  </a:cubicBezTo>
                  <a:cubicBezTo>
                    <a:pt x="98006" y="173596"/>
                    <a:pt x="151790" y="156959"/>
                    <a:pt x="213347" y="153035"/>
                  </a:cubicBezTo>
                  <a:lnTo>
                    <a:pt x="213347" y="141846"/>
                  </a:lnTo>
                  <a:cubicBezTo>
                    <a:pt x="213347" y="103797"/>
                    <a:pt x="226898" y="69710"/>
                    <a:pt x="254114" y="39484"/>
                  </a:cubicBezTo>
                  <a:cubicBezTo>
                    <a:pt x="280848" y="13183"/>
                    <a:pt x="313601" y="0"/>
                    <a:pt x="352298"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9964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Business Continuity and Security.</a:t>
            </a:r>
          </a:p>
        </p:txBody>
      </p:sp>
      <p:sp>
        <p:nvSpPr>
          <p:cNvPr id="3" name="Content Placeholder 2"/>
          <p:cNvSpPr>
            <a:spLocks noGrp="1"/>
          </p:cNvSpPr>
          <p:nvPr>
            <p:ph idx="1"/>
          </p:nvPr>
        </p:nvSpPr>
        <p:spPr>
          <a:xfrm>
            <a:off x="838200" y="2604558"/>
            <a:ext cx="10353261" cy="664797"/>
          </a:xfrm>
        </p:spPr>
        <p:txBody>
          <a:bodyPr/>
          <a:lstStyle/>
          <a:p>
            <a:r>
              <a:rPr lang="en-US" dirty="0"/>
              <a:t>Slides 104-107 can be used to deliver our Business Continuity and Security product message. </a:t>
            </a:r>
          </a:p>
        </p:txBody>
      </p:sp>
    </p:spTree>
    <p:extLst>
      <p:ext uri="{BB962C8B-B14F-4D97-AF65-F5344CB8AC3E}">
        <p14:creationId xmlns:p14="http://schemas.microsoft.com/office/powerpoint/2010/main" val="20212908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8404EBC0-C108-CA46-AD71-B204ECB6D2C8}"/>
              </a:ext>
            </a:extLst>
          </p:cNvPr>
          <p:cNvPicPr>
            <a:picLocks noGrp="1" noChangeAspect="1"/>
          </p:cNvPicPr>
          <p:nvPr>
            <p:ph type="pic" sz="quarter" idx="10"/>
          </p:nvPr>
        </p:nvPicPr>
        <p:blipFill>
          <a:blip r:embed="rId3"/>
          <a:srcRect/>
          <a:stretch>
            <a:fillRect/>
          </a:stretch>
        </p:blipFill>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1098952" y="3874413"/>
            <a:ext cx="4997048" cy="2160591"/>
          </a:xfrm>
        </p:spPr>
        <p:txBody>
          <a:bodyPr wrap="square">
            <a:spAutoFit/>
          </a:bodyPr>
          <a:lstStyle/>
          <a:p>
            <a:r>
              <a:rPr lang="en-US" dirty="0"/>
              <a:t>Business Continuity </a:t>
            </a:r>
            <a:br>
              <a:rPr lang="en-US" dirty="0"/>
            </a:br>
            <a:r>
              <a:rPr lang="en-US" dirty="0"/>
              <a:t>and Security</a:t>
            </a:r>
          </a:p>
        </p:txBody>
      </p:sp>
    </p:spTree>
    <p:extLst>
      <p:ext uri="{BB962C8B-B14F-4D97-AF65-F5344CB8AC3E}">
        <p14:creationId xmlns:p14="http://schemas.microsoft.com/office/powerpoint/2010/main" val="791302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1FAEC524-349C-C748-80F0-1C04192D7AFF}"/>
              </a:ext>
            </a:extLst>
          </p:cNvPr>
          <p:cNvSpPr txBox="1"/>
          <p:nvPr/>
        </p:nvSpPr>
        <p:spPr>
          <a:xfrm>
            <a:off x="8020531" y="926367"/>
            <a:ext cx="2478135"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Four highly secure and redundant data centers.</a:t>
            </a:r>
          </a:p>
        </p:txBody>
      </p:sp>
      <p:sp>
        <p:nvSpPr>
          <p:cNvPr id="6" name="TextBox 5">
            <a:extLst>
              <a:ext uri="{FF2B5EF4-FFF2-40B4-BE49-F238E27FC236}">
                <a16:creationId xmlns:a16="http://schemas.microsoft.com/office/drawing/2014/main" xmlns="" id="{DE62ABB6-DCDE-714E-B718-16E6EF41B370}"/>
              </a:ext>
            </a:extLst>
          </p:cNvPr>
          <p:cNvSpPr txBox="1"/>
          <p:nvPr/>
        </p:nvSpPr>
        <p:spPr>
          <a:xfrm>
            <a:off x="8020531" y="2071748"/>
            <a:ext cx="2545869"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Data replicated to secondary sites in real-time.</a:t>
            </a:r>
          </a:p>
        </p:txBody>
      </p:sp>
      <p:sp>
        <p:nvSpPr>
          <p:cNvPr id="7" name="TextBox 6">
            <a:extLst>
              <a:ext uri="{FF2B5EF4-FFF2-40B4-BE49-F238E27FC236}">
                <a16:creationId xmlns:a16="http://schemas.microsoft.com/office/drawing/2014/main" xmlns="" id="{B9014ED2-4A7A-F84F-A4FF-6979EC2A7CFB}"/>
              </a:ext>
            </a:extLst>
          </p:cNvPr>
          <p:cNvSpPr txBox="1"/>
          <p:nvPr/>
        </p:nvSpPr>
        <p:spPr>
          <a:xfrm>
            <a:off x="8020531" y="3207401"/>
            <a:ext cx="2376536"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Multiple call centers with dynamic call migration.</a:t>
            </a:r>
          </a:p>
        </p:txBody>
      </p:sp>
      <p:sp>
        <p:nvSpPr>
          <p:cNvPr id="8" name="TextBox 7">
            <a:extLst>
              <a:ext uri="{FF2B5EF4-FFF2-40B4-BE49-F238E27FC236}">
                <a16:creationId xmlns:a16="http://schemas.microsoft.com/office/drawing/2014/main" xmlns="" id="{7644D1DE-085F-CC45-B079-E4E22282745F}"/>
              </a:ext>
            </a:extLst>
          </p:cNvPr>
          <p:cNvSpPr txBox="1"/>
          <p:nvPr/>
        </p:nvSpPr>
        <p:spPr>
          <a:xfrm>
            <a:off x="8020530" y="4347918"/>
            <a:ext cx="3180361"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Systems built and tested to </a:t>
            </a:r>
            <a:br>
              <a:rPr lang="en-US" sz="1600" dirty="0">
                <a:solidFill>
                  <a:schemeClr val="accent2"/>
                </a:solidFill>
              </a:rPr>
            </a:br>
            <a:r>
              <a:rPr lang="en-US" sz="1600" dirty="0">
                <a:solidFill>
                  <a:schemeClr val="accent2"/>
                </a:solidFill>
              </a:rPr>
              <a:t>200% to 400% maximum load.</a:t>
            </a:r>
          </a:p>
        </p:txBody>
      </p:sp>
      <p:sp>
        <p:nvSpPr>
          <p:cNvPr id="9" name="TextBox 8">
            <a:extLst>
              <a:ext uri="{FF2B5EF4-FFF2-40B4-BE49-F238E27FC236}">
                <a16:creationId xmlns:a16="http://schemas.microsoft.com/office/drawing/2014/main" xmlns="" id="{7B54F526-9AD4-DC4C-A821-B20284A228EE}"/>
              </a:ext>
            </a:extLst>
          </p:cNvPr>
          <p:cNvSpPr txBox="1"/>
          <p:nvPr/>
        </p:nvSpPr>
        <p:spPr>
          <a:xfrm>
            <a:off x="8020531" y="5488435"/>
            <a:ext cx="2478135"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Ability to recover all systems in minutes/hours.</a:t>
            </a:r>
          </a:p>
        </p:txBody>
      </p:sp>
      <p:sp>
        <p:nvSpPr>
          <p:cNvPr id="16" name="Oval 15">
            <a:extLst>
              <a:ext uri="{FF2B5EF4-FFF2-40B4-BE49-F238E27FC236}">
                <a16:creationId xmlns:a16="http://schemas.microsoft.com/office/drawing/2014/main" xmlns="" id="{D3939DED-7E35-4F4E-9DEA-C43427DE8941}"/>
              </a:ext>
            </a:extLst>
          </p:cNvPr>
          <p:cNvSpPr/>
          <p:nvPr/>
        </p:nvSpPr>
        <p:spPr>
          <a:xfrm>
            <a:off x="3956868" y="27693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xmlns="" id="{6FE13232-B986-A04F-8F71-272B7DA0B30F}"/>
              </a:ext>
            </a:extLst>
          </p:cNvPr>
          <p:cNvSpPr/>
          <p:nvPr/>
        </p:nvSpPr>
        <p:spPr>
          <a:xfrm>
            <a:off x="4509242" y="305509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xmlns="" id="{71E8B1B7-7D66-484D-B7BD-228299CEDF7E}"/>
              </a:ext>
            </a:extLst>
          </p:cNvPr>
          <p:cNvSpPr/>
          <p:nvPr/>
        </p:nvSpPr>
        <p:spPr>
          <a:xfrm>
            <a:off x="4509242" y="33408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xmlns="" id="{83DFFED7-D0B3-004B-A14E-4CD819AF063B}"/>
              </a:ext>
            </a:extLst>
          </p:cNvPr>
          <p:cNvSpPr/>
          <p:nvPr/>
        </p:nvSpPr>
        <p:spPr>
          <a:xfrm>
            <a:off x="4509242" y="362659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xmlns="" id="{FE731BB9-ED7F-E547-978A-F20F64544D38}"/>
              </a:ext>
            </a:extLst>
          </p:cNvPr>
          <p:cNvSpPr/>
          <p:nvPr/>
        </p:nvSpPr>
        <p:spPr>
          <a:xfrm>
            <a:off x="3956867" y="39123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Elbow Connector 22">
            <a:extLst>
              <a:ext uri="{FF2B5EF4-FFF2-40B4-BE49-F238E27FC236}">
                <a16:creationId xmlns:a16="http://schemas.microsoft.com/office/drawing/2014/main" xmlns="" id="{5CAC4D2F-052B-B343-90CD-30E15452FF92}"/>
              </a:ext>
            </a:extLst>
          </p:cNvPr>
          <p:cNvCxnSpPr>
            <a:stCxn id="16" idx="6"/>
            <a:endCxn id="11" idx="2"/>
          </p:cNvCxnSpPr>
          <p:nvPr/>
        </p:nvCxnSpPr>
        <p:spPr>
          <a:xfrm flipV="1">
            <a:off x="4133183" y="1147967"/>
            <a:ext cx="2606284" cy="1709534"/>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25" name="Elbow Connector 24">
            <a:extLst>
              <a:ext uri="{FF2B5EF4-FFF2-40B4-BE49-F238E27FC236}">
                <a16:creationId xmlns:a16="http://schemas.microsoft.com/office/drawing/2014/main" xmlns="" id="{E8E8ECC5-57FE-A14C-AF23-08133738F56F}"/>
              </a:ext>
            </a:extLst>
          </p:cNvPr>
          <p:cNvCxnSpPr>
            <a:stCxn id="17" idx="6"/>
            <a:endCxn id="12" idx="2"/>
          </p:cNvCxnSpPr>
          <p:nvPr/>
        </p:nvCxnSpPr>
        <p:spPr>
          <a:xfrm flipV="1">
            <a:off x="4685557" y="2288484"/>
            <a:ext cx="2053910" cy="854767"/>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C5A5A4A8-C888-3A4E-8D07-02F6CD75E06C}"/>
              </a:ext>
            </a:extLst>
          </p:cNvPr>
          <p:cNvCxnSpPr>
            <a:stCxn id="18" idx="6"/>
            <a:endCxn id="13" idx="2"/>
          </p:cNvCxnSpPr>
          <p:nvPr/>
        </p:nvCxnSpPr>
        <p:spPr>
          <a:xfrm>
            <a:off x="4685557" y="3429001"/>
            <a:ext cx="205391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0" name="Elbow Connector 29">
            <a:extLst>
              <a:ext uri="{FF2B5EF4-FFF2-40B4-BE49-F238E27FC236}">
                <a16:creationId xmlns:a16="http://schemas.microsoft.com/office/drawing/2014/main" xmlns="" id="{4387FD37-5345-3241-929D-EB91D383678C}"/>
              </a:ext>
            </a:extLst>
          </p:cNvPr>
          <p:cNvCxnSpPr>
            <a:cxnSpLocks/>
            <a:stCxn id="19" idx="6"/>
            <a:endCxn id="14" idx="2"/>
          </p:cNvCxnSpPr>
          <p:nvPr/>
        </p:nvCxnSpPr>
        <p:spPr>
          <a:xfrm>
            <a:off x="4685557" y="3714751"/>
            <a:ext cx="2053910" cy="854767"/>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33" name="Elbow Connector 32">
            <a:extLst>
              <a:ext uri="{FF2B5EF4-FFF2-40B4-BE49-F238E27FC236}">
                <a16:creationId xmlns:a16="http://schemas.microsoft.com/office/drawing/2014/main" xmlns="" id="{6381B851-8BF2-AD40-898B-1AF3F99B26BF}"/>
              </a:ext>
            </a:extLst>
          </p:cNvPr>
          <p:cNvCxnSpPr>
            <a:cxnSpLocks/>
            <a:stCxn id="20" idx="6"/>
            <a:endCxn id="15" idx="2"/>
          </p:cNvCxnSpPr>
          <p:nvPr/>
        </p:nvCxnSpPr>
        <p:spPr>
          <a:xfrm>
            <a:off x="4133182" y="4000501"/>
            <a:ext cx="2606285" cy="1709534"/>
          </a:xfrm>
          <a:prstGeom prst="bentConnector3">
            <a:avLst/>
          </a:prstGeom>
          <a:ln w="12700"/>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xmlns=""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052008C7-ADA7-6F46-AFF9-CC67286DB735}"/>
              </a:ext>
            </a:extLst>
          </p:cNvPr>
          <p:cNvSpPr>
            <a:spLocks noGrp="1"/>
          </p:cNvSpPr>
          <p:nvPr>
            <p:ph type="title"/>
          </p:nvPr>
        </p:nvSpPr>
        <p:spPr>
          <a:xfrm>
            <a:off x="0" y="3179701"/>
            <a:ext cx="4775200" cy="498598"/>
          </a:xfrm>
        </p:spPr>
        <p:txBody>
          <a:bodyPr/>
          <a:lstStyle/>
          <a:p>
            <a:pPr algn="ctr"/>
            <a:r>
              <a:rPr lang="en-US" dirty="0">
                <a:solidFill>
                  <a:schemeClr val="bg1"/>
                </a:solidFill>
              </a:rPr>
              <a:t>Business Continuity</a:t>
            </a:r>
          </a:p>
        </p:txBody>
      </p:sp>
      <p:grpSp>
        <p:nvGrpSpPr>
          <p:cNvPr id="102" name="Group 101">
            <a:extLst>
              <a:ext uri="{FF2B5EF4-FFF2-40B4-BE49-F238E27FC236}">
                <a16:creationId xmlns:a16="http://schemas.microsoft.com/office/drawing/2014/main" xmlns="" id="{B454387D-76F1-5749-9E33-FF7BA7B41B84}"/>
              </a:ext>
            </a:extLst>
          </p:cNvPr>
          <p:cNvGrpSpPr/>
          <p:nvPr/>
        </p:nvGrpSpPr>
        <p:grpSpPr>
          <a:xfrm>
            <a:off x="6739467" y="606100"/>
            <a:ext cx="1083733" cy="1083733"/>
            <a:chOff x="6739467" y="606100"/>
            <a:chExt cx="1083733" cy="1083733"/>
          </a:xfrm>
        </p:grpSpPr>
        <p:sp>
          <p:nvSpPr>
            <p:cNvPr id="11" name="Oval 10">
              <a:extLst>
                <a:ext uri="{FF2B5EF4-FFF2-40B4-BE49-F238E27FC236}">
                  <a16:creationId xmlns:a16="http://schemas.microsoft.com/office/drawing/2014/main" xmlns="" id="{1640A008-1769-8940-A105-795B8F83B123}"/>
                </a:ext>
              </a:extLst>
            </p:cNvPr>
            <p:cNvSpPr/>
            <p:nvPr/>
          </p:nvSpPr>
          <p:spPr>
            <a:xfrm>
              <a:off x="6739467" y="606100"/>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xmlns="" id="{DC4EECE4-5E2A-7645-9976-A8DF51BE3987}"/>
                </a:ext>
              </a:extLst>
            </p:cNvPr>
            <p:cNvGrpSpPr/>
            <p:nvPr/>
          </p:nvGrpSpPr>
          <p:grpSpPr>
            <a:xfrm>
              <a:off x="6986051" y="835625"/>
              <a:ext cx="590564" cy="624683"/>
              <a:chOff x="7451369" y="4689659"/>
              <a:chExt cx="1143343" cy="1209398"/>
            </a:xfrm>
          </p:grpSpPr>
          <p:sp>
            <p:nvSpPr>
              <p:cNvPr id="43" name="Freeform 3">
                <a:extLst>
                  <a:ext uri="{FF2B5EF4-FFF2-40B4-BE49-F238E27FC236}">
                    <a16:creationId xmlns:a16="http://schemas.microsoft.com/office/drawing/2014/main" xmlns="" id="{ED0D02D6-C47D-3042-B221-BB383A7C93D8}"/>
                  </a:ext>
                </a:extLst>
              </p:cNvPr>
              <p:cNvSpPr/>
              <p:nvPr/>
            </p:nvSpPr>
            <p:spPr>
              <a:xfrm>
                <a:off x="7451369" y="4689659"/>
                <a:ext cx="1143343" cy="279476"/>
              </a:xfrm>
              <a:custGeom>
                <a:avLst/>
                <a:gdLst>
                  <a:gd name="connsiteX0" fmla="*/ 1101014 w 1143343"/>
                  <a:gd name="connsiteY0" fmla="*/ 279476 h 279476"/>
                  <a:gd name="connsiteX1" fmla="*/ 42329 w 1143343"/>
                  <a:gd name="connsiteY1" fmla="*/ 279476 h 279476"/>
                  <a:gd name="connsiteX2" fmla="*/ 0 w 1143343"/>
                  <a:gd name="connsiteY2" fmla="*/ 237147 h 279476"/>
                  <a:gd name="connsiteX3" fmla="*/ 0 w 1143343"/>
                  <a:gd name="connsiteY3" fmla="*/ 42329 h 279476"/>
                  <a:gd name="connsiteX4" fmla="*/ 42329 w 1143343"/>
                  <a:gd name="connsiteY4" fmla="*/ 0 h 279476"/>
                  <a:gd name="connsiteX5" fmla="*/ 1101014 w 1143343"/>
                  <a:gd name="connsiteY5" fmla="*/ 0 h 279476"/>
                  <a:gd name="connsiteX6" fmla="*/ 1143343 w 1143343"/>
                  <a:gd name="connsiteY6" fmla="*/ 42329 h 279476"/>
                  <a:gd name="connsiteX7" fmla="*/ 1143343 w 1143343"/>
                  <a:gd name="connsiteY7" fmla="*/ 237147 h 279476"/>
                  <a:gd name="connsiteX8" fmla="*/ 1101014 w 1143343"/>
                  <a:gd name="connsiteY8" fmla="*/ 279476 h 2794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76">
                    <a:moveTo>
                      <a:pt x="1101014" y="279476"/>
                    </a:moveTo>
                    <a:lnTo>
                      <a:pt x="42329" y="279476"/>
                    </a:lnTo>
                    <a:cubicBezTo>
                      <a:pt x="18948" y="279476"/>
                      <a:pt x="0" y="260528"/>
                      <a:pt x="0" y="237147"/>
                    </a:cubicBezTo>
                    <a:lnTo>
                      <a:pt x="0" y="42329"/>
                    </a:lnTo>
                    <a:cubicBezTo>
                      <a:pt x="0" y="18948"/>
                      <a:pt x="18948" y="0"/>
                      <a:pt x="42329" y="0"/>
                    </a:cubicBezTo>
                    <a:lnTo>
                      <a:pt x="1101014" y="0"/>
                    </a:lnTo>
                    <a:cubicBezTo>
                      <a:pt x="1124394" y="0"/>
                      <a:pt x="1143343" y="18948"/>
                      <a:pt x="1143343" y="42329"/>
                    </a:cubicBezTo>
                    <a:lnTo>
                      <a:pt x="1143343" y="237147"/>
                    </a:lnTo>
                    <a:cubicBezTo>
                      <a:pt x="1143343" y="260528"/>
                      <a:pt x="1124394" y="279476"/>
                      <a:pt x="1101014" y="27947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3">
                <a:extLst>
                  <a:ext uri="{FF2B5EF4-FFF2-40B4-BE49-F238E27FC236}">
                    <a16:creationId xmlns:a16="http://schemas.microsoft.com/office/drawing/2014/main" xmlns="" id="{D8E6574C-8682-9240-850C-C3A017DD48E3}"/>
                  </a:ext>
                </a:extLst>
              </p:cNvPr>
              <p:cNvSpPr/>
              <p:nvPr/>
            </p:nvSpPr>
            <p:spPr>
              <a:xfrm>
                <a:off x="7552995" y="4784509"/>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C86F1A9E-4F73-8947-9F81-8F5029DE4179}"/>
                  </a:ext>
                </a:extLst>
              </p:cNvPr>
              <p:cNvSpPr/>
              <p:nvPr/>
            </p:nvSpPr>
            <p:spPr>
              <a:xfrm>
                <a:off x="8261567"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7AE2D390-A6BE-5B45-BB2E-19D09A89B2D8}"/>
                  </a:ext>
                </a:extLst>
              </p:cNvPr>
              <p:cNvSpPr/>
              <p:nvPr/>
            </p:nvSpPr>
            <p:spPr>
              <a:xfrm>
                <a:off x="8349774"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9ADB8D0E-D0D1-EB49-BA89-3ADD5BB4576E}"/>
                  </a:ext>
                </a:extLst>
              </p:cNvPr>
              <p:cNvSpPr/>
              <p:nvPr/>
            </p:nvSpPr>
            <p:spPr>
              <a:xfrm>
                <a:off x="8437979"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9296B56-6ACD-BF4B-9B8E-50DD6EB0D059}"/>
                  </a:ext>
                </a:extLst>
              </p:cNvPr>
              <p:cNvSpPr/>
              <p:nvPr/>
            </p:nvSpPr>
            <p:spPr>
              <a:xfrm>
                <a:off x="7451369" y="4999631"/>
                <a:ext cx="1143343" cy="279476"/>
              </a:xfrm>
              <a:custGeom>
                <a:avLst/>
                <a:gdLst>
                  <a:gd name="connsiteX0" fmla="*/ 1101014 w 1143343"/>
                  <a:gd name="connsiteY0" fmla="*/ 279476 h 279476"/>
                  <a:gd name="connsiteX1" fmla="*/ 42329 w 1143343"/>
                  <a:gd name="connsiteY1" fmla="*/ 279476 h 279476"/>
                  <a:gd name="connsiteX2" fmla="*/ 0 w 1143343"/>
                  <a:gd name="connsiteY2" fmla="*/ 237147 h 279476"/>
                  <a:gd name="connsiteX3" fmla="*/ 0 w 1143343"/>
                  <a:gd name="connsiteY3" fmla="*/ 42329 h 279476"/>
                  <a:gd name="connsiteX4" fmla="*/ 42329 w 1143343"/>
                  <a:gd name="connsiteY4" fmla="*/ 0 h 279476"/>
                  <a:gd name="connsiteX5" fmla="*/ 1101014 w 1143343"/>
                  <a:gd name="connsiteY5" fmla="*/ 0 h 279476"/>
                  <a:gd name="connsiteX6" fmla="*/ 1143343 w 1143343"/>
                  <a:gd name="connsiteY6" fmla="*/ 42329 h 279476"/>
                  <a:gd name="connsiteX7" fmla="*/ 1143343 w 1143343"/>
                  <a:gd name="connsiteY7" fmla="*/ 237147 h 279476"/>
                  <a:gd name="connsiteX8" fmla="*/ 1101014 w 1143343"/>
                  <a:gd name="connsiteY8" fmla="*/ 279476 h 2794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76">
                    <a:moveTo>
                      <a:pt x="1101014" y="279476"/>
                    </a:moveTo>
                    <a:lnTo>
                      <a:pt x="42329" y="279476"/>
                    </a:lnTo>
                    <a:cubicBezTo>
                      <a:pt x="18948" y="279476"/>
                      <a:pt x="0" y="260528"/>
                      <a:pt x="0" y="237147"/>
                    </a:cubicBezTo>
                    <a:lnTo>
                      <a:pt x="0" y="42329"/>
                    </a:lnTo>
                    <a:cubicBezTo>
                      <a:pt x="0" y="18948"/>
                      <a:pt x="18948" y="0"/>
                      <a:pt x="42329" y="0"/>
                    </a:cubicBezTo>
                    <a:lnTo>
                      <a:pt x="1101014" y="0"/>
                    </a:lnTo>
                    <a:cubicBezTo>
                      <a:pt x="1124394" y="0"/>
                      <a:pt x="1143343" y="18948"/>
                      <a:pt x="1143343" y="42329"/>
                    </a:cubicBezTo>
                    <a:lnTo>
                      <a:pt x="1143343" y="237147"/>
                    </a:lnTo>
                    <a:cubicBezTo>
                      <a:pt x="1143343" y="260528"/>
                      <a:pt x="1124394" y="279476"/>
                      <a:pt x="1101014" y="27947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AADB8ED6-BFA5-B54F-A22A-060E2B91AA10}"/>
                  </a:ext>
                </a:extLst>
              </p:cNvPr>
              <p:cNvSpPr/>
              <p:nvPr/>
            </p:nvSpPr>
            <p:spPr>
              <a:xfrm>
                <a:off x="7552995" y="5094478"/>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831354B9-5918-3540-886E-658894F6D7D8}"/>
                  </a:ext>
                </a:extLst>
              </p:cNvPr>
              <p:cNvSpPr/>
              <p:nvPr/>
            </p:nvSpPr>
            <p:spPr>
              <a:xfrm>
                <a:off x="8261567"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0E8B74F2-2976-EB4D-A0DC-74753AD664A3}"/>
                  </a:ext>
                </a:extLst>
              </p:cNvPr>
              <p:cNvSpPr/>
              <p:nvPr/>
            </p:nvSpPr>
            <p:spPr>
              <a:xfrm>
                <a:off x="8349774"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5981FF82-6CFB-A144-842B-59B34A58F8C3}"/>
                  </a:ext>
                </a:extLst>
              </p:cNvPr>
              <p:cNvSpPr/>
              <p:nvPr/>
            </p:nvSpPr>
            <p:spPr>
              <a:xfrm>
                <a:off x="8437979"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A15ECA4F-E16B-B445-B0AB-B7CB4AF71EDD}"/>
                  </a:ext>
                </a:extLst>
              </p:cNvPr>
              <p:cNvSpPr/>
              <p:nvPr/>
            </p:nvSpPr>
            <p:spPr>
              <a:xfrm>
                <a:off x="7451369" y="5309596"/>
                <a:ext cx="1143343" cy="279489"/>
              </a:xfrm>
              <a:custGeom>
                <a:avLst/>
                <a:gdLst>
                  <a:gd name="connsiteX0" fmla="*/ 1101014 w 1143343"/>
                  <a:gd name="connsiteY0" fmla="*/ 279489 h 279489"/>
                  <a:gd name="connsiteX1" fmla="*/ 42329 w 1143343"/>
                  <a:gd name="connsiteY1" fmla="*/ 279489 h 279489"/>
                  <a:gd name="connsiteX2" fmla="*/ 0 w 1143343"/>
                  <a:gd name="connsiteY2" fmla="*/ 237160 h 279489"/>
                  <a:gd name="connsiteX3" fmla="*/ 0 w 1143343"/>
                  <a:gd name="connsiteY3" fmla="*/ 42329 h 279489"/>
                  <a:gd name="connsiteX4" fmla="*/ 42329 w 1143343"/>
                  <a:gd name="connsiteY4" fmla="*/ 0 h 279489"/>
                  <a:gd name="connsiteX5" fmla="*/ 1101014 w 1143343"/>
                  <a:gd name="connsiteY5" fmla="*/ 0 h 279489"/>
                  <a:gd name="connsiteX6" fmla="*/ 1143343 w 1143343"/>
                  <a:gd name="connsiteY6" fmla="*/ 42329 h 279489"/>
                  <a:gd name="connsiteX7" fmla="*/ 1143343 w 1143343"/>
                  <a:gd name="connsiteY7" fmla="*/ 237160 h 279489"/>
                  <a:gd name="connsiteX8" fmla="*/ 1101014 w 1143343"/>
                  <a:gd name="connsiteY8" fmla="*/ 279489 h 2794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89">
                    <a:moveTo>
                      <a:pt x="1101014" y="279489"/>
                    </a:moveTo>
                    <a:lnTo>
                      <a:pt x="42329" y="279489"/>
                    </a:lnTo>
                    <a:cubicBezTo>
                      <a:pt x="18948" y="279489"/>
                      <a:pt x="0" y="260528"/>
                      <a:pt x="0" y="237160"/>
                    </a:cubicBezTo>
                    <a:lnTo>
                      <a:pt x="0" y="42329"/>
                    </a:lnTo>
                    <a:cubicBezTo>
                      <a:pt x="0" y="18948"/>
                      <a:pt x="18948" y="0"/>
                      <a:pt x="42329" y="0"/>
                    </a:cubicBezTo>
                    <a:lnTo>
                      <a:pt x="1101014" y="0"/>
                    </a:lnTo>
                    <a:cubicBezTo>
                      <a:pt x="1124394" y="0"/>
                      <a:pt x="1143343" y="18948"/>
                      <a:pt x="1143343" y="42329"/>
                    </a:cubicBezTo>
                    <a:lnTo>
                      <a:pt x="1143343" y="237160"/>
                    </a:lnTo>
                    <a:cubicBezTo>
                      <a:pt x="1143343" y="260528"/>
                      <a:pt x="1124394" y="279489"/>
                      <a:pt x="1101014" y="279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DB2857FE-6C0E-E647-AF5B-CE0DF03AC83C}"/>
                  </a:ext>
                </a:extLst>
              </p:cNvPr>
              <p:cNvSpPr/>
              <p:nvPr/>
            </p:nvSpPr>
            <p:spPr>
              <a:xfrm>
                <a:off x="7552995" y="5404447"/>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EEF17363-90D2-1E46-A643-54C339D6B88B}"/>
                  </a:ext>
                </a:extLst>
              </p:cNvPr>
              <p:cNvSpPr/>
              <p:nvPr/>
            </p:nvSpPr>
            <p:spPr>
              <a:xfrm>
                <a:off x="8261567"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E6FDB6C7-B53B-7241-B346-ADFAA1B10320}"/>
                  </a:ext>
                </a:extLst>
              </p:cNvPr>
              <p:cNvSpPr/>
              <p:nvPr/>
            </p:nvSpPr>
            <p:spPr>
              <a:xfrm>
                <a:off x="8349774"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92C8761B-0959-BB4F-96F6-BC5E3D1B79C4}"/>
                  </a:ext>
                </a:extLst>
              </p:cNvPr>
              <p:cNvSpPr/>
              <p:nvPr/>
            </p:nvSpPr>
            <p:spPr>
              <a:xfrm>
                <a:off x="8437979"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0CF845A5-19E9-4146-89F6-3B9253CDFC9B}"/>
                  </a:ext>
                </a:extLst>
              </p:cNvPr>
              <p:cNvSpPr/>
              <p:nvPr/>
            </p:nvSpPr>
            <p:spPr>
              <a:xfrm>
                <a:off x="7451369" y="5619568"/>
                <a:ext cx="1143343" cy="279489"/>
              </a:xfrm>
              <a:custGeom>
                <a:avLst/>
                <a:gdLst>
                  <a:gd name="connsiteX0" fmla="*/ 1101014 w 1143343"/>
                  <a:gd name="connsiteY0" fmla="*/ 279489 h 279489"/>
                  <a:gd name="connsiteX1" fmla="*/ 42329 w 1143343"/>
                  <a:gd name="connsiteY1" fmla="*/ 279489 h 279489"/>
                  <a:gd name="connsiteX2" fmla="*/ 0 w 1143343"/>
                  <a:gd name="connsiteY2" fmla="*/ 237160 h 279489"/>
                  <a:gd name="connsiteX3" fmla="*/ 0 w 1143343"/>
                  <a:gd name="connsiteY3" fmla="*/ 42329 h 279489"/>
                  <a:gd name="connsiteX4" fmla="*/ 42329 w 1143343"/>
                  <a:gd name="connsiteY4" fmla="*/ 0 h 279489"/>
                  <a:gd name="connsiteX5" fmla="*/ 1101014 w 1143343"/>
                  <a:gd name="connsiteY5" fmla="*/ 0 h 279489"/>
                  <a:gd name="connsiteX6" fmla="*/ 1143343 w 1143343"/>
                  <a:gd name="connsiteY6" fmla="*/ 42329 h 279489"/>
                  <a:gd name="connsiteX7" fmla="*/ 1143343 w 1143343"/>
                  <a:gd name="connsiteY7" fmla="*/ 237160 h 279489"/>
                  <a:gd name="connsiteX8" fmla="*/ 1101014 w 1143343"/>
                  <a:gd name="connsiteY8" fmla="*/ 279489 h 2794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89">
                    <a:moveTo>
                      <a:pt x="1101014" y="279489"/>
                    </a:moveTo>
                    <a:lnTo>
                      <a:pt x="42329" y="279489"/>
                    </a:lnTo>
                    <a:cubicBezTo>
                      <a:pt x="18948" y="279489"/>
                      <a:pt x="0" y="260540"/>
                      <a:pt x="0" y="237160"/>
                    </a:cubicBezTo>
                    <a:lnTo>
                      <a:pt x="0" y="42329"/>
                    </a:lnTo>
                    <a:cubicBezTo>
                      <a:pt x="0" y="18948"/>
                      <a:pt x="18948" y="0"/>
                      <a:pt x="42329" y="0"/>
                    </a:cubicBezTo>
                    <a:lnTo>
                      <a:pt x="1101014" y="0"/>
                    </a:lnTo>
                    <a:cubicBezTo>
                      <a:pt x="1124394" y="0"/>
                      <a:pt x="1143343" y="18948"/>
                      <a:pt x="1143343" y="42329"/>
                    </a:cubicBezTo>
                    <a:lnTo>
                      <a:pt x="1143343" y="237160"/>
                    </a:lnTo>
                    <a:cubicBezTo>
                      <a:pt x="1143343" y="260540"/>
                      <a:pt x="1124394" y="279489"/>
                      <a:pt x="1101014" y="279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B87FF00-C3D3-D848-828E-35BE328AB85C}"/>
                  </a:ext>
                </a:extLst>
              </p:cNvPr>
              <p:cNvSpPr/>
              <p:nvPr/>
            </p:nvSpPr>
            <p:spPr>
              <a:xfrm>
                <a:off x="7552995" y="5714429"/>
                <a:ext cx="89776" cy="89764"/>
              </a:xfrm>
              <a:custGeom>
                <a:avLst/>
                <a:gdLst>
                  <a:gd name="connsiteX0" fmla="*/ 0 w 89776"/>
                  <a:gd name="connsiteY0" fmla="*/ 89764 h 89764"/>
                  <a:gd name="connsiteX1" fmla="*/ 89776 w 89776"/>
                  <a:gd name="connsiteY1" fmla="*/ 89764 h 89764"/>
                  <a:gd name="connsiteX2" fmla="*/ 89776 w 89776"/>
                  <a:gd name="connsiteY2" fmla="*/ 0 h 89764"/>
                  <a:gd name="connsiteX3" fmla="*/ 0 w 89776"/>
                  <a:gd name="connsiteY3" fmla="*/ 0 h 89764"/>
                </a:gdLst>
                <a:ahLst/>
                <a:cxnLst>
                  <a:cxn ang="0">
                    <a:pos x="connsiteX0" y="connsiteY0"/>
                  </a:cxn>
                  <a:cxn ang="1">
                    <a:pos x="connsiteX1" y="connsiteY1"/>
                  </a:cxn>
                  <a:cxn ang="2">
                    <a:pos x="connsiteX2" y="connsiteY2"/>
                  </a:cxn>
                  <a:cxn ang="3">
                    <a:pos x="connsiteX3" y="connsiteY3"/>
                  </a:cxn>
                </a:cxnLst>
                <a:rect l="l" t="t" r="r" b="b"/>
                <a:pathLst>
                  <a:path w="89776" h="89764">
                    <a:moveTo>
                      <a:pt x="0" y="89764"/>
                    </a:moveTo>
                    <a:lnTo>
                      <a:pt x="89776" y="89764"/>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ED8D825-8150-ED4B-969B-D8D89E582CDB}"/>
                  </a:ext>
                </a:extLst>
              </p:cNvPr>
              <p:cNvSpPr/>
              <p:nvPr/>
            </p:nvSpPr>
            <p:spPr>
              <a:xfrm>
                <a:off x="8261567"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6F7B8A6B-0F84-5549-B6BD-C182BA2BE296}"/>
                  </a:ext>
                </a:extLst>
              </p:cNvPr>
              <p:cNvSpPr/>
              <p:nvPr/>
            </p:nvSpPr>
            <p:spPr>
              <a:xfrm>
                <a:off x="8349774"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A3CC1176-DD2F-9F4D-8E81-3637E54EA16B}"/>
                  </a:ext>
                </a:extLst>
              </p:cNvPr>
              <p:cNvSpPr/>
              <p:nvPr/>
            </p:nvSpPr>
            <p:spPr>
              <a:xfrm>
                <a:off x="8437979"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1" name="Group 100">
            <a:extLst>
              <a:ext uri="{FF2B5EF4-FFF2-40B4-BE49-F238E27FC236}">
                <a16:creationId xmlns:a16="http://schemas.microsoft.com/office/drawing/2014/main" xmlns="" id="{BF8C7F6E-FA49-464A-ADB3-ED7A6259FD75}"/>
              </a:ext>
            </a:extLst>
          </p:cNvPr>
          <p:cNvGrpSpPr/>
          <p:nvPr/>
        </p:nvGrpSpPr>
        <p:grpSpPr>
          <a:xfrm>
            <a:off x="6739467" y="1746617"/>
            <a:ext cx="1083733" cy="1083733"/>
            <a:chOff x="6739467" y="1746617"/>
            <a:chExt cx="1083733" cy="1083733"/>
          </a:xfrm>
        </p:grpSpPr>
        <p:sp>
          <p:nvSpPr>
            <p:cNvPr id="12" name="Oval 11">
              <a:extLst>
                <a:ext uri="{FF2B5EF4-FFF2-40B4-BE49-F238E27FC236}">
                  <a16:creationId xmlns:a16="http://schemas.microsoft.com/office/drawing/2014/main" xmlns="" id="{04E9CC49-1112-384F-B065-DB1DB9B5A336}"/>
                </a:ext>
              </a:extLst>
            </p:cNvPr>
            <p:cNvSpPr/>
            <p:nvPr/>
          </p:nvSpPr>
          <p:spPr>
            <a:xfrm>
              <a:off x="6739467" y="1746617"/>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a16="http://schemas.microsoft.com/office/drawing/2014/main" xmlns="" id="{6CFFF435-1FD2-414E-8B52-042124DEDB22}"/>
                </a:ext>
              </a:extLst>
            </p:cNvPr>
            <p:cNvGrpSpPr/>
            <p:nvPr/>
          </p:nvGrpSpPr>
          <p:grpSpPr>
            <a:xfrm>
              <a:off x="6909409" y="1988945"/>
              <a:ext cx="743849" cy="599077"/>
              <a:chOff x="20574000" y="11682302"/>
              <a:chExt cx="1482219" cy="1193741"/>
            </a:xfrm>
          </p:grpSpPr>
          <p:grpSp>
            <p:nvGrpSpPr>
              <p:cNvPr id="64" name="Group 63">
                <a:extLst>
                  <a:ext uri="{FF2B5EF4-FFF2-40B4-BE49-F238E27FC236}">
                    <a16:creationId xmlns:a16="http://schemas.microsoft.com/office/drawing/2014/main" xmlns="" id="{2A6A6897-CAE4-D844-8756-4E28BC32AF5D}"/>
                  </a:ext>
                </a:extLst>
              </p:cNvPr>
              <p:cNvGrpSpPr/>
              <p:nvPr/>
            </p:nvGrpSpPr>
            <p:grpSpPr>
              <a:xfrm>
                <a:off x="21325943" y="11682302"/>
                <a:ext cx="730276" cy="1193741"/>
                <a:chOff x="11805543" y="5050301"/>
                <a:chExt cx="730276" cy="1193741"/>
              </a:xfrm>
            </p:grpSpPr>
            <p:sp>
              <p:nvSpPr>
                <p:cNvPr id="70" name="Freeform 3">
                  <a:extLst>
                    <a:ext uri="{FF2B5EF4-FFF2-40B4-BE49-F238E27FC236}">
                      <a16:creationId xmlns:a16="http://schemas.microsoft.com/office/drawing/2014/main" xmlns="" id="{4C95F756-DDF0-9C4C-A13A-B2AA57EAEBD1}"/>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C132CFCB-E4AF-594A-AEEC-F45CDCA27A4D}"/>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A83AC666-94A3-D342-93DB-099C720C549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FCB13A46-2CD0-0645-8656-426294DDD301}"/>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3">
                  <a:extLst>
                    <a:ext uri="{FF2B5EF4-FFF2-40B4-BE49-F238E27FC236}">
                      <a16:creationId xmlns:a16="http://schemas.microsoft.com/office/drawing/2014/main" xmlns="" id="{5DBBA6DD-19CF-8743-BEFC-34599C57EAC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Group 64">
                <a:extLst>
                  <a:ext uri="{FF2B5EF4-FFF2-40B4-BE49-F238E27FC236}">
                    <a16:creationId xmlns:a16="http://schemas.microsoft.com/office/drawing/2014/main" xmlns="" id="{9E446ED8-1A8C-0943-9DC6-4AB50BBAA16C}"/>
                  </a:ext>
                </a:extLst>
              </p:cNvPr>
              <p:cNvGrpSpPr/>
              <p:nvPr/>
            </p:nvGrpSpPr>
            <p:grpSpPr>
              <a:xfrm>
                <a:off x="20574000" y="11963400"/>
                <a:ext cx="652702" cy="651637"/>
                <a:chOff x="5179450" y="8057287"/>
                <a:chExt cx="916549" cy="915054"/>
              </a:xfrm>
            </p:grpSpPr>
            <p:sp>
              <p:nvSpPr>
                <p:cNvPr id="66" name="Freeform 3">
                  <a:extLst>
                    <a:ext uri="{FF2B5EF4-FFF2-40B4-BE49-F238E27FC236}">
                      <a16:creationId xmlns:a16="http://schemas.microsoft.com/office/drawing/2014/main" xmlns="" id="{7DACE71D-E94F-C143-B311-423F591EF03A}"/>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Group 66">
                  <a:extLst>
                    <a:ext uri="{FF2B5EF4-FFF2-40B4-BE49-F238E27FC236}">
                      <a16:creationId xmlns:a16="http://schemas.microsoft.com/office/drawing/2014/main" xmlns="" id="{CB3B9C49-F5F6-4D47-9FA4-CCCF92DD349A}"/>
                    </a:ext>
                  </a:extLst>
                </p:cNvPr>
                <p:cNvGrpSpPr/>
                <p:nvPr/>
              </p:nvGrpSpPr>
              <p:grpSpPr>
                <a:xfrm>
                  <a:off x="5179450" y="8057287"/>
                  <a:ext cx="916549" cy="915054"/>
                  <a:chOff x="15578562" y="2705589"/>
                  <a:chExt cx="8007658" cy="7994603"/>
                </a:xfrm>
              </p:grpSpPr>
              <p:sp>
                <p:nvSpPr>
                  <p:cNvPr id="68" name="Freeform 3">
                    <a:extLst>
                      <a:ext uri="{FF2B5EF4-FFF2-40B4-BE49-F238E27FC236}">
                        <a16:creationId xmlns:a16="http://schemas.microsoft.com/office/drawing/2014/main" xmlns="" id="{73D1CA6B-E5D7-404A-B414-F3A80FB04C02}"/>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CBF20D45-E15B-9B4B-8012-C559C4F9B74F}"/>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99" name="Group 98">
            <a:extLst>
              <a:ext uri="{FF2B5EF4-FFF2-40B4-BE49-F238E27FC236}">
                <a16:creationId xmlns:a16="http://schemas.microsoft.com/office/drawing/2014/main" xmlns="" id="{24E761E8-A60D-434A-9D83-569B07FEF4A6}"/>
              </a:ext>
            </a:extLst>
          </p:cNvPr>
          <p:cNvGrpSpPr/>
          <p:nvPr/>
        </p:nvGrpSpPr>
        <p:grpSpPr>
          <a:xfrm>
            <a:off x="6739467" y="2887134"/>
            <a:ext cx="1083733" cy="1083733"/>
            <a:chOff x="6739467" y="2887134"/>
            <a:chExt cx="1083733" cy="1083733"/>
          </a:xfrm>
        </p:grpSpPr>
        <p:sp>
          <p:nvSpPr>
            <p:cNvPr id="13" name="Oval 12">
              <a:extLst>
                <a:ext uri="{FF2B5EF4-FFF2-40B4-BE49-F238E27FC236}">
                  <a16:creationId xmlns:a16="http://schemas.microsoft.com/office/drawing/2014/main" xmlns="" id="{DB5EB5B6-5956-2B4D-841C-6350D9470A53}"/>
                </a:ext>
              </a:extLst>
            </p:cNvPr>
            <p:cNvSpPr/>
            <p:nvPr/>
          </p:nvSpPr>
          <p:spPr>
            <a:xfrm>
              <a:off x="6739467" y="2887134"/>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74">
              <a:extLst>
                <a:ext uri="{FF2B5EF4-FFF2-40B4-BE49-F238E27FC236}">
                  <a16:creationId xmlns:a16="http://schemas.microsoft.com/office/drawing/2014/main" xmlns="" id="{984B944B-302B-3A40-914C-C122F59B9AC4}"/>
                </a:ext>
              </a:extLst>
            </p:cNvPr>
            <p:cNvGrpSpPr/>
            <p:nvPr/>
          </p:nvGrpSpPr>
          <p:grpSpPr>
            <a:xfrm>
              <a:off x="6978469" y="3113563"/>
              <a:ext cx="622237" cy="608829"/>
              <a:chOff x="13548594" y="5104856"/>
              <a:chExt cx="1025424" cy="1003328"/>
            </a:xfrm>
          </p:grpSpPr>
          <p:sp>
            <p:nvSpPr>
              <p:cNvPr id="76" name="Freeform 3">
                <a:extLst>
                  <a:ext uri="{FF2B5EF4-FFF2-40B4-BE49-F238E27FC236}">
                    <a16:creationId xmlns:a16="http://schemas.microsoft.com/office/drawing/2014/main" xmlns="" id="{772E41B8-EE26-6D44-9C1F-B2926AFC4F97}"/>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DD77F29C-7E27-7147-B5FD-72FFFFA99654}"/>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76068E0E-35A5-1441-9585-899945BB7E7C}"/>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8302DD2A-5789-904C-8C02-E88AF55F354B}"/>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547C961D-232B-7D45-884C-E1EB95F15560}"/>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a16="http://schemas.microsoft.com/office/drawing/2014/main" xmlns="" id="{2B3D0ED8-1628-0340-BE80-44B75F19D5D6}"/>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
                <a:extLst>
                  <a:ext uri="{FF2B5EF4-FFF2-40B4-BE49-F238E27FC236}">
                    <a16:creationId xmlns:a16="http://schemas.microsoft.com/office/drawing/2014/main" xmlns="" id="{47155394-CC61-8342-8DF6-FBBCE9C5DF8C}"/>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a16="http://schemas.microsoft.com/office/drawing/2014/main" xmlns="" id="{327935B3-953D-4D41-9B11-311E327F04EF}"/>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8" name="Group 97">
            <a:extLst>
              <a:ext uri="{FF2B5EF4-FFF2-40B4-BE49-F238E27FC236}">
                <a16:creationId xmlns:a16="http://schemas.microsoft.com/office/drawing/2014/main" xmlns="" id="{D9E8194D-FC6D-3B42-85B4-09B108D61305}"/>
              </a:ext>
            </a:extLst>
          </p:cNvPr>
          <p:cNvGrpSpPr/>
          <p:nvPr/>
        </p:nvGrpSpPr>
        <p:grpSpPr>
          <a:xfrm>
            <a:off x="6739467" y="5168168"/>
            <a:ext cx="1083733" cy="1083733"/>
            <a:chOff x="6739467" y="5168168"/>
            <a:chExt cx="1083733" cy="1083733"/>
          </a:xfrm>
        </p:grpSpPr>
        <p:sp>
          <p:nvSpPr>
            <p:cNvPr id="15" name="Oval 14">
              <a:extLst>
                <a:ext uri="{FF2B5EF4-FFF2-40B4-BE49-F238E27FC236}">
                  <a16:creationId xmlns:a16="http://schemas.microsoft.com/office/drawing/2014/main" xmlns="" id="{4C4758C2-C0EF-654B-B470-E8CEEAA221F9}"/>
                </a:ext>
              </a:extLst>
            </p:cNvPr>
            <p:cNvSpPr/>
            <p:nvPr/>
          </p:nvSpPr>
          <p:spPr>
            <a:xfrm>
              <a:off x="6739467" y="5168168"/>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a16="http://schemas.microsoft.com/office/drawing/2014/main" xmlns="" id="{162C1406-4C14-C542-ADA9-E1BE295A75ED}"/>
                </a:ext>
              </a:extLst>
            </p:cNvPr>
            <p:cNvGrpSpPr/>
            <p:nvPr/>
          </p:nvGrpSpPr>
          <p:grpSpPr>
            <a:xfrm>
              <a:off x="6981317" y="5301036"/>
              <a:ext cx="600033" cy="722747"/>
              <a:chOff x="5721386" y="4863351"/>
              <a:chExt cx="1312926" cy="1581434"/>
            </a:xfrm>
          </p:grpSpPr>
          <p:sp>
            <p:nvSpPr>
              <p:cNvPr id="86" name="Freeform 3">
                <a:extLst>
                  <a:ext uri="{FF2B5EF4-FFF2-40B4-BE49-F238E27FC236}">
                    <a16:creationId xmlns:a16="http://schemas.microsoft.com/office/drawing/2014/main" xmlns="" id="{5B2E082D-CFD1-384D-B3AE-C3442D2E2F77}"/>
                  </a:ext>
                </a:extLst>
              </p:cNvPr>
              <p:cNvSpPr/>
              <p:nvPr/>
            </p:nvSpPr>
            <p:spPr>
              <a:xfrm>
                <a:off x="6144044" y="4863351"/>
                <a:ext cx="467614" cy="125895"/>
              </a:xfrm>
              <a:custGeom>
                <a:avLst/>
                <a:gdLst>
                  <a:gd name="connsiteX0" fmla="*/ 0 w 467614"/>
                  <a:gd name="connsiteY0" fmla="*/ 125895 h 125895"/>
                  <a:gd name="connsiteX1" fmla="*/ 467614 w 467614"/>
                  <a:gd name="connsiteY1" fmla="*/ 125895 h 125895"/>
                  <a:gd name="connsiteX2" fmla="*/ 467614 w 467614"/>
                  <a:gd name="connsiteY2" fmla="*/ 0 h 125895"/>
                  <a:gd name="connsiteX3" fmla="*/ 0 w 467614"/>
                  <a:gd name="connsiteY3" fmla="*/ 0 h 125895"/>
                </a:gdLst>
                <a:ahLst/>
                <a:cxnLst>
                  <a:cxn ang="0">
                    <a:pos x="connsiteX0" y="connsiteY0"/>
                  </a:cxn>
                  <a:cxn ang="1">
                    <a:pos x="connsiteX1" y="connsiteY1"/>
                  </a:cxn>
                  <a:cxn ang="2">
                    <a:pos x="connsiteX2" y="connsiteY2"/>
                  </a:cxn>
                  <a:cxn ang="3">
                    <a:pos x="connsiteX3" y="connsiteY3"/>
                  </a:cxn>
                </a:cxnLst>
                <a:rect l="l" t="t" r="r" b="b"/>
                <a:pathLst>
                  <a:path w="467614" h="125895">
                    <a:moveTo>
                      <a:pt x="0" y="125895"/>
                    </a:moveTo>
                    <a:lnTo>
                      <a:pt x="467614" y="125895"/>
                    </a:lnTo>
                    <a:lnTo>
                      <a:pt x="467614"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FD3F8D75-927F-324E-8707-CBEC1F6E657A}"/>
                  </a:ext>
                </a:extLst>
              </p:cNvPr>
              <p:cNvSpPr/>
              <p:nvPr/>
            </p:nvSpPr>
            <p:spPr>
              <a:xfrm>
                <a:off x="5721386" y="5131859"/>
                <a:ext cx="1312926" cy="1312926"/>
              </a:xfrm>
              <a:custGeom>
                <a:avLst/>
                <a:gdLst>
                  <a:gd name="connsiteX0" fmla="*/ 1312926 w 1312926"/>
                  <a:gd name="connsiteY0" fmla="*/ 656463 h 1312926"/>
                  <a:gd name="connsiteX1" fmla="*/ 656463 w 1312926"/>
                  <a:gd name="connsiteY1" fmla="*/ 1312926 h 1312926"/>
                  <a:gd name="connsiteX2" fmla="*/ 0 w 1312926"/>
                  <a:gd name="connsiteY2" fmla="*/ 656463 h 1312926"/>
                  <a:gd name="connsiteX3" fmla="*/ 656463 w 1312926"/>
                  <a:gd name="connsiteY3" fmla="*/ 0 h 1312926"/>
                  <a:gd name="connsiteX4" fmla="*/ 1312926 w 1312926"/>
                  <a:gd name="connsiteY4" fmla="*/ 656463 h 13129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12926" h="1312926">
                    <a:moveTo>
                      <a:pt x="1312926" y="656463"/>
                    </a:moveTo>
                    <a:cubicBezTo>
                      <a:pt x="1312926" y="1019023"/>
                      <a:pt x="1019023" y="1312926"/>
                      <a:pt x="656463" y="1312926"/>
                    </a:cubicBezTo>
                    <a:cubicBezTo>
                      <a:pt x="293916" y="1312926"/>
                      <a:pt x="0" y="1019023"/>
                      <a:pt x="0" y="656463"/>
                    </a:cubicBezTo>
                    <a:cubicBezTo>
                      <a:pt x="0" y="293916"/>
                      <a:pt x="293916" y="0"/>
                      <a:pt x="656463" y="0"/>
                    </a:cubicBezTo>
                    <a:cubicBezTo>
                      <a:pt x="1019023" y="0"/>
                      <a:pt x="1312926" y="293916"/>
                      <a:pt x="1312926" y="656463"/>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a16="http://schemas.microsoft.com/office/drawing/2014/main" xmlns="" id="{6A87DAF9-A397-4A4F-9B69-FC62106E6D0C}"/>
                  </a:ext>
                </a:extLst>
              </p:cNvPr>
              <p:cNvSpPr/>
              <p:nvPr/>
            </p:nvSpPr>
            <p:spPr>
              <a:xfrm>
                <a:off x="6377850" y="5644444"/>
                <a:ext cx="539560" cy="143878"/>
              </a:xfrm>
              <a:custGeom>
                <a:avLst/>
                <a:gdLst>
                  <a:gd name="connsiteX0" fmla="*/ 0 w 539560"/>
                  <a:gd name="connsiteY0" fmla="*/ 143878 h 143878"/>
                  <a:gd name="connsiteX1" fmla="*/ 539560 w 539560"/>
                  <a:gd name="connsiteY1" fmla="*/ 0 h 143878"/>
                </a:gdLst>
                <a:ahLst/>
                <a:cxnLst>
                  <a:cxn ang="0">
                    <a:pos x="connsiteX0" y="connsiteY0"/>
                  </a:cxn>
                  <a:cxn ang="1">
                    <a:pos x="connsiteX1" y="connsiteY1"/>
                  </a:cxn>
                </a:cxnLst>
                <a:rect l="l" t="t" r="r" b="b"/>
                <a:pathLst>
                  <a:path w="539560" h="143878">
                    <a:moveTo>
                      <a:pt x="0" y="143878"/>
                    </a:moveTo>
                    <a:lnTo>
                      <a:pt x="53956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B0451AC9-9752-134E-8E64-1B7BEE7DC75C}"/>
                  </a:ext>
                </a:extLst>
              </p:cNvPr>
              <p:cNvSpPr/>
              <p:nvPr/>
            </p:nvSpPr>
            <p:spPr>
              <a:xfrm>
                <a:off x="6377850" y="5247606"/>
                <a:ext cx="0" cy="125895"/>
              </a:xfrm>
              <a:custGeom>
                <a:avLst/>
                <a:gdLst>
                  <a:gd name="connsiteX0" fmla="*/ 0 w 0"/>
                  <a:gd name="connsiteY0" fmla="*/ 0 h 125895"/>
                  <a:gd name="connsiteX1" fmla="*/ 0 w 0"/>
                  <a:gd name="connsiteY1" fmla="*/ 125895 h 125895"/>
                </a:gdLst>
                <a:ahLst/>
                <a:cxnLst>
                  <a:cxn ang="0">
                    <a:pos x="connsiteX0" y="connsiteY0"/>
                  </a:cxn>
                  <a:cxn ang="1">
                    <a:pos x="connsiteX1" y="connsiteY1"/>
                  </a:cxn>
                </a:cxnLst>
                <a:rect l="l" t="t" r="r" b="b"/>
                <a:pathLst>
                  <a:path h="125895">
                    <a:moveTo>
                      <a:pt x="0" y="0"/>
                    </a:moveTo>
                    <a:lnTo>
                      <a:pt x="0" y="12589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251463D4-5A35-0946-B659-91D3DD997EF7}"/>
                  </a:ext>
                </a:extLst>
              </p:cNvPr>
              <p:cNvSpPr/>
              <p:nvPr/>
            </p:nvSpPr>
            <p:spPr>
              <a:xfrm>
                <a:off x="5837132" y="5788322"/>
                <a:ext cx="125895" cy="0"/>
              </a:xfrm>
              <a:custGeom>
                <a:avLst/>
                <a:gdLst>
                  <a:gd name="connsiteX0" fmla="*/ 0 w 125895"/>
                  <a:gd name="connsiteY0" fmla="*/ 0 h 0"/>
                  <a:gd name="connsiteX1" fmla="*/ 125895 w 125895"/>
                  <a:gd name="connsiteY1" fmla="*/ 0 h 0"/>
                </a:gdLst>
                <a:ahLst/>
                <a:cxnLst>
                  <a:cxn ang="0">
                    <a:pos x="connsiteX0" y="connsiteY0"/>
                  </a:cxn>
                  <a:cxn ang="1">
                    <a:pos x="connsiteX1" y="connsiteY1"/>
                  </a:cxn>
                </a:cxnLst>
                <a:rect l="l" t="t" r="r" b="b"/>
                <a:pathLst>
                  <a:path w="125895">
                    <a:moveTo>
                      <a:pt x="0" y="0"/>
                    </a:moveTo>
                    <a:lnTo>
                      <a:pt x="12589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EAF4DBE4-E491-A347-B822-205BB8C7C048}"/>
                  </a:ext>
                </a:extLst>
              </p:cNvPr>
              <p:cNvSpPr/>
              <p:nvPr/>
            </p:nvSpPr>
            <p:spPr>
              <a:xfrm>
                <a:off x="6377850" y="6203158"/>
                <a:ext cx="0" cy="125882"/>
              </a:xfrm>
              <a:custGeom>
                <a:avLst/>
                <a:gdLst>
                  <a:gd name="connsiteX0" fmla="*/ 0 w 0"/>
                  <a:gd name="connsiteY0" fmla="*/ 125882 h 125882"/>
                  <a:gd name="connsiteX1" fmla="*/ 0 w 0"/>
                  <a:gd name="connsiteY1" fmla="*/ 0 h 125882"/>
                </a:gdLst>
                <a:ahLst/>
                <a:cxnLst>
                  <a:cxn ang="0">
                    <a:pos x="connsiteX0" y="connsiteY0"/>
                  </a:cxn>
                  <a:cxn ang="1">
                    <a:pos x="connsiteX1" y="connsiteY1"/>
                  </a:cxn>
                </a:cxnLst>
                <a:rect l="l" t="t" r="r" b="b"/>
                <a:pathLst>
                  <a:path h="125882">
                    <a:moveTo>
                      <a:pt x="0" y="125882"/>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C39BB315-2A99-E343-B93E-09AA067878A0}"/>
                  </a:ext>
                </a:extLst>
              </p:cNvPr>
              <p:cNvSpPr/>
              <p:nvPr/>
            </p:nvSpPr>
            <p:spPr>
              <a:xfrm>
                <a:off x="6792684" y="5788322"/>
                <a:ext cx="125882" cy="0"/>
              </a:xfrm>
              <a:custGeom>
                <a:avLst/>
                <a:gdLst>
                  <a:gd name="connsiteX0" fmla="*/ 125882 w 125882"/>
                  <a:gd name="connsiteY0" fmla="*/ 0 h 0"/>
                  <a:gd name="connsiteX1" fmla="*/ 0 w 125882"/>
                  <a:gd name="connsiteY1" fmla="*/ 0 h 0"/>
                </a:gdLst>
                <a:ahLst/>
                <a:cxnLst>
                  <a:cxn ang="0">
                    <a:pos x="connsiteX0" y="connsiteY0"/>
                  </a:cxn>
                  <a:cxn ang="1">
                    <a:pos x="connsiteX1" y="connsiteY1"/>
                  </a:cxn>
                </a:cxnLst>
                <a:rect l="l" t="t" r="r" b="b"/>
                <a:pathLst>
                  <a:path w="125882">
                    <a:moveTo>
                      <a:pt x="12588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a:extLst>
                  <a:ext uri="{FF2B5EF4-FFF2-40B4-BE49-F238E27FC236}">
                    <a16:creationId xmlns:a16="http://schemas.microsoft.com/office/drawing/2014/main" xmlns="" id="{24F08F1A-0E6B-5D4E-B90B-C61C50513CED}"/>
                  </a:ext>
                </a:extLst>
              </p:cNvPr>
              <p:cNvSpPr/>
              <p:nvPr/>
            </p:nvSpPr>
            <p:spPr>
              <a:xfrm>
                <a:off x="6458787" y="4996972"/>
                <a:ext cx="0" cy="134887"/>
              </a:xfrm>
              <a:custGeom>
                <a:avLst/>
                <a:gdLst>
                  <a:gd name="connsiteX0" fmla="*/ 0 w 0"/>
                  <a:gd name="connsiteY0" fmla="*/ 0 h 134887"/>
                  <a:gd name="connsiteX1" fmla="*/ 0 w 0"/>
                  <a:gd name="connsiteY1" fmla="*/ 134887 h 134887"/>
                </a:gdLst>
                <a:ahLst/>
                <a:cxnLst>
                  <a:cxn ang="0">
                    <a:pos x="connsiteX0" y="connsiteY0"/>
                  </a:cxn>
                  <a:cxn ang="1">
                    <a:pos x="connsiteX1" y="connsiteY1"/>
                  </a:cxn>
                </a:cxnLst>
                <a:rect l="l" t="t" r="r" b="b"/>
                <a:pathLst>
                  <a:path h="134887">
                    <a:moveTo>
                      <a:pt x="0" y="0"/>
                    </a:moveTo>
                    <a:lnTo>
                      <a:pt x="0" y="134887"/>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3">
                <a:extLst>
                  <a:ext uri="{FF2B5EF4-FFF2-40B4-BE49-F238E27FC236}">
                    <a16:creationId xmlns:a16="http://schemas.microsoft.com/office/drawing/2014/main" xmlns="" id="{0C9CC240-44ED-7445-88F5-1C839F0309B5}"/>
                  </a:ext>
                </a:extLst>
              </p:cNvPr>
              <p:cNvSpPr/>
              <p:nvPr/>
            </p:nvSpPr>
            <p:spPr>
              <a:xfrm>
                <a:off x="6296918" y="4996974"/>
                <a:ext cx="0" cy="134887"/>
              </a:xfrm>
              <a:custGeom>
                <a:avLst/>
                <a:gdLst>
                  <a:gd name="connsiteX0" fmla="*/ 0 w 0"/>
                  <a:gd name="connsiteY0" fmla="*/ 134887 h 134887"/>
                  <a:gd name="connsiteX1" fmla="*/ 0 w 0"/>
                  <a:gd name="connsiteY1" fmla="*/ 0 h 134887"/>
                </a:gdLst>
                <a:ahLst/>
                <a:cxnLst>
                  <a:cxn ang="0">
                    <a:pos x="connsiteX0" y="connsiteY0"/>
                  </a:cxn>
                  <a:cxn ang="1">
                    <a:pos x="connsiteX1" y="connsiteY1"/>
                  </a:cxn>
                </a:cxnLst>
                <a:rect l="l" t="t" r="r" b="b"/>
                <a:pathLst>
                  <a:path h="134887">
                    <a:moveTo>
                      <a:pt x="0" y="134887"/>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A26D908A-8249-E14D-8409-3341794DF353}"/>
                  </a:ext>
                </a:extLst>
              </p:cNvPr>
              <p:cNvSpPr/>
              <p:nvPr/>
            </p:nvSpPr>
            <p:spPr>
              <a:xfrm>
                <a:off x="6780591" y="5070145"/>
                <a:ext cx="210579" cy="195859"/>
              </a:xfrm>
              <a:custGeom>
                <a:avLst/>
                <a:gdLst>
                  <a:gd name="connsiteX0" fmla="*/ 154775 w 210579"/>
                  <a:gd name="connsiteY0" fmla="*/ 195859 h 195859"/>
                  <a:gd name="connsiteX1" fmla="*/ 0 w 210579"/>
                  <a:gd name="connsiteY1" fmla="*/ 67031 h 195859"/>
                  <a:gd name="connsiteX2" fmla="*/ 55816 w 210579"/>
                  <a:gd name="connsiteY2" fmla="*/ 0 h 195859"/>
                  <a:gd name="connsiteX3" fmla="*/ 210579 w 210579"/>
                  <a:gd name="connsiteY3" fmla="*/ 128816 h 195859"/>
                  <a:gd name="connsiteX4" fmla="*/ 154775 w 210579"/>
                  <a:gd name="connsiteY4" fmla="*/ 195859 h 1958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579" h="195859">
                    <a:moveTo>
                      <a:pt x="154775" y="195859"/>
                    </a:moveTo>
                    <a:lnTo>
                      <a:pt x="0" y="67031"/>
                    </a:lnTo>
                    <a:lnTo>
                      <a:pt x="55816" y="0"/>
                    </a:lnTo>
                    <a:lnTo>
                      <a:pt x="210579" y="128816"/>
                    </a:lnTo>
                    <a:lnTo>
                      <a:pt x="154775" y="195859"/>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C69B07D9-0A51-F040-B40F-EA730B0F9F8E}"/>
                  </a:ext>
                </a:extLst>
              </p:cNvPr>
              <p:cNvSpPr/>
              <p:nvPr/>
            </p:nvSpPr>
            <p:spPr>
              <a:xfrm>
                <a:off x="6837204" y="5240673"/>
                <a:ext cx="53327" cy="64072"/>
              </a:xfrm>
              <a:custGeom>
                <a:avLst/>
                <a:gdLst>
                  <a:gd name="connsiteX0" fmla="*/ 53327 w 53327"/>
                  <a:gd name="connsiteY0" fmla="*/ 0 h 64072"/>
                  <a:gd name="connsiteX1" fmla="*/ 0 w 53327"/>
                  <a:gd name="connsiteY1" fmla="*/ 64072 h 64072"/>
                </a:gdLst>
                <a:ahLst/>
                <a:cxnLst>
                  <a:cxn ang="0">
                    <a:pos x="connsiteX0" y="connsiteY0"/>
                  </a:cxn>
                  <a:cxn ang="1">
                    <a:pos x="connsiteX1" y="connsiteY1"/>
                  </a:cxn>
                </a:cxnLst>
                <a:rect l="l" t="t" r="r" b="b"/>
                <a:pathLst>
                  <a:path w="53327" h="64072">
                    <a:moveTo>
                      <a:pt x="53327" y="0"/>
                    </a:moveTo>
                    <a:lnTo>
                      <a:pt x="0" y="64072"/>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16AE421F-616A-364E-83C0-3706C0673722}"/>
                  </a:ext>
                </a:extLst>
              </p:cNvPr>
              <p:cNvSpPr/>
              <p:nvPr/>
            </p:nvSpPr>
            <p:spPr>
              <a:xfrm>
                <a:off x="6760313" y="5176675"/>
                <a:ext cx="53327" cy="64072"/>
              </a:xfrm>
              <a:custGeom>
                <a:avLst/>
                <a:gdLst>
                  <a:gd name="connsiteX0" fmla="*/ 0 w 53327"/>
                  <a:gd name="connsiteY0" fmla="*/ 64072 h 64072"/>
                  <a:gd name="connsiteX1" fmla="*/ 53327 w 53327"/>
                  <a:gd name="connsiteY1" fmla="*/ 0 h 64072"/>
                </a:gdLst>
                <a:ahLst/>
                <a:cxnLst>
                  <a:cxn ang="0">
                    <a:pos x="connsiteX0" y="connsiteY0"/>
                  </a:cxn>
                  <a:cxn ang="1">
                    <a:pos x="connsiteX1" y="connsiteY1"/>
                  </a:cxn>
                </a:cxnLst>
                <a:rect l="l" t="t" r="r" b="b"/>
                <a:pathLst>
                  <a:path w="53327" h="64072">
                    <a:moveTo>
                      <a:pt x="0" y="64072"/>
                    </a:moveTo>
                    <a:lnTo>
                      <a:pt x="53327"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1" name="Group 110">
            <a:extLst>
              <a:ext uri="{FF2B5EF4-FFF2-40B4-BE49-F238E27FC236}">
                <a16:creationId xmlns:a16="http://schemas.microsoft.com/office/drawing/2014/main" xmlns="" id="{8B6B5BED-29C1-D34C-9460-4ED8F4DCBFE1}"/>
              </a:ext>
            </a:extLst>
          </p:cNvPr>
          <p:cNvGrpSpPr/>
          <p:nvPr/>
        </p:nvGrpSpPr>
        <p:grpSpPr>
          <a:xfrm>
            <a:off x="6739467" y="4027651"/>
            <a:ext cx="1083733" cy="1083733"/>
            <a:chOff x="6739467" y="4027651"/>
            <a:chExt cx="1083733" cy="1083733"/>
          </a:xfrm>
        </p:grpSpPr>
        <p:sp>
          <p:nvSpPr>
            <p:cNvPr id="14" name="Oval 13">
              <a:extLst>
                <a:ext uri="{FF2B5EF4-FFF2-40B4-BE49-F238E27FC236}">
                  <a16:creationId xmlns:a16="http://schemas.microsoft.com/office/drawing/2014/main" xmlns="" id="{07D8C548-E0AB-E049-9F06-D4D57DBDCFBC}"/>
                </a:ext>
              </a:extLst>
            </p:cNvPr>
            <p:cNvSpPr/>
            <p:nvPr/>
          </p:nvSpPr>
          <p:spPr>
            <a:xfrm>
              <a:off x="6739467" y="4027651"/>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0" name="Group 109">
              <a:extLst>
                <a:ext uri="{FF2B5EF4-FFF2-40B4-BE49-F238E27FC236}">
                  <a16:creationId xmlns:a16="http://schemas.microsoft.com/office/drawing/2014/main" xmlns="" id="{613216BC-B5F9-E744-90FC-2DE1A25EE989}"/>
                </a:ext>
              </a:extLst>
            </p:cNvPr>
            <p:cNvGrpSpPr/>
            <p:nvPr/>
          </p:nvGrpSpPr>
          <p:grpSpPr>
            <a:xfrm>
              <a:off x="6944178" y="4315843"/>
              <a:ext cx="674310" cy="507349"/>
              <a:chOff x="6978469" y="4347918"/>
              <a:chExt cx="674310" cy="507349"/>
            </a:xfrm>
          </p:grpSpPr>
          <p:sp>
            <p:nvSpPr>
              <p:cNvPr id="105" name="Rectangle 104">
                <a:extLst>
                  <a:ext uri="{FF2B5EF4-FFF2-40B4-BE49-F238E27FC236}">
                    <a16:creationId xmlns:a16="http://schemas.microsoft.com/office/drawing/2014/main" xmlns="" id="{8AE44E9B-073C-F14A-8AFF-DB12982D455C}"/>
                  </a:ext>
                </a:extLst>
              </p:cNvPr>
              <p:cNvSpPr/>
              <p:nvPr/>
            </p:nvSpPr>
            <p:spPr>
              <a:xfrm>
                <a:off x="69784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a:extLst>
                  <a:ext uri="{FF2B5EF4-FFF2-40B4-BE49-F238E27FC236}">
                    <a16:creationId xmlns:a16="http://schemas.microsoft.com/office/drawing/2014/main" xmlns="" id="{AB653D66-C11C-D649-8845-E9D89F29E635}"/>
                  </a:ext>
                </a:extLst>
              </p:cNvPr>
              <p:cNvSpPr/>
              <p:nvPr/>
            </p:nvSpPr>
            <p:spPr>
              <a:xfrm>
                <a:off x="71562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ectangle 106">
                <a:extLst>
                  <a:ext uri="{FF2B5EF4-FFF2-40B4-BE49-F238E27FC236}">
                    <a16:creationId xmlns:a16="http://schemas.microsoft.com/office/drawing/2014/main" xmlns="" id="{5F2AB8AA-BA73-0E48-8FD2-08CE47ECD5F8}"/>
                  </a:ext>
                </a:extLst>
              </p:cNvPr>
              <p:cNvSpPr/>
              <p:nvPr/>
            </p:nvSpPr>
            <p:spPr>
              <a:xfrm>
                <a:off x="73340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a:extLst>
                  <a:ext uri="{FF2B5EF4-FFF2-40B4-BE49-F238E27FC236}">
                    <a16:creationId xmlns:a16="http://schemas.microsoft.com/office/drawing/2014/main" xmlns="" id="{401824AA-2494-2449-8FCF-A1DF2C73B2D0}"/>
                  </a:ext>
                </a:extLst>
              </p:cNvPr>
              <p:cNvSpPr/>
              <p:nvPr/>
            </p:nvSpPr>
            <p:spPr>
              <a:xfrm>
                <a:off x="7511869" y="4347918"/>
                <a:ext cx="140910" cy="507349"/>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108310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500" fill="hold"/>
                                        <p:tgtEl>
                                          <p:spTgt spid="102"/>
                                        </p:tgtEl>
                                        <p:attrNameLst>
                                          <p:attrName>ppt_w</p:attrName>
                                        </p:attrNameLst>
                                      </p:cBhvr>
                                      <p:tavLst>
                                        <p:tav tm="0">
                                          <p:val>
                                            <p:fltVal val="0"/>
                                          </p:val>
                                        </p:tav>
                                        <p:tav tm="100000">
                                          <p:val>
                                            <p:strVal val="#ppt_w"/>
                                          </p:val>
                                        </p:tav>
                                      </p:tavLst>
                                    </p:anim>
                                    <p:anim calcmode="lin" valueType="num">
                                      <p:cBhvr>
                                        <p:cTn id="12" dur="500" fill="hold"/>
                                        <p:tgtEl>
                                          <p:spTgt spid="102"/>
                                        </p:tgtEl>
                                        <p:attrNameLst>
                                          <p:attrName>ppt_h</p:attrName>
                                        </p:attrNameLst>
                                      </p:cBhvr>
                                      <p:tavLst>
                                        <p:tav tm="0">
                                          <p:val>
                                            <p:fltVal val="0"/>
                                          </p:val>
                                        </p:tav>
                                        <p:tav tm="100000">
                                          <p:val>
                                            <p:strVal val="#ppt_h"/>
                                          </p:val>
                                        </p:tav>
                                      </p:tavLst>
                                    </p:anim>
                                    <p:animEffect transition="in" filter="fade">
                                      <p:cBhvr>
                                        <p:cTn id="13" dur="500"/>
                                        <p:tgtEl>
                                          <p:spTgt spid="10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p:cTn id="24" dur="500" fill="hold"/>
                                        <p:tgtEl>
                                          <p:spTgt spid="101"/>
                                        </p:tgtEl>
                                        <p:attrNameLst>
                                          <p:attrName>ppt_w</p:attrName>
                                        </p:attrNameLst>
                                      </p:cBhvr>
                                      <p:tavLst>
                                        <p:tav tm="0">
                                          <p:val>
                                            <p:fltVal val="0"/>
                                          </p:val>
                                        </p:tav>
                                        <p:tav tm="100000">
                                          <p:val>
                                            <p:strVal val="#ppt_w"/>
                                          </p:val>
                                        </p:tav>
                                      </p:tavLst>
                                    </p:anim>
                                    <p:anim calcmode="lin" valueType="num">
                                      <p:cBhvr>
                                        <p:cTn id="25" dur="500" fill="hold"/>
                                        <p:tgtEl>
                                          <p:spTgt spid="101"/>
                                        </p:tgtEl>
                                        <p:attrNameLst>
                                          <p:attrName>ppt_h</p:attrName>
                                        </p:attrNameLst>
                                      </p:cBhvr>
                                      <p:tavLst>
                                        <p:tav tm="0">
                                          <p:val>
                                            <p:fltVal val="0"/>
                                          </p:val>
                                        </p:tav>
                                        <p:tav tm="100000">
                                          <p:val>
                                            <p:strVal val="#ppt_h"/>
                                          </p:val>
                                        </p:tav>
                                      </p:tavLst>
                                    </p:anim>
                                    <p:animEffect transition="in" filter="fade">
                                      <p:cBhvr>
                                        <p:cTn id="26" dur="500"/>
                                        <p:tgtEl>
                                          <p:spTgt spid="10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9"/>
                                        </p:tgtEl>
                                        <p:attrNameLst>
                                          <p:attrName>style.visibility</p:attrName>
                                        </p:attrNameLst>
                                      </p:cBhvr>
                                      <p:to>
                                        <p:strVal val="visible"/>
                                      </p:to>
                                    </p:set>
                                    <p:anim calcmode="lin" valueType="num">
                                      <p:cBhvr>
                                        <p:cTn id="37" dur="500" fill="hold"/>
                                        <p:tgtEl>
                                          <p:spTgt spid="99"/>
                                        </p:tgtEl>
                                        <p:attrNameLst>
                                          <p:attrName>ppt_w</p:attrName>
                                        </p:attrNameLst>
                                      </p:cBhvr>
                                      <p:tavLst>
                                        <p:tav tm="0">
                                          <p:val>
                                            <p:fltVal val="0"/>
                                          </p:val>
                                        </p:tav>
                                        <p:tav tm="100000">
                                          <p:val>
                                            <p:strVal val="#ppt_w"/>
                                          </p:val>
                                        </p:tav>
                                      </p:tavLst>
                                    </p:anim>
                                    <p:anim calcmode="lin" valueType="num">
                                      <p:cBhvr>
                                        <p:cTn id="38" dur="500" fill="hold"/>
                                        <p:tgtEl>
                                          <p:spTgt spid="99"/>
                                        </p:tgtEl>
                                        <p:attrNameLst>
                                          <p:attrName>ppt_h</p:attrName>
                                        </p:attrNameLst>
                                      </p:cBhvr>
                                      <p:tavLst>
                                        <p:tav tm="0">
                                          <p:val>
                                            <p:fltVal val="0"/>
                                          </p:val>
                                        </p:tav>
                                        <p:tav tm="100000">
                                          <p:val>
                                            <p:strVal val="#ppt_h"/>
                                          </p:val>
                                        </p:tav>
                                      </p:tavLst>
                                    </p:anim>
                                    <p:animEffect transition="in" filter="fade">
                                      <p:cBhvr>
                                        <p:cTn id="39" dur="500"/>
                                        <p:tgtEl>
                                          <p:spTgt spid="9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11"/>
                                        </p:tgtEl>
                                        <p:attrNameLst>
                                          <p:attrName>style.visibility</p:attrName>
                                        </p:attrNameLst>
                                      </p:cBhvr>
                                      <p:to>
                                        <p:strVal val="visible"/>
                                      </p:to>
                                    </p:set>
                                    <p:anim calcmode="lin" valueType="num">
                                      <p:cBhvr>
                                        <p:cTn id="50" dur="500" fill="hold"/>
                                        <p:tgtEl>
                                          <p:spTgt spid="111"/>
                                        </p:tgtEl>
                                        <p:attrNameLst>
                                          <p:attrName>ppt_w</p:attrName>
                                        </p:attrNameLst>
                                      </p:cBhvr>
                                      <p:tavLst>
                                        <p:tav tm="0">
                                          <p:val>
                                            <p:fltVal val="0"/>
                                          </p:val>
                                        </p:tav>
                                        <p:tav tm="100000">
                                          <p:val>
                                            <p:strVal val="#ppt_w"/>
                                          </p:val>
                                        </p:tav>
                                      </p:tavLst>
                                    </p:anim>
                                    <p:anim calcmode="lin" valueType="num">
                                      <p:cBhvr>
                                        <p:cTn id="51" dur="500" fill="hold"/>
                                        <p:tgtEl>
                                          <p:spTgt spid="111"/>
                                        </p:tgtEl>
                                        <p:attrNameLst>
                                          <p:attrName>ppt_h</p:attrName>
                                        </p:attrNameLst>
                                      </p:cBhvr>
                                      <p:tavLst>
                                        <p:tav tm="0">
                                          <p:val>
                                            <p:fltVal val="0"/>
                                          </p:val>
                                        </p:tav>
                                        <p:tav tm="100000">
                                          <p:val>
                                            <p:strVal val="#ppt_h"/>
                                          </p:val>
                                        </p:tav>
                                      </p:tavLst>
                                    </p:anim>
                                    <p:animEffect transition="in" filter="fade">
                                      <p:cBhvr>
                                        <p:cTn id="52" dur="500"/>
                                        <p:tgtEl>
                                          <p:spTgt spid="1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par>
                          <p:cTn id="56" fill="hold">
                            <p:stCondLst>
                              <p:cond delay="4000"/>
                            </p:stCondLst>
                            <p:childTnLst>
                              <p:par>
                                <p:cTn id="57" presetID="22" presetClass="entr" presetSubtype="8"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98"/>
                                        </p:tgtEl>
                                        <p:attrNameLst>
                                          <p:attrName>style.visibility</p:attrName>
                                        </p:attrNameLst>
                                      </p:cBhvr>
                                      <p:to>
                                        <p:strVal val="visible"/>
                                      </p:to>
                                    </p:set>
                                    <p:anim calcmode="lin" valueType="num">
                                      <p:cBhvr>
                                        <p:cTn id="63" dur="500" fill="hold"/>
                                        <p:tgtEl>
                                          <p:spTgt spid="98"/>
                                        </p:tgtEl>
                                        <p:attrNameLst>
                                          <p:attrName>ppt_w</p:attrName>
                                        </p:attrNameLst>
                                      </p:cBhvr>
                                      <p:tavLst>
                                        <p:tav tm="0">
                                          <p:val>
                                            <p:fltVal val="0"/>
                                          </p:val>
                                        </p:tav>
                                        <p:tav tm="100000">
                                          <p:val>
                                            <p:strVal val="#ppt_w"/>
                                          </p:val>
                                        </p:tav>
                                      </p:tavLst>
                                    </p:anim>
                                    <p:anim calcmode="lin" valueType="num">
                                      <p:cBhvr>
                                        <p:cTn id="64" dur="500" fill="hold"/>
                                        <p:tgtEl>
                                          <p:spTgt spid="98"/>
                                        </p:tgtEl>
                                        <p:attrNameLst>
                                          <p:attrName>ppt_h</p:attrName>
                                        </p:attrNameLst>
                                      </p:cBhvr>
                                      <p:tavLst>
                                        <p:tav tm="0">
                                          <p:val>
                                            <p:fltVal val="0"/>
                                          </p:val>
                                        </p:tav>
                                        <p:tav tm="100000">
                                          <p:val>
                                            <p:strVal val="#ppt_h"/>
                                          </p:val>
                                        </p:tav>
                                      </p:tavLst>
                                    </p:anim>
                                    <p:animEffect transition="in" filter="fade">
                                      <p:cBhvr>
                                        <p:cTn id="65" dur="500"/>
                                        <p:tgtEl>
                                          <p:spTgt spid="9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46">
            <a:extLst>
              <a:ext uri="{FF2B5EF4-FFF2-40B4-BE49-F238E27FC236}">
                <a16:creationId xmlns:a16="http://schemas.microsoft.com/office/drawing/2014/main" xmlns="" id="{EC9A4022-D12B-684C-87A0-9E18DC938BAA}"/>
              </a:ext>
            </a:extLst>
          </p:cNvPr>
          <p:cNvSpPr/>
          <p:nvPr/>
        </p:nvSpPr>
        <p:spPr>
          <a:xfrm>
            <a:off x="5963479" y="944218"/>
            <a:ext cx="5068956" cy="5068956"/>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xmlns=""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052008C7-ADA7-6F46-AFF9-CC67286DB735}"/>
              </a:ext>
            </a:extLst>
          </p:cNvPr>
          <p:cNvSpPr>
            <a:spLocks noGrp="1"/>
          </p:cNvSpPr>
          <p:nvPr>
            <p:ph type="title"/>
          </p:nvPr>
        </p:nvSpPr>
        <p:spPr>
          <a:xfrm>
            <a:off x="0" y="3179701"/>
            <a:ext cx="4775200" cy="498598"/>
          </a:xfrm>
        </p:spPr>
        <p:txBody>
          <a:bodyPr/>
          <a:lstStyle/>
          <a:p>
            <a:pPr algn="ctr"/>
            <a:r>
              <a:rPr lang="en-US" dirty="0">
                <a:solidFill>
                  <a:schemeClr val="bg1"/>
                </a:solidFill>
              </a:rPr>
              <a:t>Security</a:t>
            </a:r>
          </a:p>
        </p:txBody>
      </p:sp>
      <p:grpSp>
        <p:nvGrpSpPr>
          <p:cNvPr id="45" name="Group 44">
            <a:extLst>
              <a:ext uri="{FF2B5EF4-FFF2-40B4-BE49-F238E27FC236}">
                <a16:creationId xmlns:a16="http://schemas.microsoft.com/office/drawing/2014/main" xmlns="" id="{839477F0-47BD-A945-95F9-D9B96A2228E1}"/>
              </a:ext>
            </a:extLst>
          </p:cNvPr>
          <p:cNvGrpSpPr>
            <a:grpSpLocks noChangeAspect="1"/>
          </p:cNvGrpSpPr>
          <p:nvPr/>
        </p:nvGrpSpPr>
        <p:grpSpPr>
          <a:xfrm>
            <a:off x="5377320" y="3220488"/>
            <a:ext cx="1554480" cy="1554480"/>
            <a:chOff x="4979505" y="2743200"/>
            <a:chExt cx="1689652" cy="1689652"/>
          </a:xfrm>
        </p:grpSpPr>
        <p:sp>
          <p:nvSpPr>
            <p:cNvPr id="17" name="Oval 16">
              <a:extLst>
                <a:ext uri="{FF2B5EF4-FFF2-40B4-BE49-F238E27FC236}">
                  <a16:creationId xmlns:a16="http://schemas.microsoft.com/office/drawing/2014/main" xmlns="" id="{867F0863-31C2-4643-9A55-0DF055FE2F4D}"/>
                </a:ext>
              </a:extLst>
            </p:cNvPr>
            <p:cNvSpPr/>
            <p:nvPr/>
          </p:nvSpPr>
          <p:spPr>
            <a:xfrm>
              <a:off x="4979505" y="2743200"/>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00064379-4DCB-0042-A290-505D19B0FF8D}"/>
                </a:ext>
              </a:extLst>
            </p:cNvPr>
            <p:cNvSpPr txBox="1"/>
            <p:nvPr/>
          </p:nvSpPr>
          <p:spPr>
            <a:xfrm>
              <a:off x="4979505" y="3366427"/>
              <a:ext cx="1689652"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PCI Compliant</a:t>
              </a:r>
            </a:p>
            <a:p>
              <a:pPr algn="ctr">
                <a:lnSpc>
                  <a:spcPct val="90000"/>
                </a:lnSpc>
              </a:pPr>
              <a:r>
                <a:rPr lang="en-US" sz="1600" dirty="0">
                  <a:solidFill>
                    <a:schemeClr val="accent2"/>
                  </a:solidFill>
                </a:rPr>
                <a:t>3.2 Standard</a:t>
              </a:r>
            </a:p>
          </p:txBody>
        </p:sp>
      </p:grpSp>
      <p:grpSp>
        <p:nvGrpSpPr>
          <p:cNvPr id="41" name="Group 40">
            <a:extLst>
              <a:ext uri="{FF2B5EF4-FFF2-40B4-BE49-F238E27FC236}">
                <a16:creationId xmlns:a16="http://schemas.microsoft.com/office/drawing/2014/main" xmlns="" id="{95C9770B-9798-FC44-B6EB-928B9F7B85F7}"/>
              </a:ext>
            </a:extLst>
          </p:cNvPr>
          <p:cNvGrpSpPr>
            <a:grpSpLocks noChangeAspect="1"/>
          </p:cNvGrpSpPr>
          <p:nvPr/>
        </p:nvGrpSpPr>
        <p:grpSpPr>
          <a:xfrm>
            <a:off x="9600984" y="1159408"/>
            <a:ext cx="1554481" cy="1554480"/>
            <a:chOff x="9965635" y="1407294"/>
            <a:chExt cx="1689653" cy="1689652"/>
          </a:xfrm>
        </p:grpSpPr>
        <p:sp>
          <p:nvSpPr>
            <p:cNvPr id="18" name="Oval 17">
              <a:extLst>
                <a:ext uri="{FF2B5EF4-FFF2-40B4-BE49-F238E27FC236}">
                  <a16:creationId xmlns:a16="http://schemas.microsoft.com/office/drawing/2014/main" xmlns="" id="{1C3B5F4D-4814-4246-9B96-15C60D52B606}"/>
                </a:ext>
              </a:extLst>
            </p:cNvPr>
            <p:cNvSpPr/>
            <p:nvPr/>
          </p:nvSpPr>
          <p:spPr>
            <a:xfrm>
              <a:off x="9965636" y="1407294"/>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xmlns="" id="{EA6E9F21-1582-174B-9962-510DE4A8170B}"/>
                </a:ext>
              </a:extLst>
            </p:cNvPr>
            <p:cNvSpPr txBox="1"/>
            <p:nvPr/>
          </p:nvSpPr>
          <p:spPr>
            <a:xfrm>
              <a:off x="9965635" y="2030521"/>
              <a:ext cx="1689653"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Multi-Factor Authentication</a:t>
              </a:r>
            </a:p>
          </p:txBody>
        </p:sp>
      </p:grpSp>
      <p:grpSp>
        <p:nvGrpSpPr>
          <p:cNvPr id="40" name="Group 39">
            <a:extLst>
              <a:ext uri="{FF2B5EF4-FFF2-40B4-BE49-F238E27FC236}">
                <a16:creationId xmlns:a16="http://schemas.microsoft.com/office/drawing/2014/main" xmlns="" id="{A597813C-EE31-EC43-818B-F3A2875C6877}"/>
              </a:ext>
            </a:extLst>
          </p:cNvPr>
          <p:cNvGrpSpPr>
            <a:grpSpLocks noChangeAspect="1"/>
          </p:cNvGrpSpPr>
          <p:nvPr/>
        </p:nvGrpSpPr>
        <p:grpSpPr>
          <a:xfrm>
            <a:off x="7720105" y="264659"/>
            <a:ext cx="1554480" cy="1554480"/>
            <a:chOff x="7653132" y="278296"/>
            <a:chExt cx="1689652" cy="1689652"/>
          </a:xfrm>
        </p:grpSpPr>
        <p:sp>
          <p:nvSpPr>
            <p:cNvPr id="19" name="Oval 18">
              <a:extLst>
                <a:ext uri="{FF2B5EF4-FFF2-40B4-BE49-F238E27FC236}">
                  <a16:creationId xmlns:a16="http://schemas.microsoft.com/office/drawing/2014/main" xmlns="" id="{70762B0E-F517-D148-B63C-41460B9BACC2}"/>
                </a:ext>
              </a:extLst>
            </p:cNvPr>
            <p:cNvSpPr/>
            <p:nvPr/>
          </p:nvSpPr>
          <p:spPr>
            <a:xfrm>
              <a:off x="7653132" y="278296"/>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xmlns="" id="{D7231C3E-A60B-4F48-B386-7C64AE2DB7EE}"/>
                </a:ext>
              </a:extLst>
            </p:cNvPr>
            <p:cNvSpPr txBox="1"/>
            <p:nvPr/>
          </p:nvSpPr>
          <p:spPr>
            <a:xfrm>
              <a:off x="7653132" y="901523"/>
              <a:ext cx="1689652"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SSAE16 SOC </a:t>
              </a:r>
              <a:br>
                <a:rPr lang="en-US" sz="1600" dirty="0">
                  <a:solidFill>
                    <a:schemeClr val="accent2"/>
                  </a:solidFill>
                </a:rPr>
              </a:br>
              <a:r>
                <a:rPr lang="en-US" sz="1600" dirty="0">
                  <a:solidFill>
                    <a:schemeClr val="accent2"/>
                  </a:solidFill>
                </a:rPr>
                <a:t>1/2 Type II</a:t>
              </a:r>
            </a:p>
          </p:txBody>
        </p:sp>
      </p:grpSp>
      <p:grpSp>
        <p:nvGrpSpPr>
          <p:cNvPr id="42" name="Group 41">
            <a:extLst>
              <a:ext uri="{FF2B5EF4-FFF2-40B4-BE49-F238E27FC236}">
                <a16:creationId xmlns:a16="http://schemas.microsoft.com/office/drawing/2014/main" xmlns="" id="{C729F335-F783-9146-B3E0-95AF2FD71182}"/>
              </a:ext>
            </a:extLst>
          </p:cNvPr>
          <p:cNvGrpSpPr>
            <a:grpSpLocks noChangeAspect="1"/>
          </p:cNvGrpSpPr>
          <p:nvPr/>
        </p:nvGrpSpPr>
        <p:grpSpPr>
          <a:xfrm>
            <a:off x="10089619" y="3212925"/>
            <a:ext cx="1554480" cy="1554480"/>
            <a:chOff x="10108098" y="3872198"/>
            <a:chExt cx="1689652" cy="1689652"/>
          </a:xfrm>
        </p:grpSpPr>
        <p:sp>
          <p:nvSpPr>
            <p:cNvPr id="21" name="Oval 20">
              <a:extLst>
                <a:ext uri="{FF2B5EF4-FFF2-40B4-BE49-F238E27FC236}">
                  <a16:creationId xmlns:a16="http://schemas.microsoft.com/office/drawing/2014/main" xmlns="" id="{52FE52AD-702C-6C42-AC17-F9A71469717B}"/>
                </a:ext>
              </a:extLst>
            </p:cNvPr>
            <p:cNvSpPr/>
            <p:nvPr/>
          </p:nvSpPr>
          <p:spPr>
            <a:xfrm>
              <a:off x="10108098" y="3872198"/>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xmlns="" id="{5EE6CD37-EE54-0444-B0C1-798E0CCFFF51}"/>
                </a:ext>
              </a:extLst>
            </p:cNvPr>
            <p:cNvSpPr txBox="1"/>
            <p:nvPr/>
          </p:nvSpPr>
          <p:spPr>
            <a:xfrm>
              <a:off x="10162910" y="4444260"/>
              <a:ext cx="1580027"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Data Encryption at Rest and </a:t>
              </a:r>
              <a:br>
                <a:rPr lang="en-US" sz="1600" dirty="0">
                  <a:solidFill>
                    <a:schemeClr val="accent2"/>
                  </a:solidFill>
                </a:rPr>
              </a:br>
              <a:r>
                <a:rPr lang="en-US" sz="1600" dirty="0">
                  <a:solidFill>
                    <a:schemeClr val="accent2"/>
                  </a:solidFill>
                </a:rPr>
                <a:t>In Flight</a:t>
              </a:r>
            </a:p>
          </p:txBody>
        </p:sp>
      </p:grpSp>
      <p:grpSp>
        <p:nvGrpSpPr>
          <p:cNvPr id="43" name="Group 42">
            <a:extLst>
              <a:ext uri="{FF2B5EF4-FFF2-40B4-BE49-F238E27FC236}">
                <a16:creationId xmlns:a16="http://schemas.microsoft.com/office/drawing/2014/main" xmlns="" id="{C2672411-55E5-CD45-97BC-6113838A0315}"/>
              </a:ext>
            </a:extLst>
          </p:cNvPr>
          <p:cNvGrpSpPr>
            <a:grpSpLocks noChangeAspect="1"/>
          </p:cNvGrpSpPr>
          <p:nvPr/>
        </p:nvGrpSpPr>
        <p:grpSpPr>
          <a:xfrm>
            <a:off x="8767940" y="4796209"/>
            <a:ext cx="1554481" cy="1554480"/>
            <a:chOff x="8332308" y="5022762"/>
            <a:chExt cx="1689653" cy="1689652"/>
          </a:xfrm>
        </p:grpSpPr>
        <p:sp>
          <p:nvSpPr>
            <p:cNvPr id="23" name="Oval 22">
              <a:extLst>
                <a:ext uri="{FF2B5EF4-FFF2-40B4-BE49-F238E27FC236}">
                  <a16:creationId xmlns:a16="http://schemas.microsoft.com/office/drawing/2014/main" xmlns="" id="{597E89D9-FC91-C24B-BC3B-B0D199543E83}"/>
                </a:ext>
              </a:extLst>
            </p:cNvPr>
            <p:cNvSpPr/>
            <p:nvPr/>
          </p:nvSpPr>
          <p:spPr>
            <a:xfrm>
              <a:off x="8332309" y="5022762"/>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xmlns="" id="{2D3B6800-3CFC-BB43-9C35-D394A68892F4}"/>
                </a:ext>
              </a:extLst>
            </p:cNvPr>
            <p:cNvSpPr txBox="1"/>
            <p:nvPr/>
          </p:nvSpPr>
          <p:spPr>
            <a:xfrm>
              <a:off x="8332308" y="5535190"/>
              <a:ext cx="1689653"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Continuous Vulnerability Scanning</a:t>
              </a:r>
            </a:p>
          </p:txBody>
        </p:sp>
      </p:grpSp>
      <p:grpSp>
        <p:nvGrpSpPr>
          <p:cNvPr id="44" name="Group 43">
            <a:extLst>
              <a:ext uri="{FF2B5EF4-FFF2-40B4-BE49-F238E27FC236}">
                <a16:creationId xmlns:a16="http://schemas.microsoft.com/office/drawing/2014/main" xmlns="" id="{6623E672-BBFC-4546-BBDA-81C110ABD22E}"/>
              </a:ext>
            </a:extLst>
          </p:cNvPr>
          <p:cNvGrpSpPr>
            <a:grpSpLocks noChangeAspect="1"/>
          </p:cNvGrpSpPr>
          <p:nvPr/>
        </p:nvGrpSpPr>
        <p:grpSpPr>
          <a:xfrm>
            <a:off x="6717920" y="4811088"/>
            <a:ext cx="1554480" cy="1554480"/>
            <a:chOff x="5927040" y="4366779"/>
            <a:chExt cx="1689652" cy="1689652"/>
          </a:xfrm>
        </p:grpSpPr>
        <p:sp>
          <p:nvSpPr>
            <p:cNvPr id="25" name="Oval 24">
              <a:extLst>
                <a:ext uri="{FF2B5EF4-FFF2-40B4-BE49-F238E27FC236}">
                  <a16:creationId xmlns:a16="http://schemas.microsoft.com/office/drawing/2014/main" xmlns="" id="{8B2BD443-1BA7-D04A-AFA2-F1CC9D9C7239}"/>
                </a:ext>
              </a:extLst>
            </p:cNvPr>
            <p:cNvSpPr/>
            <p:nvPr/>
          </p:nvSpPr>
          <p:spPr>
            <a:xfrm>
              <a:off x="5927040" y="4366779"/>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xmlns="" id="{59B11465-ED22-AA44-B47F-1C3F3FCCBA9C}"/>
                </a:ext>
              </a:extLst>
            </p:cNvPr>
            <p:cNvSpPr txBox="1"/>
            <p:nvPr/>
          </p:nvSpPr>
          <p:spPr>
            <a:xfrm>
              <a:off x="6140717" y="4879207"/>
              <a:ext cx="1262298"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Full Intrusion System Protection</a:t>
              </a:r>
            </a:p>
          </p:txBody>
        </p:sp>
      </p:grpSp>
      <p:grpSp>
        <p:nvGrpSpPr>
          <p:cNvPr id="46" name="Group 45">
            <a:extLst>
              <a:ext uri="{FF2B5EF4-FFF2-40B4-BE49-F238E27FC236}">
                <a16:creationId xmlns:a16="http://schemas.microsoft.com/office/drawing/2014/main" xmlns="" id="{3141C288-63F0-6547-B572-BE708216150D}"/>
              </a:ext>
            </a:extLst>
          </p:cNvPr>
          <p:cNvGrpSpPr>
            <a:grpSpLocks noChangeAspect="1"/>
          </p:cNvGrpSpPr>
          <p:nvPr/>
        </p:nvGrpSpPr>
        <p:grpSpPr>
          <a:xfrm>
            <a:off x="5866431" y="1173187"/>
            <a:ext cx="1554480" cy="1554480"/>
            <a:chOff x="5734879" y="974035"/>
            <a:chExt cx="1689652" cy="1689652"/>
          </a:xfrm>
        </p:grpSpPr>
        <p:sp>
          <p:nvSpPr>
            <p:cNvPr id="27" name="Oval 26">
              <a:extLst>
                <a:ext uri="{FF2B5EF4-FFF2-40B4-BE49-F238E27FC236}">
                  <a16:creationId xmlns:a16="http://schemas.microsoft.com/office/drawing/2014/main" xmlns="" id="{17C95FF0-594D-394F-A7DA-15D475526070}"/>
                </a:ext>
              </a:extLst>
            </p:cNvPr>
            <p:cNvSpPr/>
            <p:nvPr/>
          </p:nvSpPr>
          <p:spPr>
            <a:xfrm>
              <a:off x="5734879" y="974035"/>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xmlns="" id="{9EA3F187-3EE2-E344-8447-1DA283B2B561}"/>
                </a:ext>
              </a:extLst>
            </p:cNvPr>
            <p:cNvSpPr txBox="1"/>
            <p:nvPr/>
          </p:nvSpPr>
          <p:spPr>
            <a:xfrm>
              <a:off x="5936005" y="1486463"/>
              <a:ext cx="1287400"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FISMA/NIST/</a:t>
              </a:r>
            </a:p>
            <a:p>
              <a:pPr algn="ctr">
                <a:lnSpc>
                  <a:spcPct val="90000"/>
                </a:lnSpc>
              </a:pPr>
              <a:r>
                <a:rPr lang="en-US" sz="1600" dirty="0">
                  <a:solidFill>
                    <a:schemeClr val="accent2"/>
                  </a:solidFill>
                </a:rPr>
                <a:t>FedRamp Approved</a:t>
              </a:r>
            </a:p>
          </p:txBody>
        </p:sp>
      </p:grpSp>
      <p:grpSp>
        <p:nvGrpSpPr>
          <p:cNvPr id="5" name="Group 4">
            <a:extLst>
              <a:ext uri="{FF2B5EF4-FFF2-40B4-BE49-F238E27FC236}">
                <a16:creationId xmlns:a16="http://schemas.microsoft.com/office/drawing/2014/main" xmlns="" id="{EC935E36-D1EB-F449-8BFB-F0087EC4D9E6}"/>
              </a:ext>
            </a:extLst>
          </p:cNvPr>
          <p:cNvGrpSpPr/>
          <p:nvPr/>
        </p:nvGrpSpPr>
        <p:grpSpPr>
          <a:xfrm>
            <a:off x="7471708" y="2452447"/>
            <a:ext cx="2052498" cy="2052498"/>
            <a:chOff x="7471708" y="2452447"/>
            <a:chExt cx="2052498" cy="2052498"/>
          </a:xfrm>
        </p:grpSpPr>
        <p:sp>
          <p:nvSpPr>
            <p:cNvPr id="3" name="Oval 2">
              <a:extLst>
                <a:ext uri="{FF2B5EF4-FFF2-40B4-BE49-F238E27FC236}">
                  <a16:creationId xmlns:a16="http://schemas.microsoft.com/office/drawing/2014/main" xmlns="" id="{7E48BCDA-2ECC-2044-AF25-3F0FC443E4B2}"/>
                </a:ext>
              </a:extLst>
            </p:cNvPr>
            <p:cNvSpPr/>
            <p:nvPr/>
          </p:nvSpPr>
          <p:spPr>
            <a:xfrm>
              <a:off x="7471708" y="2452447"/>
              <a:ext cx="2052498" cy="20524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D7A0EF7A-D2A6-F14E-8928-0029D10A4D6F}"/>
                </a:ext>
              </a:extLst>
            </p:cNvPr>
            <p:cNvGrpSpPr/>
            <p:nvPr/>
          </p:nvGrpSpPr>
          <p:grpSpPr>
            <a:xfrm>
              <a:off x="8021199" y="2901584"/>
              <a:ext cx="953516" cy="1154224"/>
              <a:chOff x="6430997" y="5966804"/>
              <a:chExt cx="953516" cy="1154224"/>
            </a:xfrm>
          </p:grpSpPr>
          <p:sp>
            <p:nvSpPr>
              <p:cNvPr id="30" name="Freeform 3">
                <a:extLst>
                  <a:ext uri="{FF2B5EF4-FFF2-40B4-BE49-F238E27FC236}">
                    <a16:creationId xmlns:a16="http://schemas.microsoft.com/office/drawing/2014/main" xmlns="" id="{4794A3DB-4320-2649-B05E-B25E55DF918F}"/>
                  </a:ext>
                </a:extLst>
              </p:cNvPr>
              <p:cNvSpPr/>
              <p:nvPr/>
            </p:nvSpPr>
            <p:spPr>
              <a:xfrm>
                <a:off x="6430997" y="5966804"/>
                <a:ext cx="953516" cy="1154224"/>
              </a:xfrm>
              <a:custGeom>
                <a:avLst/>
                <a:gdLst>
                  <a:gd name="connsiteX0" fmla="*/ 477418 w 953516"/>
                  <a:gd name="connsiteY0" fmla="*/ 0 h 1154224"/>
                  <a:gd name="connsiteX1" fmla="*/ 463055 w 953516"/>
                  <a:gd name="connsiteY1" fmla="*/ 4254 h 1154224"/>
                  <a:gd name="connsiteX2" fmla="*/ 22568 w 953516"/>
                  <a:gd name="connsiteY2" fmla="*/ 150914 h 1154224"/>
                  <a:gd name="connsiteX3" fmla="*/ 0 w 953516"/>
                  <a:gd name="connsiteY3" fmla="*/ 175844 h 1154224"/>
                  <a:gd name="connsiteX4" fmla="*/ 0 w 953516"/>
                  <a:gd name="connsiteY4" fmla="*/ 476898 h 1154224"/>
                  <a:gd name="connsiteX5" fmla="*/ 466535 w 953516"/>
                  <a:gd name="connsiteY5" fmla="*/ 1152068 h 1154224"/>
                  <a:gd name="connsiteX6" fmla="*/ 486931 w 953516"/>
                  <a:gd name="connsiteY6" fmla="*/ 1152093 h 1154224"/>
                  <a:gd name="connsiteX7" fmla="*/ 953516 w 953516"/>
                  <a:gd name="connsiteY7" fmla="*/ 476898 h 1154224"/>
                  <a:gd name="connsiteX8" fmla="*/ 953516 w 953516"/>
                  <a:gd name="connsiteY8" fmla="*/ 175844 h 1154224"/>
                  <a:gd name="connsiteX9" fmla="*/ 930669 w 953516"/>
                  <a:gd name="connsiteY9" fmla="*/ 150901 h 1154224"/>
                  <a:gd name="connsiteX10" fmla="*/ 490449 w 953516"/>
                  <a:gd name="connsiteY10" fmla="*/ 4254 h 1154224"/>
                  <a:gd name="connsiteX11" fmla="*/ 477418 w 953516"/>
                  <a:gd name="connsiteY11" fmla="*/ 0 h 11542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53516" h="1154224">
                    <a:moveTo>
                      <a:pt x="477418" y="0"/>
                    </a:moveTo>
                    <a:cubicBezTo>
                      <a:pt x="472643" y="0"/>
                      <a:pt x="467538" y="737"/>
                      <a:pt x="463055" y="4254"/>
                    </a:cubicBezTo>
                    <a:cubicBezTo>
                      <a:pt x="297904" y="133325"/>
                      <a:pt x="67145" y="149085"/>
                      <a:pt x="22568" y="150914"/>
                    </a:cubicBezTo>
                    <a:cubicBezTo>
                      <a:pt x="9830" y="152095"/>
                      <a:pt x="0" y="162801"/>
                      <a:pt x="0" y="175844"/>
                    </a:cubicBezTo>
                    <a:lnTo>
                      <a:pt x="0" y="476898"/>
                    </a:lnTo>
                    <a:cubicBezTo>
                      <a:pt x="0" y="939635"/>
                      <a:pt x="447497" y="1143622"/>
                      <a:pt x="466535" y="1152068"/>
                    </a:cubicBezTo>
                    <a:cubicBezTo>
                      <a:pt x="473050" y="1154951"/>
                      <a:pt x="480505" y="1154925"/>
                      <a:pt x="486931" y="1152093"/>
                    </a:cubicBezTo>
                    <a:cubicBezTo>
                      <a:pt x="506006" y="1143622"/>
                      <a:pt x="953516" y="939635"/>
                      <a:pt x="953516" y="476898"/>
                    </a:cubicBezTo>
                    <a:lnTo>
                      <a:pt x="953516" y="175844"/>
                    </a:lnTo>
                    <a:cubicBezTo>
                      <a:pt x="953516" y="162801"/>
                      <a:pt x="943686" y="152095"/>
                      <a:pt x="930669" y="150901"/>
                    </a:cubicBezTo>
                    <a:cubicBezTo>
                      <a:pt x="886371" y="149085"/>
                      <a:pt x="655612" y="133325"/>
                      <a:pt x="490449" y="4254"/>
                    </a:cubicBezTo>
                    <a:cubicBezTo>
                      <a:pt x="485965" y="737"/>
                      <a:pt x="480873" y="0"/>
                      <a:pt x="477418" y="0"/>
                    </a:cubicBezTo>
                    <a:close/>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Group 30">
                <a:extLst>
                  <a:ext uri="{FF2B5EF4-FFF2-40B4-BE49-F238E27FC236}">
                    <a16:creationId xmlns:a16="http://schemas.microsoft.com/office/drawing/2014/main" xmlns="" id="{6E2DC774-A93E-D246-B1DA-383FDCAAC47F}"/>
                  </a:ext>
                </a:extLst>
              </p:cNvPr>
              <p:cNvGrpSpPr/>
              <p:nvPr/>
            </p:nvGrpSpPr>
            <p:grpSpPr>
              <a:xfrm>
                <a:off x="6581404" y="6218098"/>
                <a:ext cx="652702" cy="651637"/>
                <a:chOff x="5179450" y="8057287"/>
                <a:chExt cx="916549" cy="915054"/>
              </a:xfrm>
            </p:grpSpPr>
            <p:sp>
              <p:nvSpPr>
                <p:cNvPr id="32" name="Freeform 3">
                  <a:extLst>
                    <a:ext uri="{FF2B5EF4-FFF2-40B4-BE49-F238E27FC236}">
                      <a16:creationId xmlns:a16="http://schemas.microsoft.com/office/drawing/2014/main" xmlns="" id="{0344773C-9DBE-BE48-8E51-080184C3E04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32">
                  <a:extLst>
                    <a:ext uri="{FF2B5EF4-FFF2-40B4-BE49-F238E27FC236}">
                      <a16:creationId xmlns:a16="http://schemas.microsoft.com/office/drawing/2014/main" xmlns="" id="{22D8AF1A-9A1A-9A43-867C-FAC0BA05CF9F}"/>
                    </a:ext>
                  </a:extLst>
                </p:cNvPr>
                <p:cNvGrpSpPr/>
                <p:nvPr/>
              </p:nvGrpSpPr>
              <p:grpSpPr>
                <a:xfrm>
                  <a:off x="5179450" y="8057287"/>
                  <a:ext cx="916549" cy="915054"/>
                  <a:chOff x="15578562" y="2705589"/>
                  <a:chExt cx="8007658" cy="7994603"/>
                </a:xfrm>
              </p:grpSpPr>
              <p:sp>
                <p:nvSpPr>
                  <p:cNvPr id="34" name="Freeform 3">
                    <a:extLst>
                      <a:ext uri="{FF2B5EF4-FFF2-40B4-BE49-F238E27FC236}">
                        <a16:creationId xmlns:a16="http://schemas.microsoft.com/office/drawing/2014/main" xmlns="" id="{15C0CFEC-3A1D-1B4C-82C8-DB612208C2F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962E1196-398C-924D-9E98-BF5103AB1424}"/>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cxnSp>
        <p:nvCxnSpPr>
          <p:cNvPr id="7" name="Straight Connector 6">
            <a:extLst>
              <a:ext uri="{FF2B5EF4-FFF2-40B4-BE49-F238E27FC236}">
                <a16:creationId xmlns:a16="http://schemas.microsoft.com/office/drawing/2014/main" xmlns="" id="{77A0830F-56DF-D543-A36C-4B4227A92FB9}"/>
              </a:ext>
            </a:extLst>
          </p:cNvPr>
          <p:cNvCxnSpPr>
            <a:cxnSpLocks/>
            <a:endCxn id="27" idx="5"/>
          </p:cNvCxnSpPr>
          <p:nvPr/>
        </p:nvCxnSpPr>
        <p:spPr>
          <a:xfrm flipH="1" flipV="1">
            <a:off x="7193263" y="2500019"/>
            <a:ext cx="499937" cy="36159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xmlns="" id="{7EF6BCBD-2063-A84C-B8AB-DEE805D7BC85}"/>
              </a:ext>
            </a:extLst>
          </p:cNvPr>
          <p:cNvCxnSpPr>
            <a:cxnSpLocks/>
          </p:cNvCxnSpPr>
          <p:nvPr/>
        </p:nvCxnSpPr>
        <p:spPr>
          <a:xfrm flipH="1" flipV="1">
            <a:off x="9486415" y="3678299"/>
            <a:ext cx="636489" cy="12621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73515155-A17D-DE4A-8B19-A031119A6345}"/>
              </a:ext>
            </a:extLst>
          </p:cNvPr>
          <p:cNvCxnSpPr>
            <a:cxnSpLocks/>
            <a:stCxn id="3" idx="0"/>
            <a:endCxn id="19" idx="4"/>
          </p:cNvCxnSpPr>
          <p:nvPr/>
        </p:nvCxnSpPr>
        <p:spPr>
          <a:xfrm flipH="1" flipV="1">
            <a:off x="8497345" y="1819139"/>
            <a:ext cx="612" cy="63330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xmlns="" id="{B77F1E2F-4D8B-F148-B7AC-DEC8E642E171}"/>
              </a:ext>
            </a:extLst>
          </p:cNvPr>
          <p:cNvCxnSpPr>
            <a:cxnSpLocks/>
          </p:cNvCxnSpPr>
          <p:nvPr/>
        </p:nvCxnSpPr>
        <p:spPr>
          <a:xfrm flipV="1">
            <a:off x="7833946" y="4361953"/>
            <a:ext cx="241316" cy="515227"/>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xmlns="" id="{8A3E97CB-2ABE-B340-8D7C-B01B3DF4B97C}"/>
              </a:ext>
            </a:extLst>
          </p:cNvPr>
          <p:cNvCxnSpPr>
            <a:cxnSpLocks/>
          </p:cNvCxnSpPr>
          <p:nvPr/>
        </p:nvCxnSpPr>
        <p:spPr>
          <a:xfrm flipV="1">
            <a:off x="6914503" y="3712204"/>
            <a:ext cx="603456" cy="11616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xmlns="" id="{956FC6D9-8600-2F43-888A-EF4C295CCB15}"/>
              </a:ext>
            </a:extLst>
          </p:cNvPr>
          <p:cNvCxnSpPr>
            <a:cxnSpLocks/>
          </p:cNvCxnSpPr>
          <p:nvPr/>
        </p:nvCxnSpPr>
        <p:spPr>
          <a:xfrm flipH="1" flipV="1">
            <a:off x="8920652" y="4361953"/>
            <a:ext cx="268228" cy="52402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xmlns="" id="{1F502C01-8972-024C-830C-14DB04EAF748}"/>
              </a:ext>
            </a:extLst>
          </p:cNvPr>
          <p:cNvCxnSpPr>
            <a:cxnSpLocks/>
          </p:cNvCxnSpPr>
          <p:nvPr/>
        </p:nvCxnSpPr>
        <p:spPr>
          <a:xfrm flipH="1">
            <a:off x="9270093" y="2388491"/>
            <a:ext cx="481863" cy="473123"/>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4387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22" presetClass="entr" presetSubtype="4"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down)">
                                      <p:cBhvr>
                                        <p:cTn id="23" dur="500"/>
                                        <p:tgtEl>
                                          <p:spTgt spid="49"/>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22" presetClass="entr" presetSubtype="4"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down)">
                                      <p:cBhvr>
                                        <p:cTn id="32" dur="500"/>
                                        <p:tgtEl>
                                          <p:spTgt spid="66"/>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ppt_w</p:attrName>
                                        </p:attrNameLst>
                                      </p:cBhvr>
                                      <p:tavLst>
                                        <p:tav tm="0">
                                          <p:val>
                                            <p:fltVal val="0"/>
                                          </p:val>
                                        </p:tav>
                                        <p:tav tm="100000">
                                          <p:val>
                                            <p:strVal val="#ppt_w"/>
                                          </p:val>
                                        </p:tav>
                                      </p:tavLst>
                                    </p:anim>
                                    <p:anim calcmode="lin" valueType="num">
                                      <p:cBhvr>
                                        <p:cTn id="37" dur="500" fill="hold"/>
                                        <p:tgtEl>
                                          <p:spTgt spid="42"/>
                                        </p:tgtEl>
                                        <p:attrNameLst>
                                          <p:attrName>ppt_h</p:attrName>
                                        </p:attrNameLst>
                                      </p:cBhvr>
                                      <p:tavLst>
                                        <p:tav tm="0">
                                          <p:val>
                                            <p:fltVal val="0"/>
                                          </p:val>
                                        </p:tav>
                                        <p:tav tm="100000">
                                          <p:val>
                                            <p:strVal val="#ppt_h"/>
                                          </p:val>
                                        </p:tav>
                                      </p:tavLst>
                                    </p:anim>
                                    <p:animEffect transition="in" filter="fade">
                                      <p:cBhvr>
                                        <p:cTn id="38" dur="500"/>
                                        <p:tgtEl>
                                          <p:spTgt spid="42"/>
                                        </p:tgtEl>
                                      </p:cBhvr>
                                    </p:animEffect>
                                  </p:childTnLst>
                                </p:cTn>
                              </p:par>
                              <p:par>
                                <p:cTn id="39" presetID="22" presetClass="entr" presetSubtype="8"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par>
                          <p:cTn id="42" fill="hold">
                            <p:stCondLst>
                              <p:cond delay="2000"/>
                            </p:stCondLst>
                            <p:childTnLst>
                              <p:par>
                                <p:cTn id="43" presetID="53" presetClass="entr" presetSubtype="16"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par>
                                <p:cTn id="48" presetID="22" presetClass="entr" presetSubtype="1" fill="hold"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up)">
                                      <p:cBhvr>
                                        <p:cTn id="50" dur="500"/>
                                        <p:tgtEl>
                                          <p:spTgt spid="61"/>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par>
                                <p:cTn id="57" presetID="22" presetClass="entr" presetSubtype="1" fill="hold"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up)">
                                      <p:cBhvr>
                                        <p:cTn id="59" dur="500"/>
                                        <p:tgtEl>
                                          <p:spTgt spid="50"/>
                                        </p:tgtEl>
                                      </p:cBhvr>
                                    </p:animEffect>
                                  </p:childTnLst>
                                </p:cTn>
                              </p:par>
                            </p:childTnLst>
                          </p:cTn>
                        </p:par>
                        <p:par>
                          <p:cTn id="60" fill="hold">
                            <p:stCondLst>
                              <p:cond delay="30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22" presetClass="entr" presetSubtype="2" fill="hold" nodeType="with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right)">
                                      <p:cBhvr>
                                        <p:cTn id="68" dur="500"/>
                                        <p:tgtEl>
                                          <p:spTgt spid="56"/>
                                        </p:tgtEl>
                                      </p:cBhvr>
                                    </p:animEffect>
                                  </p:childTnLst>
                                </p:cTn>
                              </p:par>
                            </p:childTnLst>
                          </p:cTn>
                        </p:par>
                        <p:par>
                          <p:cTn id="69" fill="hold">
                            <p:stCondLst>
                              <p:cond delay="3500"/>
                            </p:stCondLst>
                            <p:childTnLst>
                              <p:par>
                                <p:cTn id="70" presetID="53" presetClass="entr" presetSubtype="16"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Effect transition="in" filter="fade">
                                      <p:cBhvr>
                                        <p:cTn id="74" dur="500"/>
                                        <p:tgtEl>
                                          <p:spTgt spid="46"/>
                                        </p:tgtEl>
                                      </p:cBhvr>
                                    </p:animEffect>
                                  </p:childTnLst>
                                </p:cTn>
                              </p:par>
                              <p:par>
                                <p:cTn id="75" presetID="22" presetClass="entr" presetSubtype="2"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right)">
                                      <p:cBhvr>
                                        <p:cTn id="7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Group 97">
            <a:extLst>
              <a:ext uri="{FF2B5EF4-FFF2-40B4-BE49-F238E27FC236}">
                <a16:creationId xmlns:a16="http://schemas.microsoft.com/office/drawing/2014/main" xmlns="" id="{28118072-3764-F449-98A8-3201DF6DA7CD}"/>
              </a:ext>
            </a:extLst>
          </p:cNvPr>
          <p:cNvGrpSpPr/>
          <p:nvPr/>
        </p:nvGrpSpPr>
        <p:grpSpPr>
          <a:xfrm>
            <a:off x="6160162" y="1284105"/>
            <a:ext cx="6031838" cy="317782"/>
            <a:chOff x="6160162" y="1284105"/>
            <a:chExt cx="6031838" cy="317782"/>
          </a:xfrm>
        </p:grpSpPr>
        <p:sp>
          <p:nvSpPr>
            <p:cNvPr id="72" name="Freeform 3">
              <a:extLst>
                <a:ext uri="{FF2B5EF4-FFF2-40B4-BE49-F238E27FC236}">
                  <a16:creationId xmlns:a16="http://schemas.microsoft.com/office/drawing/2014/main" xmlns="" id="{252C7D63-EE78-D641-9AD0-237D9E02D3DC}"/>
                </a:ext>
              </a:extLst>
            </p:cNvPr>
            <p:cNvSpPr/>
            <p:nvPr/>
          </p:nvSpPr>
          <p:spPr>
            <a:xfrm>
              <a:off x="6160162" y="1284105"/>
              <a:ext cx="6031838" cy="317782"/>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3">
                <a:lumMod val="5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a:extLst>
                <a:ext uri="{FF2B5EF4-FFF2-40B4-BE49-F238E27FC236}">
                  <a16:creationId xmlns:a16="http://schemas.microsoft.com/office/drawing/2014/main" xmlns="" id="{538D6479-A5E1-6B43-9D5A-4383C7AE652D}"/>
                </a:ext>
              </a:extLst>
            </p:cNvPr>
            <p:cNvSpPr txBox="1"/>
            <p:nvPr/>
          </p:nvSpPr>
          <p:spPr>
            <a:xfrm>
              <a:off x="8827608" y="131709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Physical Security</a:t>
              </a:r>
            </a:p>
          </p:txBody>
        </p:sp>
      </p:grpSp>
      <p:sp>
        <p:nvSpPr>
          <p:cNvPr id="4" name="Rectangle 3">
            <a:extLst>
              <a:ext uri="{FF2B5EF4-FFF2-40B4-BE49-F238E27FC236}">
                <a16:creationId xmlns:a16="http://schemas.microsoft.com/office/drawing/2014/main" xmlns=""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xmlns="" id="{BD445A82-B5E5-A346-9EE2-28072D7BBCAF}"/>
              </a:ext>
            </a:extLst>
          </p:cNvPr>
          <p:cNvGrpSpPr/>
          <p:nvPr/>
        </p:nvGrpSpPr>
        <p:grpSpPr>
          <a:xfrm>
            <a:off x="3605806" y="1281499"/>
            <a:ext cx="5108713" cy="5108713"/>
            <a:chOff x="3605806" y="1281499"/>
            <a:chExt cx="5108713" cy="5108713"/>
          </a:xfrm>
        </p:grpSpPr>
        <p:grpSp>
          <p:nvGrpSpPr>
            <p:cNvPr id="11" name="Group 10">
              <a:extLst>
                <a:ext uri="{FF2B5EF4-FFF2-40B4-BE49-F238E27FC236}">
                  <a16:creationId xmlns:a16="http://schemas.microsoft.com/office/drawing/2014/main" xmlns="" id="{F2FA3C3A-6F65-8A41-99E0-05E4BA70DAC3}"/>
                </a:ext>
              </a:extLst>
            </p:cNvPr>
            <p:cNvGrpSpPr/>
            <p:nvPr/>
          </p:nvGrpSpPr>
          <p:grpSpPr>
            <a:xfrm>
              <a:off x="3605806" y="1281499"/>
              <a:ext cx="5108713" cy="5108713"/>
              <a:chOff x="3605806" y="1281499"/>
              <a:chExt cx="5108713" cy="5108713"/>
            </a:xfrm>
          </p:grpSpPr>
          <p:sp>
            <p:nvSpPr>
              <p:cNvPr id="65" name="Freeform 64">
                <a:extLst>
                  <a:ext uri="{FF2B5EF4-FFF2-40B4-BE49-F238E27FC236}">
                    <a16:creationId xmlns:a16="http://schemas.microsoft.com/office/drawing/2014/main" xmlns="" id="{90838BDF-E65E-6441-AB36-DEFC3D24A6AB}"/>
                  </a:ext>
                </a:extLst>
              </p:cNvPr>
              <p:cNvSpPr/>
              <p:nvPr/>
            </p:nvSpPr>
            <p:spPr>
              <a:xfrm>
                <a:off x="3605806" y="1281499"/>
                <a:ext cx="5108713" cy="5108713"/>
              </a:xfrm>
              <a:custGeom>
                <a:avLst/>
                <a:gdLst>
                  <a:gd name="connsiteX0" fmla="*/ 7569200 w 7569200"/>
                  <a:gd name="connsiteY0" fmla="*/ 3784600 h 7569200"/>
                  <a:gd name="connsiteX1" fmla="*/ 3784600 w 7569200"/>
                  <a:gd name="connsiteY1" fmla="*/ 7569200 h 7569200"/>
                  <a:gd name="connsiteX2" fmla="*/ 0 w 7569200"/>
                  <a:gd name="connsiteY2" fmla="*/ 3784600 h 7569200"/>
                  <a:gd name="connsiteX3" fmla="*/ 3784600 w 7569200"/>
                  <a:gd name="connsiteY3" fmla="*/ 0 h 7569200"/>
                  <a:gd name="connsiteX4" fmla="*/ 7569200 w 7569200"/>
                  <a:gd name="connsiteY4" fmla="*/ 3784600 h 7569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569200" h="7569200">
                    <a:moveTo>
                      <a:pt x="7569200" y="3784600"/>
                    </a:moveTo>
                    <a:cubicBezTo>
                      <a:pt x="7569200" y="5874779"/>
                      <a:pt x="5874779" y="7569200"/>
                      <a:pt x="3784600" y="7569200"/>
                    </a:cubicBezTo>
                    <a:cubicBezTo>
                      <a:pt x="1694421" y="7569200"/>
                      <a:pt x="0" y="5874779"/>
                      <a:pt x="0" y="3784600"/>
                    </a:cubicBezTo>
                    <a:cubicBezTo>
                      <a:pt x="0" y="1694421"/>
                      <a:pt x="1694421" y="0"/>
                      <a:pt x="3784600" y="0"/>
                    </a:cubicBezTo>
                    <a:cubicBezTo>
                      <a:pt x="5874779" y="0"/>
                      <a:pt x="7569200" y="1694421"/>
                      <a:pt x="7569200" y="3784600"/>
                    </a:cubicBezTo>
                  </a:path>
                </a:pathLst>
              </a:custGeom>
              <a:solidFill>
                <a:schemeClr val="accent3">
                  <a:lumMod val="5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a16="http://schemas.microsoft.com/office/drawing/2014/main" xmlns="" id="{F1EDFDC2-4C64-0242-B7A1-FAD6697C8690}"/>
                  </a:ext>
                </a:extLst>
              </p:cNvPr>
              <p:cNvSpPr/>
              <p:nvPr/>
            </p:nvSpPr>
            <p:spPr>
              <a:xfrm>
                <a:off x="3925084" y="1598558"/>
                <a:ext cx="4470158" cy="4472378"/>
              </a:xfrm>
              <a:custGeom>
                <a:avLst/>
                <a:gdLst>
                  <a:gd name="connsiteX0" fmla="*/ 6623101 w 6623101"/>
                  <a:gd name="connsiteY0" fmla="*/ 3313201 h 6626390"/>
                  <a:gd name="connsiteX1" fmla="*/ 3311550 w 6623101"/>
                  <a:gd name="connsiteY1" fmla="*/ 0 h 6626390"/>
                  <a:gd name="connsiteX2" fmla="*/ 0 w 6623101"/>
                  <a:gd name="connsiteY2" fmla="*/ 3313201 h 6626390"/>
                  <a:gd name="connsiteX3" fmla="*/ 3311550 w 6623101"/>
                  <a:gd name="connsiteY3" fmla="*/ 6626390 h 6626390"/>
                  <a:gd name="connsiteX4" fmla="*/ 6623101 w 6623101"/>
                  <a:gd name="connsiteY4" fmla="*/ 3313201 h 66263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23101" h="6626390">
                    <a:moveTo>
                      <a:pt x="6623101" y="3313201"/>
                    </a:moveTo>
                    <a:cubicBezTo>
                      <a:pt x="6623101" y="1483373"/>
                      <a:pt x="5140477" y="0"/>
                      <a:pt x="3311550" y="0"/>
                    </a:cubicBezTo>
                    <a:cubicBezTo>
                      <a:pt x="1482623" y="0"/>
                      <a:pt x="0" y="1483373"/>
                      <a:pt x="0" y="3313201"/>
                    </a:cubicBezTo>
                    <a:cubicBezTo>
                      <a:pt x="0" y="5143030"/>
                      <a:pt x="1482623" y="6626390"/>
                      <a:pt x="3311550" y="6626390"/>
                    </a:cubicBezTo>
                    <a:cubicBezTo>
                      <a:pt x="5140477" y="6626390"/>
                      <a:pt x="6623101" y="5143030"/>
                      <a:pt x="6623101" y="3313201"/>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a:extLst>
                  <a:ext uri="{FF2B5EF4-FFF2-40B4-BE49-F238E27FC236}">
                    <a16:creationId xmlns:a16="http://schemas.microsoft.com/office/drawing/2014/main" xmlns="" id="{92759FBA-AEB6-FC46-AC61-8830AA30E4C9}"/>
                  </a:ext>
                </a:extLst>
              </p:cNvPr>
              <p:cNvSpPr/>
              <p:nvPr/>
            </p:nvSpPr>
            <p:spPr>
              <a:xfrm>
                <a:off x="4241884" y="1914790"/>
                <a:ext cx="3836557" cy="3839344"/>
              </a:xfrm>
              <a:custGeom>
                <a:avLst/>
                <a:gdLst>
                  <a:gd name="connsiteX0" fmla="*/ 5684342 w 5684342"/>
                  <a:gd name="connsiteY0" fmla="*/ 2844229 h 5688470"/>
                  <a:gd name="connsiteX1" fmla="*/ 2842171 w 5684342"/>
                  <a:gd name="connsiteY1" fmla="*/ 0 h 5688470"/>
                  <a:gd name="connsiteX2" fmla="*/ 0 w 5684342"/>
                  <a:gd name="connsiteY2" fmla="*/ 2844229 h 5688470"/>
                  <a:gd name="connsiteX3" fmla="*/ 2842171 w 5684342"/>
                  <a:gd name="connsiteY3" fmla="*/ 5688470 h 5688470"/>
                  <a:gd name="connsiteX4" fmla="*/ 5684342 w 5684342"/>
                  <a:gd name="connsiteY4" fmla="*/ 2844229 h 56884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84342" h="5688470">
                    <a:moveTo>
                      <a:pt x="5684342" y="2844229"/>
                    </a:moveTo>
                    <a:cubicBezTo>
                      <a:pt x="5684342" y="1273404"/>
                      <a:pt x="4411866" y="0"/>
                      <a:pt x="2842171" y="0"/>
                    </a:cubicBezTo>
                    <a:cubicBezTo>
                      <a:pt x="1272489" y="0"/>
                      <a:pt x="0" y="1273404"/>
                      <a:pt x="0" y="2844229"/>
                    </a:cubicBezTo>
                    <a:cubicBezTo>
                      <a:pt x="0" y="4415066"/>
                      <a:pt x="1272489" y="5688470"/>
                      <a:pt x="2842171" y="5688470"/>
                    </a:cubicBezTo>
                    <a:cubicBezTo>
                      <a:pt x="4411866" y="5688470"/>
                      <a:pt x="5684342" y="4415066"/>
                      <a:pt x="5684342" y="2844229"/>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F695D866-1B7F-3C41-9C0D-7900670C636A}"/>
                  </a:ext>
                </a:extLst>
              </p:cNvPr>
              <p:cNvSpPr/>
              <p:nvPr/>
            </p:nvSpPr>
            <p:spPr>
              <a:xfrm>
                <a:off x="4570276" y="2230186"/>
                <a:ext cx="3179771" cy="3195552"/>
              </a:xfrm>
              <a:custGeom>
                <a:avLst/>
                <a:gdLst>
                  <a:gd name="connsiteX0" fmla="*/ 4711230 w 4711230"/>
                  <a:gd name="connsiteY0" fmla="*/ 2367305 h 4734611"/>
                  <a:gd name="connsiteX1" fmla="*/ 2355621 w 4711230"/>
                  <a:gd name="connsiteY1" fmla="*/ 0 h 4734611"/>
                  <a:gd name="connsiteX2" fmla="*/ 0 w 4711230"/>
                  <a:gd name="connsiteY2" fmla="*/ 2367305 h 4734611"/>
                  <a:gd name="connsiteX3" fmla="*/ 2355621 w 4711230"/>
                  <a:gd name="connsiteY3" fmla="*/ 4734611 h 4734611"/>
                  <a:gd name="connsiteX4" fmla="*/ 4711230 w 4711230"/>
                  <a:gd name="connsiteY4" fmla="*/ 2367305 h 47346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11230" h="4734611">
                    <a:moveTo>
                      <a:pt x="4711230" y="2367305"/>
                    </a:moveTo>
                    <a:cubicBezTo>
                      <a:pt x="4711230" y="1059879"/>
                      <a:pt x="3656584" y="0"/>
                      <a:pt x="2355621" y="0"/>
                    </a:cubicBezTo>
                    <a:cubicBezTo>
                      <a:pt x="1054646" y="0"/>
                      <a:pt x="0" y="1059879"/>
                      <a:pt x="0" y="2367305"/>
                    </a:cubicBezTo>
                    <a:cubicBezTo>
                      <a:pt x="0" y="3674732"/>
                      <a:pt x="1054646" y="4734611"/>
                      <a:pt x="2355621" y="4734611"/>
                    </a:cubicBezTo>
                    <a:cubicBezTo>
                      <a:pt x="3656584" y="4734611"/>
                      <a:pt x="4711230" y="3674732"/>
                      <a:pt x="4711230" y="2367305"/>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BC75BCDC-1D9C-F449-9AD7-FF124EBD8746}"/>
                  </a:ext>
                </a:extLst>
              </p:cNvPr>
              <p:cNvSpPr/>
              <p:nvPr/>
            </p:nvSpPr>
            <p:spPr>
              <a:xfrm>
                <a:off x="4877670" y="2546401"/>
                <a:ext cx="2564976" cy="2571937"/>
              </a:xfrm>
              <a:custGeom>
                <a:avLst/>
                <a:gdLst>
                  <a:gd name="connsiteX0" fmla="*/ 3800335 w 3800335"/>
                  <a:gd name="connsiteY0" fmla="*/ 1905330 h 3810648"/>
                  <a:gd name="connsiteX1" fmla="*/ 1900174 w 3800335"/>
                  <a:gd name="connsiteY1" fmla="*/ 0 h 3810648"/>
                  <a:gd name="connsiteX2" fmla="*/ 0 w 3800335"/>
                  <a:gd name="connsiteY2" fmla="*/ 1905330 h 3810648"/>
                  <a:gd name="connsiteX3" fmla="*/ 1900174 w 3800335"/>
                  <a:gd name="connsiteY3" fmla="*/ 3810648 h 3810648"/>
                  <a:gd name="connsiteX4" fmla="*/ 3800335 w 3800335"/>
                  <a:gd name="connsiteY4" fmla="*/ 1905330 h 38106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00335" h="3810648">
                    <a:moveTo>
                      <a:pt x="3800335" y="1905330"/>
                    </a:moveTo>
                    <a:cubicBezTo>
                      <a:pt x="3800335" y="853046"/>
                      <a:pt x="2949613" y="0"/>
                      <a:pt x="1900174" y="0"/>
                    </a:cubicBezTo>
                    <a:cubicBezTo>
                      <a:pt x="850735" y="0"/>
                      <a:pt x="0" y="853046"/>
                      <a:pt x="0" y="1905330"/>
                    </a:cubicBezTo>
                    <a:cubicBezTo>
                      <a:pt x="0" y="2957601"/>
                      <a:pt x="850735" y="3810648"/>
                      <a:pt x="1900174" y="3810648"/>
                    </a:cubicBezTo>
                    <a:cubicBezTo>
                      <a:pt x="2949613" y="3810648"/>
                      <a:pt x="3800335" y="2957601"/>
                      <a:pt x="3800335" y="1905330"/>
                    </a:cubicBezTo>
                  </a:path>
                </a:pathLst>
              </a:custGeom>
              <a:solidFill>
                <a:schemeClr val="accent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4EBD8A82-6F39-2D4E-A2A9-FDC18E3094FA}"/>
                  </a:ext>
                </a:extLst>
              </p:cNvPr>
              <p:cNvSpPr/>
              <p:nvPr/>
            </p:nvSpPr>
            <p:spPr>
              <a:xfrm>
                <a:off x="5192855" y="2862470"/>
                <a:ext cx="1934616" cy="1940694"/>
              </a:xfrm>
              <a:custGeom>
                <a:avLst/>
                <a:gdLst>
                  <a:gd name="connsiteX0" fmla="*/ 2866377 w 2866377"/>
                  <a:gd name="connsiteY0" fmla="*/ 1437691 h 2875382"/>
                  <a:gd name="connsiteX1" fmla="*/ 1433182 w 2866377"/>
                  <a:gd name="connsiteY1" fmla="*/ 0 h 2875382"/>
                  <a:gd name="connsiteX2" fmla="*/ 0 w 2866377"/>
                  <a:gd name="connsiteY2" fmla="*/ 1437691 h 2875382"/>
                  <a:gd name="connsiteX3" fmla="*/ 1433182 w 2866377"/>
                  <a:gd name="connsiteY3" fmla="*/ 2875382 h 2875382"/>
                  <a:gd name="connsiteX4" fmla="*/ 2866377 w 2866377"/>
                  <a:gd name="connsiteY4" fmla="*/ 1437691 h 28753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6377" h="2875382">
                    <a:moveTo>
                      <a:pt x="2866377" y="1437691"/>
                    </a:moveTo>
                    <a:cubicBezTo>
                      <a:pt x="2866377" y="643674"/>
                      <a:pt x="2224723" y="0"/>
                      <a:pt x="1433182" y="0"/>
                    </a:cubicBezTo>
                    <a:cubicBezTo>
                      <a:pt x="641655" y="0"/>
                      <a:pt x="0" y="643674"/>
                      <a:pt x="0" y="1437691"/>
                    </a:cubicBezTo>
                    <a:cubicBezTo>
                      <a:pt x="0" y="2231707"/>
                      <a:pt x="641655" y="2875382"/>
                      <a:pt x="1433182" y="2875382"/>
                    </a:cubicBezTo>
                    <a:cubicBezTo>
                      <a:pt x="2224723" y="2875382"/>
                      <a:pt x="2866377" y="2231707"/>
                      <a:pt x="2866377" y="1437691"/>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3">
              <a:extLst>
                <a:ext uri="{FF2B5EF4-FFF2-40B4-BE49-F238E27FC236}">
                  <a16:creationId xmlns:a16="http://schemas.microsoft.com/office/drawing/2014/main" xmlns="" id="{DCB98AB6-BDE1-2C46-97FE-8273C989BA6D}"/>
                </a:ext>
              </a:extLst>
            </p:cNvPr>
            <p:cNvSpPr/>
            <p:nvPr/>
          </p:nvSpPr>
          <p:spPr>
            <a:xfrm>
              <a:off x="5506660" y="3166119"/>
              <a:ext cx="1319555" cy="1323241"/>
            </a:xfrm>
            <a:custGeom>
              <a:avLst/>
              <a:gdLst>
                <a:gd name="connsiteX0" fmla="*/ 1936496 w 1936496"/>
                <a:gd name="connsiteY0" fmla="*/ 970953 h 1941906"/>
                <a:gd name="connsiteX1" fmla="*/ 968248 w 1936496"/>
                <a:gd name="connsiteY1" fmla="*/ 0 h 1941906"/>
                <a:gd name="connsiteX2" fmla="*/ 0 w 1936496"/>
                <a:gd name="connsiteY2" fmla="*/ 970953 h 1941906"/>
                <a:gd name="connsiteX3" fmla="*/ 968248 w 1936496"/>
                <a:gd name="connsiteY3" fmla="*/ 1941906 h 1941906"/>
                <a:gd name="connsiteX4" fmla="*/ 1936496 w 1936496"/>
                <a:gd name="connsiteY4" fmla="*/ 970953 h 19419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36496" h="1941906">
                  <a:moveTo>
                    <a:pt x="1936496" y="970953"/>
                  </a:moveTo>
                  <a:cubicBezTo>
                    <a:pt x="1936496" y="434708"/>
                    <a:pt x="1502994" y="0"/>
                    <a:pt x="968248" y="0"/>
                  </a:cubicBezTo>
                  <a:cubicBezTo>
                    <a:pt x="433489" y="0"/>
                    <a:pt x="0" y="434708"/>
                    <a:pt x="0" y="970953"/>
                  </a:cubicBezTo>
                  <a:cubicBezTo>
                    <a:pt x="0" y="1507198"/>
                    <a:pt x="433489" y="1941906"/>
                    <a:pt x="968248" y="1941906"/>
                  </a:cubicBezTo>
                  <a:cubicBezTo>
                    <a:pt x="1502994" y="1941906"/>
                    <a:pt x="1936496" y="1507198"/>
                    <a:pt x="1936496" y="970953"/>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a:extLst>
              <a:ext uri="{FF2B5EF4-FFF2-40B4-BE49-F238E27FC236}">
                <a16:creationId xmlns:a16="http://schemas.microsoft.com/office/drawing/2014/main" xmlns="" id="{052008C7-ADA7-6F46-AFF9-CC67286DB735}"/>
              </a:ext>
            </a:extLst>
          </p:cNvPr>
          <p:cNvSpPr>
            <a:spLocks noGrp="1"/>
          </p:cNvSpPr>
          <p:nvPr>
            <p:ph type="title"/>
          </p:nvPr>
        </p:nvSpPr>
        <p:spPr>
          <a:xfrm>
            <a:off x="739133" y="971572"/>
            <a:ext cx="4036067" cy="997196"/>
          </a:xfrm>
        </p:spPr>
        <p:txBody>
          <a:bodyPr/>
          <a:lstStyle/>
          <a:p>
            <a:r>
              <a:rPr lang="en-US" dirty="0">
                <a:solidFill>
                  <a:schemeClr val="bg1"/>
                </a:solidFill>
              </a:rPr>
              <a:t>Defense in Depth Security Program</a:t>
            </a:r>
          </a:p>
        </p:txBody>
      </p:sp>
      <p:sp>
        <p:nvSpPr>
          <p:cNvPr id="3" name="TextBox 2">
            <a:extLst>
              <a:ext uri="{FF2B5EF4-FFF2-40B4-BE49-F238E27FC236}">
                <a16:creationId xmlns:a16="http://schemas.microsoft.com/office/drawing/2014/main" xmlns="" id="{3AB9267D-B4B8-1249-8578-2A973E552CFA}"/>
              </a:ext>
            </a:extLst>
          </p:cNvPr>
          <p:cNvSpPr txBox="1"/>
          <p:nvPr/>
        </p:nvSpPr>
        <p:spPr>
          <a:xfrm>
            <a:off x="739134" y="2386342"/>
            <a:ext cx="2997980" cy="1384995"/>
          </a:xfrm>
          <a:prstGeom prst="rect">
            <a:avLst/>
          </a:prstGeom>
          <a:noFill/>
        </p:spPr>
        <p:txBody>
          <a:bodyPr wrap="square" lIns="0" tIns="0" rIns="0" bIns="0" rtlCol="0">
            <a:spAutoFit/>
          </a:bodyPr>
          <a:lstStyle/>
          <a:p>
            <a:r>
              <a:rPr lang="en-US" dirty="0">
                <a:solidFill>
                  <a:schemeClr val="bg1"/>
                </a:solidFill>
              </a:rPr>
              <a:t>Defense in Depth security provides a resilient security program to withstand and protect the organization through adverse situations.</a:t>
            </a:r>
          </a:p>
        </p:txBody>
      </p:sp>
      <p:sp>
        <p:nvSpPr>
          <p:cNvPr id="5" name="TextBox 4">
            <a:extLst>
              <a:ext uri="{FF2B5EF4-FFF2-40B4-BE49-F238E27FC236}">
                <a16:creationId xmlns:a16="http://schemas.microsoft.com/office/drawing/2014/main" xmlns="" id="{6C51D294-C706-CA4B-8BBF-F229FF0357E6}"/>
              </a:ext>
            </a:extLst>
          </p:cNvPr>
          <p:cNvSpPr txBox="1"/>
          <p:nvPr/>
        </p:nvSpPr>
        <p:spPr>
          <a:xfrm>
            <a:off x="8827608" y="943956"/>
            <a:ext cx="2577437" cy="276999"/>
          </a:xfrm>
          <a:prstGeom prst="rect">
            <a:avLst/>
          </a:prstGeom>
          <a:noFill/>
        </p:spPr>
        <p:txBody>
          <a:bodyPr wrap="none" lIns="0" tIns="0" rIns="0" bIns="0" rtlCol="0">
            <a:spAutoFit/>
          </a:bodyPr>
          <a:lstStyle/>
          <a:p>
            <a:r>
              <a:rPr lang="en-US" dirty="0">
                <a:solidFill>
                  <a:schemeClr val="accent2"/>
                </a:solidFill>
                <a:effectLst>
                  <a:outerShdw dist="25400" dir="2700000" algn="tl" rotWithShape="0">
                    <a:schemeClr val="bg1">
                      <a:alpha val="43000"/>
                    </a:schemeClr>
                  </a:outerShdw>
                </a:effectLst>
                <a:latin typeface="+mj-lt"/>
              </a:rPr>
              <a:t>Defense in Depth Controls</a:t>
            </a:r>
          </a:p>
        </p:txBody>
      </p:sp>
      <p:grpSp>
        <p:nvGrpSpPr>
          <p:cNvPr id="99" name="Group 98">
            <a:extLst>
              <a:ext uri="{FF2B5EF4-FFF2-40B4-BE49-F238E27FC236}">
                <a16:creationId xmlns:a16="http://schemas.microsoft.com/office/drawing/2014/main" xmlns="" id="{5B0533FC-73CA-6E4C-A66A-B4E93FF92E2B}"/>
              </a:ext>
            </a:extLst>
          </p:cNvPr>
          <p:cNvGrpSpPr/>
          <p:nvPr/>
        </p:nvGrpSpPr>
        <p:grpSpPr>
          <a:xfrm>
            <a:off x="6160162" y="1601888"/>
            <a:ext cx="6031838" cy="320897"/>
            <a:chOff x="6160162" y="1601888"/>
            <a:chExt cx="6031838" cy="320897"/>
          </a:xfrm>
        </p:grpSpPr>
        <p:sp>
          <p:nvSpPr>
            <p:cNvPr id="73" name="Freeform 3">
              <a:extLst>
                <a:ext uri="{FF2B5EF4-FFF2-40B4-BE49-F238E27FC236}">
                  <a16:creationId xmlns:a16="http://schemas.microsoft.com/office/drawing/2014/main" xmlns="" id="{413C1B5B-412F-314D-B1A3-4E5BCA6B8403}"/>
                </a:ext>
              </a:extLst>
            </p:cNvPr>
            <p:cNvSpPr/>
            <p:nvPr/>
          </p:nvSpPr>
          <p:spPr>
            <a:xfrm>
              <a:off x="6160162" y="1601888"/>
              <a:ext cx="6031838" cy="320897"/>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92">
              <a:extLst>
                <a:ext uri="{FF2B5EF4-FFF2-40B4-BE49-F238E27FC236}">
                  <a16:creationId xmlns:a16="http://schemas.microsoft.com/office/drawing/2014/main" xmlns="" id="{30E21864-EC89-A746-9392-CE005A21C26B}"/>
                </a:ext>
              </a:extLst>
            </p:cNvPr>
            <p:cNvSpPr txBox="1"/>
            <p:nvPr/>
          </p:nvSpPr>
          <p:spPr>
            <a:xfrm>
              <a:off x="8827608" y="1631171"/>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User Awareness</a:t>
              </a:r>
            </a:p>
          </p:txBody>
        </p:sp>
      </p:grpSp>
      <p:grpSp>
        <p:nvGrpSpPr>
          <p:cNvPr id="100" name="Group 99">
            <a:extLst>
              <a:ext uri="{FF2B5EF4-FFF2-40B4-BE49-F238E27FC236}">
                <a16:creationId xmlns:a16="http://schemas.microsoft.com/office/drawing/2014/main" xmlns="" id="{2CF03555-14BC-BC4D-9B5C-0BF23E82735A}"/>
              </a:ext>
            </a:extLst>
          </p:cNvPr>
          <p:cNvGrpSpPr/>
          <p:nvPr/>
        </p:nvGrpSpPr>
        <p:grpSpPr>
          <a:xfrm>
            <a:off x="6160162" y="1915012"/>
            <a:ext cx="6031838" cy="313011"/>
            <a:chOff x="6160162" y="1915012"/>
            <a:chExt cx="6031838" cy="313011"/>
          </a:xfrm>
        </p:grpSpPr>
        <p:sp>
          <p:nvSpPr>
            <p:cNvPr id="74" name="Freeform 3">
              <a:extLst>
                <a:ext uri="{FF2B5EF4-FFF2-40B4-BE49-F238E27FC236}">
                  <a16:creationId xmlns:a16="http://schemas.microsoft.com/office/drawing/2014/main" xmlns="" id="{936E39B8-88D7-6449-9CB4-6C380479ED1A}"/>
                </a:ext>
              </a:extLst>
            </p:cNvPr>
            <p:cNvSpPr/>
            <p:nvPr/>
          </p:nvSpPr>
          <p:spPr>
            <a:xfrm>
              <a:off x="6160162" y="1915012"/>
              <a:ext cx="6031838" cy="313011"/>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a:extLst>
                <a:ext uri="{FF2B5EF4-FFF2-40B4-BE49-F238E27FC236}">
                  <a16:creationId xmlns:a16="http://schemas.microsoft.com/office/drawing/2014/main" xmlns="" id="{2BFFC8AA-954E-C542-A2FC-5C8652DD61CA}"/>
                </a:ext>
              </a:extLst>
            </p:cNvPr>
            <p:cNvSpPr txBox="1"/>
            <p:nvPr/>
          </p:nvSpPr>
          <p:spPr>
            <a:xfrm>
              <a:off x="8827608" y="1945249"/>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Firewalls &amp; IDS/IPS</a:t>
              </a:r>
            </a:p>
          </p:txBody>
        </p:sp>
      </p:grpSp>
      <p:grpSp>
        <p:nvGrpSpPr>
          <p:cNvPr id="101" name="Group 100">
            <a:extLst>
              <a:ext uri="{FF2B5EF4-FFF2-40B4-BE49-F238E27FC236}">
                <a16:creationId xmlns:a16="http://schemas.microsoft.com/office/drawing/2014/main" xmlns="" id="{ED331491-F313-F244-9AA7-B34DD2EEB394}"/>
              </a:ext>
            </a:extLst>
          </p:cNvPr>
          <p:cNvGrpSpPr/>
          <p:nvPr/>
        </p:nvGrpSpPr>
        <p:grpSpPr>
          <a:xfrm>
            <a:off x="6160162" y="2227785"/>
            <a:ext cx="6031838" cy="318615"/>
            <a:chOff x="6160162" y="2227785"/>
            <a:chExt cx="6031838" cy="318615"/>
          </a:xfrm>
        </p:grpSpPr>
        <p:sp>
          <p:nvSpPr>
            <p:cNvPr id="75" name="Freeform 3">
              <a:extLst>
                <a:ext uri="{FF2B5EF4-FFF2-40B4-BE49-F238E27FC236}">
                  <a16:creationId xmlns:a16="http://schemas.microsoft.com/office/drawing/2014/main" xmlns="" id="{6C0BD675-66DB-7245-9311-B9411DDE721A}"/>
                </a:ext>
              </a:extLst>
            </p:cNvPr>
            <p:cNvSpPr/>
            <p:nvPr/>
          </p:nvSpPr>
          <p:spPr>
            <a:xfrm>
              <a:off x="6160162" y="2227785"/>
              <a:ext cx="6031838" cy="318615"/>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a:extLst>
                <a:ext uri="{FF2B5EF4-FFF2-40B4-BE49-F238E27FC236}">
                  <a16:creationId xmlns:a16="http://schemas.microsoft.com/office/drawing/2014/main" xmlns="" id="{A1034098-F7F9-514A-A343-2030501802EE}"/>
                </a:ext>
              </a:extLst>
            </p:cNvPr>
            <p:cNvSpPr txBox="1"/>
            <p:nvPr/>
          </p:nvSpPr>
          <p:spPr>
            <a:xfrm>
              <a:off x="8827608" y="2259327"/>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Logical Access</a:t>
              </a:r>
            </a:p>
          </p:txBody>
        </p:sp>
      </p:grpSp>
      <p:grpSp>
        <p:nvGrpSpPr>
          <p:cNvPr id="102" name="Group 101">
            <a:extLst>
              <a:ext uri="{FF2B5EF4-FFF2-40B4-BE49-F238E27FC236}">
                <a16:creationId xmlns:a16="http://schemas.microsoft.com/office/drawing/2014/main" xmlns="" id="{4BEDB892-01D6-8345-B389-A1805E9AF5A8}"/>
              </a:ext>
            </a:extLst>
          </p:cNvPr>
          <p:cNvGrpSpPr/>
          <p:nvPr/>
        </p:nvGrpSpPr>
        <p:grpSpPr>
          <a:xfrm>
            <a:off x="6160162" y="2546401"/>
            <a:ext cx="6031838" cy="312317"/>
            <a:chOff x="6160162" y="2546401"/>
            <a:chExt cx="6031838" cy="312317"/>
          </a:xfrm>
        </p:grpSpPr>
        <p:sp>
          <p:nvSpPr>
            <p:cNvPr id="76" name="Freeform 3">
              <a:extLst>
                <a:ext uri="{FF2B5EF4-FFF2-40B4-BE49-F238E27FC236}">
                  <a16:creationId xmlns:a16="http://schemas.microsoft.com/office/drawing/2014/main" xmlns="" id="{67C8EC57-5966-9C47-B3D7-328391467332}"/>
                </a:ext>
              </a:extLst>
            </p:cNvPr>
            <p:cNvSpPr/>
            <p:nvPr/>
          </p:nvSpPr>
          <p:spPr>
            <a:xfrm>
              <a:off x="6160162" y="2546401"/>
              <a:ext cx="6031838" cy="312317"/>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95">
              <a:extLst>
                <a:ext uri="{FF2B5EF4-FFF2-40B4-BE49-F238E27FC236}">
                  <a16:creationId xmlns:a16="http://schemas.microsoft.com/office/drawing/2014/main" xmlns="" id="{8DC70CCD-E20C-7846-98E2-CD8CAF8A3DA0}"/>
                </a:ext>
              </a:extLst>
            </p:cNvPr>
            <p:cNvSpPr txBox="1"/>
            <p:nvPr/>
          </p:nvSpPr>
          <p:spPr>
            <a:xfrm>
              <a:off x="8827608" y="2573405"/>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Anti - Virus</a:t>
              </a:r>
            </a:p>
          </p:txBody>
        </p:sp>
      </p:grpSp>
      <p:grpSp>
        <p:nvGrpSpPr>
          <p:cNvPr id="103" name="Group 102">
            <a:extLst>
              <a:ext uri="{FF2B5EF4-FFF2-40B4-BE49-F238E27FC236}">
                <a16:creationId xmlns:a16="http://schemas.microsoft.com/office/drawing/2014/main" xmlns="" id="{DEEF9C6A-23E5-124A-B24E-7423120F4C08}"/>
              </a:ext>
            </a:extLst>
          </p:cNvPr>
          <p:cNvGrpSpPr/>
          <p:nvPr/>
        </p:nvGrpSpPr>
        <p:grpSpPr>
          <a:xfrm>
            <a:off x="6160162" y="2856327"/>
            <a:ext cx="6031838" cy="315293"/>
            <a:chOff x="6160162" y="2856327"/>
            <a:chExt cx="6031838" cy="315293"/>
          </a:xfrm>
        </p:grpSpPr>
        <p:sp>
          <p:nvSpPr>
            <p:cNvPr id="77" name="Freeform 3">
              <a:extLst>
                <a:ext uri="{FF2B5EF4-FFF2-40B4-BE49-F238E27FC236}">
                  <a16:creationId xmlns:a16="http://schemas.microsoft.com/office/drawing/2014/main" xmlns="" id="{5F455D8C-1AB8-A340-9A65-82DDC8944C1C}"/>
                </a:ext>
              </a:extLst>
            </p:cNvPr>
            <p:cNvSpPr/>
            <p:nvPr/>
          </p:nvSpPr>
          <p:spPr>
            <a:xfrm>
              <a:off x="6160162" y="2856327"/>
              <a:ext cx="6031838" cy="315293"/>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Box 96">
              <a:extLst>
                <a:ext uri="{FF2B5EF4-FFF2-40B4-BE49-F238E27FC236}">
                  <a16:creationId xmlns:a16="http://schemas.microsoft.com/office/drawing/2014/main" xmlns="" id="{97CE57BD-2029-DC46-9882-6FC78C248452}"/>
                </a:ext>
              </a:extLst>
            </p:cNvPr>
            <p:cNvSpPr txBox="1"/>
            <p:nvPr/>
          </p:nvSpPr>
          <p:spPr>
            <a:xfrm>
              <a:off x="8827608" y="288748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Patch Management</a:t>
              </a:r>
            </a:p>
          </p:txBody>
        </p:sp>
      </p:grpSp>
      <p:grpSp>
        <p:nvGrpSpPr>
          <p:cNvPr id="104" name="Group 103">
            <a:extLst>
              <a:ext uri="{FF2B5EF4-FFF2-40B4-BE49-F238E27FC236}">
                <a16:creationId xmlns:a16="http://schemas.microsoft.com/office/drawing/2014/main" xmlns="" id="{0A36D179-4A9A-1048-B906-EADD659DB637}"/>
              </a:ext>
            </a:extLst>
          </p:cNvPr>
          <p:cNvGrpSpPr/>
          <p:nvPr/>
        </p:nvGrpSpPr>
        <p:grpSpPr>
          <a:xfrm>
            <a:off x="6160158" y="3168935"/>
            <a:ext cx="6031838" cy="316046"/>
            <a:chOff x="6160158" y="3168935"/>
            <a:chExt cx="6031838" cy="316046"/>
          </a:xfrm>
        </p:grpSpPr>
        <p:sp>
          <p:nvSpPr>
            <p:cNvPr id="78" name="Freeform 3">
              <a:extLst>
                <a:ext uri="{FF2B5EF4-FFF2-40B4-BE49-F238E27FC236}">
                  <a16:creationId xmlns:a16="http://schemas.microsoft.com/office/drawing/2014/main" xmlns="" id="{BBF5519E-E840-BE40-9951-24A91CB5D8DD}"/>
                </a:ext>
              </a:extLst>
            </p:cNvPr>
            <p:cNvSpPr/>
            <p:nvPr/>
          </p:nvSpPr>
          <p:spPr>
            <a:xfrm>
              <a:off x="6160158" y="3168935"/>
              <a:ext cx="6031838" cy="316046"/>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1"/>
            </a:solidFill>
            <a:ln w="12700" cap="flat">
              <a:noFill/>
              <a:prstDash val="solid"/>
            </a:ln>
            <a:effectLst>
              <a:outerShdw blurRad="50800" dist="38100" dir="2700000" algn="tl" rotWithShape="0">
                <a:prstClr val="black">
                  <a:alpha val="40000"/>
                </a:prstClr>
              </a:outerShdw>
            </a:effectLst>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a:extLst>
                <a:ext uri="{FF2B5EF4-FFF2-40B4-BE49-F238E27FC236}">
                  <a16:creationId xmlns:a16="http://schemas.microsoft.com/office/drawing/2014/main" xmlns="" id="{72D22232-FE8A-7A4F-A404-BF844047D47D}"/>
                </a:ext>
              </a:extLst>
            </p:cNvPr>
            <p:cNvSpPr txBox="1"/>
            <p:nvPr/>
          </p:nvSpPr>
          <p:spPr>
            <a:xfrm>
              <a:off x="8827608" y="320156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Device Configuration</a:t>
              </a:r>
            </a:p>
          </p:txBody>
        </p:sp>
      </p:grpSp>
      <p:sp>
        <p:nvSpPr>
          <p:cNvPr id="30" name="TextBox 29">
            <a:extLst>
              <a:ext uri="{FF2B5EF4-FFF2-40B4-BE49-F238E27FC236}">
                <a16:creationId xmlns:a16="http://schemas.microsoft.com/office/drawing/2014/main" xmlns="" id="{9339CB09-439C-C54F-954A-A8D0DADB58CD}"/>
              </a:ext>
            </a:extLst>
          </p:cNvPr>
          <p:cNvSpPr txBox="1"/>
          <p:nvPr/>
        </p:nvSpPr>
        <p:spPr>
          <a:xfrm>
            <a:off x="9495032" y="4239182"/>
            <a:ext cx="1591782" cy="276999"/>
          </a:xfrm>
          <a:prstGeom prst="rect">
            <a:avLst/>
          </a:prstGeom>
          <a:noFill/>
        </p:spPr>
        <p:txBody>
          <a:bodyPr wrap="none" lIns="0" tIns="0" rIns="0" bIns="0" rtlCol="0">
            <a:spAutoFit/>
          </a:bodyPr>
          <a:lstStyle/>
          <a:p>
            <a:r>
              <a:rPr lang="en-US" dirty="0">
                <a:solidFill>
                  <a:schemeClr val="accent2"/>
                </a:solidFill>
                <a:effectLst>
                  <a:outerShdw dist="25400" dir="2700000" algn="tl" rotWithShape="0">
                    <a:schemeClr val="bg1">
                      <a:alpha val="43000"/>
                    </a:schemeClr>
                  </a:outerShdw>
                </a:effectLst>
                <a:latin typeface="+mj-lt"/>
              </a:rPr>
              <a:t>Security Threats</a:t>
            </a:r>
          </a:p>
        </p:txBody>
      </p:sp>
      <p:sp>
        <p:nvSpPr>
          <p:cNvPr id="31" name="TextBox 30">
            <a:extLst>
              <a:ext uri="{FF2B5EF4-FFF2-40B4-BE49-F238E27FC236}">
                <a16:creationId xmlns:a16="http://schemas.microsoft.com/office/drawing/2014/main" xmlns="" id="{E22C1D08-D8B8-7747-B10D-1C56426B027F}"/>
              </a:ext>
            </a:extLst>
          </p:cNvPr>
          <p:cNvSpPr txBox="1"/>
          <p:nvPr/>
        </p:nvSpPr>
        <p:spPr>
          <a:xfrm>
            <a:off x="9495032" y="4595693"/>
            <a:ext cx="2194162" cy="738664"/>
          </a:xfrm>
          <a:prstGeom prst="rect">
            <a:avLst/>
          </a:prstGeom>
          <a:noFill/>
        </p:spPr>
        <p:txBody>
          <a:bodyPr wrap="square" lIns="0" tIns="0" rIns="0" bIns="0" rtlCol="0">
            <a:spAutoFit/>
          </a:bodyPr>
          <a:lstStyle/>
          <a:p>
            <a:r>
              <a:rPr lang="en-US" altLang="en-US" sz="1600" kern="0" dirty="0">
                <a:solidFill>
                  <a:srgbClr val="3C3D3E"/>
                </a:solidFill>
              </a:rPr>
              <a:t>Malicious Actors</a:t>
            </a:r>
          </a:p>
          <a:p>
            <a:r>
              <a:rPr lang="en-US" altLang="en-US" sz="1600" kern="0" dirty="0">
                <a:solidFill>
                  <a:srgbClr val="3C3D3E"/>
                </a:solidFill>
              </a:rPr>
              <a:t>Business Threats</a:t>
            </a:r>
          </a:p>
          <a:p>
            <a:r>
              <a:rPr lang="en-US" altLang="en-US" sz="1600" kern="0" dirty="0">
                <a:solidFill>
                  <a:srgbClr val="3C3D3E"/>
                </a:solidFill>
              </a:rPr>
              <a:t>Internal Threats</a:t>
            </a:r>
          </a:p>
        </p:txBody>
      </p:sp>
      <p:sp>
        <p:nvSpPr>
          <p:cNvPr id="80" name="Freeform 3">
            <a:extLst>
              <a:ext uri="{FF2B5EF4-FFF2-40B4-BE49-F238E27FC236}">
                <a16:creationId xmlns:a16="http://schemas.microsoft.com/office/drawing/2014/main" xmlns="" id="{25985A7D-9262-F04C-A1E6-2BDE95E8B40C}"/>
              </a:ext>
            </a:extLst>
          </p:cNvPr>
          <p:cNvSpPr/>
          <p:nvPr/>
        </p:nvSpPr>
        <p:spPr>
          <a:xfrm>
            <a:off x="5500385" y="3174235"/>
            <a:ext cx="1319555" cy="1323241"/>
          </a:xfrm>
          <a:custGeom>
            <a:avLst/>
            <a:gdLst>
              <a:gd name="connsiteX0" fmla="*/ 1936496 w 1936496"/>
              <a:gd name="connsiteY0" fmla="*/ 970953 h 1941906"/>
              <a:gd name="connsiteX1" fmla="*/ 968248 w 1936496"/>
              <a:gd name="connsiteY1" fmla="*/ 0 h 1941906"/>
              <a:gd name="connsiteX2" fmla="*/ 0 w 1936496"/>
              <a:gd name="connsiteY2" fmla="*/ 970953 h 1941906"/>
              <a:gd name="connsiteX3" fmla="*/ 968248 w 1936496"/>
              <a:gd name="connsiteY3" fmla="*/ 1941906 h 1941906"/>
              <a:gd name="connsiteX4" fmla="*/ 1936496 w 1936496"/>
              <a:gd name="connsiteY4" fmla="*/ 970953 h 19419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36496" h="1941906">
                <a:moveTo>
                  <a:pt x="1936496" y="970953"/>
                </a:moveTo>
                <a:cubicBezTo>
                  <a:pt x="1936496" y="434708"/>
                  <a:pt x="1502994" y="0"/>
                  <a:pt x="968248" y="0"/>
                </a:cubicBezTo>
                <a:cubicBezTo>
                  <a:pt x="433489" y="0"/>
                  <a:pt x="0" y="434708"/>
                  <a:pt x="0" y="970953"/>
                </a:cubicBezTo>
                <a:cubicBezTo>
                  <a:pt x="0" y="1507198"/>
                  <a:pt x="433489" y="1941906"/>
                  <a:pt x="968248" y="1941906"/>
                </a:cubicBezTo>
                <a:cubicBezTo>
                  <a:pt x="1502994" y="1941906"/>
                  <a:pt x="1936496" y="1507198"/>
                  <a:pt x="1936496" y="970953"/>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Group 80">
            <a:extLst>
              <a:ext uri="{FF2B5EF4-FFF2-40B4-BE49-F238E27FC236}">
                <a16:creationId xmlns:a16="http://schemas.microsoft.com/office/drawing/2014/main" xmlns="" id="{0368B2F2-25A2-7849-91DF-ECE02C669779}"/>
              </a:ext>
            </a:extLst>
          </p:cNvPr>
          <p:cNvGrpSpPr/>
          <p:nvPr/>
        </p:nvGrpSpPr>
        <p:grpSpPr>
          <a:xfrm>
            <a:off x="5764973" y="3523422"/>
            <a:ext cx="790370" cy="646664"/>
            <a:chOff x="10530825" y="6109006"/>
            <a:chExt cx="1131245" cy="925561"/>
          </a:xfrm>
        </p:grpSpPr>
        <p:sp>
          <p:nvSpPr>
            <p:cNvPr id="82" name="Freeform 3">
              <a:extLst>
                <a:ext uri="{FF2B5EF4-FFF2-40B4-BE49-F238E27FC236}">
                  <a16:creationId xmlns:a16="http://schemas.microsoft.com/office/drawing/2014/main" xmlns="" id="{D12862DF-3C29-9142-9AD2-3A63B042E9E4}"/>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a16="http://schemas.microsoft.com/office/drawing/2014/main" xmlns="" id="{BF295AF7-46A8-CA47-931F-4E297B1EF403}"/>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3">
              <a:extLst>
                <a:ext uri="{FF2B5EF4-FFF2-40B4-BE49-F238E27FC236}">
                  <a16:creationId xmlns:a16="http://schemas.microsoft.com/office/drawing/2014/main" xmlns="" id="{6C2EE750-2954-4243-A118-8116C2E31FB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3">
              <a:extLst>
                <a:ext uri="{FF2B5EF4-FFF2-40B4-BE49-F238E27FC236}">
                  <a16:creationId xmlns:a16="http://schemas.microsoft.com/office/drawing/2014/main" xmlns="" id="{4D6AEB96-8F76-B644-8D41-19ECECCF499A}"/>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3">
              <a:extLst>
                <a:ext uri="{FF2B5EF4-FFF2-40B4-BE49-F238E27FC236}">
                  <a16:creationId xmlns:a16="http://schemas.microsoft.com/office/drawing/2014/main" xmlns="" id="{E470E177-9EB7-9248-854A-0A43B6758422}"/>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A634328D-5A9D-734E-8CA4-9DF56B5D8FFE}"/>
                </a:ext>
              </a:extLst>
            </p:cNvPr>
            <p:cNvSpPr/>
            <p:nvPr/>
          </p:nvSpPr>
          <p:spPr>
            <a:xfrm>
              <a:off x="10890766" y="6700341"/>
              <a:ext cx="411366" cy="334226"/>
            </a:xfrm>
            <a:custGeom>
              <a:avLst/>
              <a:gdLst>
                <a:gd name="connsiteX0" fmla="*/ 411366 w 411366"/>
                <a:gd name="connsiteY0" fmla="*/ 308521 h 334226"/>
                <a:gd name="connsiteX1" fmla="*/ 385661 w 411366"/>
                <a:gd name="connsiteY1" fmla="*/ 334226 h 334226"/>
                <a:gd name="connsiteX2" fmla="*/ 25717 w 411366"/>
                <a:gd name="connsiteY2" fmla="*/ 334226 h 334226"/>
                <a:gd name="connsiteX3" fmla="*/ 0 w 411366"/>
                <a:gd name="connsiteY3" fmla="*/ 308521 h 334226"/>
                <a:gd name="connsiteX4" fmla="*/ 0 w 411366"/>
                <a:gd name="connsiteY4" fmla="*/ 25705 h 334226"/>
                <a:gd name="connsiteX5" fmla="*/ 25717 w 411366"/>
                <a:gd name="connsiteY5" fmla="*/ 0 h 334226"/>
                <a:gd name="connsiteX6" fmla="*/ 385661 w 411366"/>
                <a:gd name="connsiteY6" fmla="*/ 0 h 334226"/>
                <a:gd name="connsiteX7" fmla="*/ 411366 w 411366"/>
                <a:gd name="connsiteY7" fmla="*/ 25705 h 334226"/>
                <a:gd name="connsiteX8" fmla="*/ 411366 w 411366"/>
                <a:gd name="connsiteY8" fmla="*/ 308521 h 3342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11366" h="334226">
                  <a:moveTo>
                    <a:pt x="411366" y="308521"/>
                  </a:moveTo>
                  <a:cubicBezTo>
                    <a:pt x="411366" y="322707"/>
                    <a:pt x="399860" y="334226"/>
                    <a:pt x="385661" y="334226"/>
                  </a:cubicBezTo>
                  <a:lnTo>
                    <a:pt x="25717" y="334226"/>
                  </a:lnTo>
                  <a:cubicBezTo>
                    <a:pt x="11519" y="334226"/>
                    <a:pt x="0" y="322707"/>
                    <a:pt x="0" y="308521"/>
                  </a:cubicBezTo>
                  <a:lnTo>
                    <a:pt x="0" y="25705"/>
                  </a:lnTo>
                  <a:cubicBezTo>
                    <a:pt x="0" y="11506"/>
                    <a:pt x="11519" y="0"/>
                    <a:pt x="25717" y="0"/>
                  </a:cubicBezTo>
                  <a:lnTo>
                    <a:pt x="385661" y="0"/>
                  </a:lnTo>
                  <a:cubicBezTo>
                    <a:pt x="399860" y="0"/>
                    <a:pt x="411366" y="11506"/>
                    <a:pt x="411366" y="25705"/>
                  </a:cubicBezTo>
                  <a:lnTo>
                    <a:pt x="411366" y="308521"/>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a16="http://schemas.microsoft.com/office/drawing/2014/main" xmlns="" id="{E14BA846-EB39-EA4C-9591-614BFEED80DE}"/>
                </a:ext>
              </a:extLst>
            </p:cNvPr>
            <p:cNvSpPr/>
            <p:nvPr/>
          </p:nvSpPr>
          <p:spPr>
            <a:xfrm>
              <a:off x="10967902" y="6443242"/>
              <a:ext cx="257099" cy="257099"/>
            </a:xfrm>
            <a:custGeom>
              <a:avLst/>
              <a:gdLst>
                <a:gd name="connsiteX0" fmla="*/ 0 w 257099"/>
                <a:gd name="connsiteY0" fmla="*/ 128549 h 257099"/>
                <a:gd name="connsiteX1" fmla="*/ 128549 w 257099"/>
                <a:gd name="connsiteY1" fmla="*/ 0 h 257099"/>
                <a:gd name="connsiteX2" fmla="*/ 257099 w 257099"/>
                <a:gd name="connsiteY2" fmla="*/ 128549 h 257099"/>
                <a:gd name="connsiteX3" fmla="*/ 257099 w 257099"/>
                <a:gd name="connsiteY3" fmla="*/ 257099 h 257099"/>
                <a:gd name="connsiteX4" fmla="*/ 0 w 257099"/>
                <a:gd name="connsiteY4" fmla="*/ 257099 h 257099"/>
                <a:gd name="connsiteX5" fmla="*/ 0 w 257099"/>
                <a:gd name="connsiteY5" fmla="*/ 128549 h 2570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57099" h="257099">
                  <a:moveTo>
                    <a:pt x="0" y="128549"/>
                  </a:moveTo>
                  <a:cubicBezTo>
                    <a:pt x="0" y="57556"/>
                    <a:pt x="57556" y="0"/>
                    <a:pt x="128549" y="0"/>
                  </a:cubicBezTo>
                  <a:cubicBezTo>
                    <a:pt x="199542" y="0"/>
                    <a:pt x="257099" y="57556"/>
                    <a:pt x="257099" y="128549"/>
                  </a:cubicBezTo>
                  <a:lnTo>
                    <a:pt x="257099" y="257099"/>
                  </a:lnTo>
                  <a:lnTo>
                    <a:pt x="0" y="257099"/>
                  </a:lnTo>
                  <a:lnTo>
                    <a:pt x="0" y="12854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Elbow Connector 28">
            <a:extLst>
              <a:ext uri="{FF2B5EF4-FFF2-40B4-BE49-F238E27FC236}">
                <a16:creationId xmlns:a16="http://schemas.microsoft.com/office/drawing/2014/main" xmlns="" id="{95D63336-3E19-B24D-9708-323EC9C95529}"/>
              </a:ext>
            </a:extLst>
          </p:cNvPr>
          <p:cNvCxnSpPr/>
          <p:nvPr/>
        </p:nvCxnSpPr>
        <p:spPr>
          <a:xfrm>
            <a:off x="6819940" y="3846757"/>
            <a:ext cx="2565129" cy="874872"/>
          </a:xfrm>
          <a:prstGeom prst="bentConnector3">
            <a:avLst>
              <a:gd name="adj1" fmla="val 5194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Elbow Connector 88">
            <a:extLst>
              <a:ext uri="{FF2B5EF4-FFF2-40B4-BE49-F238E27FC236}">
                <a16:creationId xmlns:a16="http://schemas.microsoft.com/office/drawing/2014/main" xmlns="" id="{14521342-7193-0749-B855-077EBAE10444}"/>
              </a:ext>
            </a:extLst>
          </p:cNvPr>
          <p:cNvCxnSpPr>
            <a:cxnSpLocks/>
          </p:cNvCxnSpPr>
          <p:nvPr/>
        </p:nvCxnSpPr>
        <p:spPr>
          <a:xfrm>
            <a:off x="6160156" y="4170086"/>
            <a:ext cx="3224913" cy="817550"/>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Elbow Connector 89">
            <a:extLst>
              <a:ext uri="{FF2B5EF4-FFF2-40B4-BE49-F238E27FC236}">
                <a16:creationId xmlns:a16="http://schemas.microsoft.com/office/drawing/2014/main" xmlns="" id="{27DF501F-E408-5543-A3B2-067F79F57461}"/>
              </a:ext>
            </a:extLst>
          </p:cNvPr>
          <p:cNvCxnSpPr>
            <a:cxnSpLocks/>
          </p:cNvCxnSpPr>
          <p:nvPr/>
        </p:nvCxnSpPr>
        <p:spPr>
          <a:xfrm>
            <a:off x="6555340" y="3976868"/>
            <a:ext cx="2829729" cy="1268462"/>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1028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fade">
                                      <p:cBhvr>
                                        <p:cTn id="17" dur="500"/>
                                        <p:tgtEl>
                                          <p:spTgt spid="8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xEl>
                                              <p:pRg st="0" end="0"/>
                                            </p:txEl>
                                          </p:spTgt>
                                        </p:tgtEl>
                                        <p:attrNameLst>
                                          <p:attrName>style.visibility</p:attrName>
                                        </p:attrNameLst>
                                      </p:cBhvr>
                                      <p:to>
                                        <p:strVal val="visible"/>
                                      </p:to>
                                    </p:set>
                                    <p:animEffect transition="in" filter="fade">
                                      <p:cBhvr>
                                        <p:cTn id="28" dur="500"/>
                                        <p:tgtEl>
                                          <p:spTgt spid="31">
                                            <p:txEl>
                                              <p:pRg st="0" end="0"/>
                                            </p:txEl>
                                          </p:spTgt>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wipe(left)">
                                      <p:cBhvr>
                                        <p:cTn id="32" dur="500"/>
                                        <p:tgtEl>
                                          <p:spTgt spid="89"/>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31">
                                            <p:txEl>
                                              <p:pRg st="1" end="1"/>
                                            </p:txEl>
                                          </p:spTgt>
                                        </p:tgtEl>
                                        <p:attrNameLst>
                                          <p:attrName>style.visibility</p:attrName>
                                        </p:attrNameLst>
                                      </p:cBhvr>
                                      <p:to>
                                        <p:strVal val="visible"/>
                                      </p:to>
                                    </p:set>
                                    <p:animEffect transition="in" filter="fade">
                                      <p:cBhvr>
                                        <p:cTn id="36" dur="500"/>
                                        <p:tgtEl>
                                          <p:spTgt spid="31">
                                            <p:txEl>
                                              <p:pRg st="1" end="1"/>
                                            </p:txEl>
                                          </p:spTgt>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left)">
                                      <p:cBhvr>
                                        <p:cTn id="40" dur="500"/>
                                        <p:tgtEl>
                                          <p:spTgt spid="90"/>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31">
                                            <p:txEl>
                                              <p:pRg st="2" end="2"/>
                                            </p:txEl>
                                          </p:spTgt>
                                        </p:tgtEl>
                                        <p:attrNameLst>
                                          <p:attrName>style.visibility</p:attrName>
                                        </p:attrNameLst>
                                      </p:cBhvr>
                                      <p:to>
                                        <p:strVal val="visible"/>
                                      </p:to>
                                    </p:set>
                                    <p:animEffect transition="in" filter="fade">
                                      <p:cBhvr>
                                        <p:cTn id="44" dur="500"/>
                                        <p:tgtEl>
                                          <p:spTgt spid="31">
                                            <p:txEl>
                                              <p:pRg st="2" end="2"/>
                                            </p:txEl>
                                          </p:spTgt>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wipe(left)">
                                      <p:cBhvr>
                                        <p:cTn id="52" dur="500"/>
                                        <p:tgtEl>
                                          <p:spTgt spid="98"/>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left)">
                                      <p:cBhvr>
                                        <p:cTn id="56" dur="500"/>
                                        <p:tgtEl>
                                          <p:spTgt spid="99"/>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100"/>
                                        </p:tgtEl>
                                        <p:attrNameLst>
                                          <p:attrName>style.visibility</p:attrName>
                                        </p:attrNameLst>
                                      </p:cBhvr>
                                      <p:to>
                                        <p:strVal val="visible"/>
                                      </p:to>
                                    </p:set>
                                    <p:animEffect transition="in" filter="wipe(left)">
                                      <p:cBhvr>
                                        <p:cTn id="60" dur="500"/>
                                        <p:tgtEl>
                                          <p:spTgt spid="100"/>
                                        </p:tgtEl>
                                      </p:cBhvr>
                                    </p:animEffect>
                                  </p:childTnLst>
                                </p:cTn>
                              </p:par>
                            </p:childTnLst>
                          </p:cTn>
                        </p:par>
                        <p:par>
                          <p:cTn id="61" fill="hold">
                            <p:stCondLst>
                              <p:cond delay="6500"/>
                            </p:stCondLst>
                            <p:childTnLst>
                              <p:par>
                                <p:cTn id="62" presetID="22" presetClass="entr" presetSubtype="8" fill="hold" nodeType="afterEffect">
                                  <p:stCondLst>
                                    <p:cond delay="0"/>
                                  </p:stCondLst>
                                  <p:childTnLst>
                                    <p:set>
                                      <p:cBhvr>
                                        <p:cTn id="63" dur="1" fill="hold">
                                          <p:stCondLst>
                                            <p:cond delay="0"/>
                                          </p:stCondLst>
                                        </p:cTn>
                                        <p:tgtEl>
                                          <p:spTgt spid="101"/>
                                        </p:tgtEl>
                                        <p:attrNameLst>
                                          <p:attrName>style.visibility</p:attrName>
                                        </p:attrNameLst>
                                      </p:cBhvr>
                                      <p:to>
                                        <p:strVal val="visible"/>
                                      </p:to>
                                    </p:set>
                                    <p:animEffect transition="in" filter="wipe(left)">
                                      <p:cBhvr>
                                        <p:cTn id="64" dur="500"/>
                                        <p:tgtEl>
                                          <p:spTgt spid="101"/>
                                        </p:tgtEl>
                                      </p:cBhvr>
                                    </p:animEffect>
                                  </p:childTnLst>
                                </p:cTn>
                              </p:par>
                            </p:childTnLst>
                          </p:cTn>
                        </p:par>
                        <p:par>
                          <p:cTn id="65" fill="hold">
                            <p:stCondLst>
                              <p:cond delay="7000"/>
                            </p:stCondLst>
                            <p:childTnLst>
                              <p:par>
                                <p:cTn id="66" presetID="22" presetClass="entr" presetSubtype="8"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03"/>
                                        </p:tgtEl>
                                        <p:attrNameLst>
                                          <p:attrName>style.visibility</p:attrName>
                                        </p:attrNameLst>
                                      </p:cBhvr>
                                      <p:to>
                                        <p:strVal val="visible"/>
                                      </p:to>
                                    </p:set>
                                    <p:animEffect transition="in" filter="wipe(left)">
                                      <p:cBhvr>
                                        <p:cTn id="72" dur="500"/>
                                        <p:tgtEl>
                                          <p:spTgt spid="103"/>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4"/>
                                        </p:tgtEl>
                                        <p:attrNameLst>
                                          <p:attrName>style.visibility</p:attrName>
                                        </p:attrNameLst>
                                      </p:cBhvr>
                                      <p:to>
                                        <p:strVal val="visible"/>
                                      </p:to>
                                    </p:set>
                                    <p:animEffect transition="in" filter="wipe(left)">
                                      <p:cBhvr>
                                        <p:cTn id="7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p:bldP spid="80" grpId="0" animBg="1"/>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Service Delivery.</a:t>
            </a:r>
          </a:p>
        </p:txBody>
      </p:sp>
      <p:sp>
        <p:nvSpPr>
          <p:cNvPr id="3" name="Content Placeholder 2"/>
          <p:cNvSpPr>
            <a:spLocks noGrp="1"/>
          </p:cNvSpPr>
          <p:nvPr>
            <p:ph idx="1"/>
          </p:nvPr>
        </p:nvSpPr>
        <p:spPr>
          <a:xfrm>
            <a:off x="838200" y="2604558"/>
            <a:ext cx="10353261" cy="664797"/>
          </a:xfrm>
        </p:spPr>
        <p:txBody>
          <a:bodyPr/>
          <a:lstStyle/>
          <a:p>
            <a:r>
              <a:rPr lang="en-US" dirty="0"/>
              <a:t>Slides 109-117 can be used to deliver our service and implementation message—please select and adapt slides based on your needs. </a:t>
            </a:r>
          </a:p>
        </p:txBody>
      </p:sp>
    </p:spTree>
    <p:extLst>
      <p:ext uri="{BB962C8B-B14F-4D97-AF65-F5344CB8AC3E}">
        <p14:creationId xmlns:p14="http://schemas.microsoft.com/office/powerpoint/2010/main" val="12945300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EF48A29F-2741-9E47-A9AC-8FD2CD86A7C2}"/>
              </a:ext>
            </a:extLst>
          </p:cNvPr>
          <p:cNvPicPr>
            <a:picLocks noGrp="1" noChangeAspect="1"/>
          </p:cNvPicPr>
          <p:nvPr>
            <p:ph type="pic" sz="quarter" idx="10"/>
          </p:nvPr>
        </p:nvPicPr>
        <p:blipFill rotWithShape="1">
          <a:blip r:embed="rId2"/>
          <a:srcRect t="17024" b="7976"/>
          <a:stretch/>
        </p:blipFill>
        <p:spPr>
          <a:xfrm>
            <a:off x="0" y="0"/>
            <a:ext cx="12192000" cy="6858000"/>
          </a:xfrm>
        </p:spPr>
      </p:pic>
      <p:sp>
        <p:nvSpPr>
          <p:cNvPr id="6" name="Rectangle 5">
            <a:extLst>
              <a:ext uri="{FF2B5EF4-FFF2-40B4-BE49-F238E27FC236}">
                <a16:creationId xmlns:a16="http://schemas.microsoft.com/office/drawing/2014/main" xmlns="" id="{68E1F18B-A050-7D42-89CD-29C294682DA2}"/>
              </a:ext>
            </a:extLst>
          </p:cNvPr>
          <p:cNvSpPr/>
          <p:nvPr/>
        </p:nvSpPr>
        <p:spPr>
          <a:xfrm>
            <a:off x="4223657" y="0"/>
            <a:ext cx="7968343" cy="6858000"/>
          </a:xfrm>
          <a:prstGeom prst="rect">
            <a:avLst/>
          </a:prstGeom>
          <a:gradFill>
            <a:gsLst>
              <a:gs pos="0">
                <a:schemeClr val="accent1">
                  <a:lumMod val="5000"/>
                  <a:lumOff val="95000"/>
                  <a:alpha val="0"/>
                </a:schemeClr>
              </a:gs>
              <a:gs pos="50000">
                <a:srgbClr val="807D7A">
                  <a:alpha val="43000"/>
                </a:srgbClr>
              </a:gs>
              <a:gs pos="100000">
                <a:schemeClr val="tx1">
                  <a:alpha val="2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BEA25675-EB90-874E-99FD-ABA3823A3F44}"/>
              </a:ext>
            </a:extLst>
          </p:cNvPr>
          <p:cNvSpPr>
            <a:spLocks noGrp="1"/>
          </p:cNvSpPr>
          <p:nvPr>
            <p:ph type="ctrTitle"/>
          </p:nvPr>
        </p:nvSpPr>
        <p:spPr>
          <a:xfrm>
            <a:off x="6945086" y="4610339"/>
            <a:ext cx="4985657" cy="995804"/>
          </a:xfrm>
        </p:spPr>
        <p:txBody>
          <a:bodyPr/>
          <a:lstStyle/>
          <a:p>
            <a:r>
              <a:rPr lang="en-US" dirty="0"/>
              <a:t>Service Delivery</a:t>
            </a:r>
          </a:p>
        </p:txBody>
      </p:sp>
    </p:spTree>
    <p:extLst>
      <p:ext uri="{BB962C8B-B14F-4D97-AF65-F5344CB8AC3E}">
        <p14:creationId xmlns:p14="http://schemas.microsoft.com/office/powerpoint/2010/main" val="210877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a:t>EMPLOYEE EXPERIENCE.</a:t>
            </a:r>
          </a:p>
        </p:txBody>
      </p:sp>
      <p:sp>
        <p:nvSpPr>
          <p:cNvPr id="3" name="Content Placeholder 2"/>
          <p:cNvSpPr>
            <a:spLocks noGrp="1"/>
          </p:cNvSpPr>
          <p:nvPr>
            <p:ph idx="1"/>
          </p:nvPr>
        </p:nvSpPr>
        <p:spPr>
          <a:xfrm>
            <a:off x="838200" y="2446870"/>
            <a:ext cx="10515600" cy="1715341"/>
          </a:xfrm>
        </p:spPr>
        <p:txBody>
          <a:bodyPr/>
          <a:lstStyle/>
          <a:p>
            <a:r>
              <a:rPr lang="en-US" dirty="0"/>
              <a:t>Slides 12-16 can be used as:</a:t>
            </a:r>
          </a:p>
          <a:p>
            <a:r>
              <a:rPr lang="en-US" dirty="0"/>
              <a:t>1) A continuation of the intro section.</a:t>
            </a:r>
          </a:p>
          <a:p>
            <a:r>
              <a:rPr lang="en-US" dirty="0"/>
              <a:t>2) On their own to talk specifically about the need for an integrated solution. </a:t>
            </a:r>
          </a:p>
        </p:txBody>
      </p:sp>
    </p:spTree>
    <p:extLst>
      <p:ext uri="{BB962C8B-B14F-4D97-AF65-F5344CB8AC3E}">
        <p14:creationId xmlns:p14="http://schemas.microsoft.com/office/powerpoint/2010/main" val="10056948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xmlns="" id="{B106C602-9562-0243-A7F8-D19E45F26039}"/>
              </a:ext>
            </a:extLst>
          </p:cNvPr>
          <p:cNvPicPr>
            <a:picLocks noGrp="1" noChangeAspect="1"/>
          </p:cNvPicPr>
          <p:nvPr>
            <p:ph type="pic" sz="quarter" idx="10"/>
          </p:nvPr>
        </p:nvPicPr>
        <p:blipFill>
          <a:blip r:embed="rId3"/>
          <a:srcRect l="20347" r="20347"/>
          <a:stretch>
            <a:fillRect/>
          </a:stretch>
        </p:blipFill>
        <p:spPr/>
      </p:pic>
      <p:sp>
        <p:nvSpPr>
          <p:cNvPr id="2" name="Title 1"/>
          <p:cNvSpPr>
            <a:spLocks noGrp="1"/>
          </p:cNvSpPr>
          <p:nvPr>
            <p:ph type="title"/>
          </p:nvPr>
        </p:nvSpPr>
        <p:spPr/>
        <p:txBody>
          <a:bodyPr/>
          <a:lstStyle/>
          <a:p>
            <a:r>
              <a:rPr lang="en-US" dirty="0"/>
              <a:t>Investing in a culture centered on service. </a:t>
            </a:r>
          </a:p>
        </p:txBody>
      </p:sp>
      <p:sp>
        <p:nvSpPr>
          <p:cNvPr id="5" name="Content Placeholder 4">
            <a:extLst>
              <a:ext uri="{FF2B5EF4-FFF2-40B4-BE49-F238E27FC236}">
                <a16:creationId xmlns:a16="http://schemas.microsoft.com/office/drawing/2014/main" xmlns="" id="{1CC58E17-CCC0-FD45-B62F-7AA15AEB2E79}"/>
              </a:ext>
            </a:extLst>
          </p:cNvPr>
          <p:cNvSpPr>
            <a:spLocks noGrp="1"/>
          </p:cNvSpPr>
          <p:nvPr>
            <p:ph idx="1"/>
          </p:nvPr>
        </p:nvSpPr>
        <p:spPr>
          <a:xfrm>
            <a:off x="6932023" y="2230739"/>
            <a:ext cx="3948180" cy="3557897"/>
          </a:xfrm>
        </p:spPr>
        <p:txBody>
          <a:bodyPr/>
          <a:lstStyle/>
          <a:p>
            <a:pPr marL="182880" lvl="1" indent="-164592">
              <a:spcBef>
                <a:spcPts val="2400"/>
              </a:spcBef>
            </a:pPr>
            <a:r>
              <a:rPr lang="en-US" dirty="0"/>
              <a:t>Five-week cross-training program.</a:t>
            </a:r>
          </a:p>
          <a:p>
            <a:pPr marL="182880" lvl="1" indent="-164592">
              <a:spcBef>
                <a:spcPts val="2400"/>
              </a:spcBef>
            </a:pPr>
            <a:r>
              <a:rPr lang="en-US" dirty="0"/>
              <a:t>Pay-for-performance compensation model.</a:t>
            </a:r>
          </a:p>
          <a:p>
            <a:pPr marL="182880" lvl="1" indent="-164592">
              <a:spcBef>
                <a:spcPts val="2400"/>
              </a:spcBef>
            </a:pPr>
            <a:r>
              <a:rPr lang="en-US" dirty="0"/>
              <a:t>Cross-site workforce management team.</a:t>
            </a:r>
          </a:p>
          <a:p>
            <a:pPr marL="182880" lvl="1" indent="-164592">
              <a:spcBef>
                <a:spcPts val="2400"/>
              </a:spcBef>
            </a:pPr>
            <a:r>
              <a:rPr lang="en-US" dirty="0"/>
              <a:t>Redundant call centers across multiple sites.</a:t>
            </a:r>
          </a:p>
          <a:p>
            <a:pPr marL="182880" lvl="1" indent="-164592">
              <a:spcBef>
                <a:spcPts val="2400"/>
              </a:spcBef>
            </a:pPr>
            <a:r>
              <a:rPr lang="en-US" dirty="0"/>
              <a:t>One WageWorks initiative.</a:t>
            </a:r>
          </a:p>
        </p:txBody>
      </p:sp>
    </p:spTree>
    <p:extLst>
      <p:ext uri="{BB962C8B-B14F-4D97-AF65-F5344CB8AC3E}">
        <p14:creationId xmlns:p14="http://schemas.microsoft.com/office/powerpoint/2010/main" val="1188769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92090"/>
            <a:ext cx="10515600" cy="498598"/>
          </a:xfrm>
        </p:spPr>
        <p:txBody>
          <a:bodyPr/>
          <a:lstStyle/>
          <a:p>
            <a:r>
              <a:rPr lang="en-US" dirty="0"/>
              <a:t>Ongoing investment in service-focused infrastructure. </a:t>
            </a:r>
          </a:p>
        </p:txBody>
      </p:sp>
      <p:sp>
        <p:nvSpPr>
          <p:cNvPr id="3" name="Content Placeholder 4">
            <a:extLst>
              <a:ext uri="{FF2B5EF4-FFF2-40B4-BE49-F238E27FC236}">
                <a16:creationId xmlns:a16="http://schemas.microsoft.com/office/drawing/2014/main" xmlns="" id="{EA627491-CFEA-644D-AF49-94C1234CDFF4}"/>
              </a:ext>
            </a:extLst>
          </p:cNvPr>
          <p:cNvSpPr txBox="1">
            <a:spLocks/>
          </p:cNvSpPr>
          <p:nvPr/>
        </p:nvSpPr>
        <p:spPr>
          <a:xfrm>
            <a:off x="2012783" y="3862770"/>
            <a:ext cx="3195825" cy="219444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lvl="1" indent="-164592">
              <a:spcBef>
                <a:spcPts val="2400"/>
              </a:spcBef>
            </a:pPr>
            <a:r>
              <a:rPr lang="en-US" sz="1900" dirty="0">
                <a:latin typeface="+mn-lt"/>
              </a:rPr>
              <a:t>Knowledge-centric support strategy.</a:t>
            </a:r>
          </a:p>
          <a:p>
            <a:pPr marL="182880" lvl="1" indent="-164592">
              <a:spcBef>
                <a:spcPts val="2400"/>
              </a:spcBef>
            </a:pPr>
            <a:r>
              <a:rPr lang="en-US" sz="1900" dirty="0">
                <a:latin typeface="+mn-lt"/>
              </a:rPr>
              <a:t>Increase case-handling capabilities and visibility.</a:t>
            </a:r>
          </a:p>
          <a:p>
            <a:pPr marL="182880" lvl="1" indent="-164592">
              <a:spcBef>
                <a:spcPts val="2400"/>
              </a:spcBef>
            </a:pPr>
            <a:r>
              <a:rPr lang="en-US" sz="1900" dirty="0">
                <a:latin typeface="+mn-lt"/>
              </a:rPr>
              <a:t>Improve hand-offs and reduce case-handling time.</a:t>
            </a:r>
          </a:p>
        </p:txBody>
      </p:sp>
      <p:sp>
        <p:nvSpPr>
          <p:cNvPr id="4" name="Content Placeholder 4">
            <a:extLst>
              <a:ext uri="{FF2B5EF4-FFF2-40B4-BE49-F238E27FC236}">
                <a16:creationId xmlns:a16="http://schemas.microsoft.com/office/drawing/2014/main" xmlns="" id="{AB21F8A0-7EE9-7448-BB12-8036E8110789}"/>
              </a:ext>
            </a:extLst>
          </p:cNvPr>
          <p:cNvSpPr txBox="1">
            <a:spLocks/>
          </p:cNvSpPr>
          <p:nvPr/>
        </p:nvSpPr>
        <p:spPr>
          <a:xfrm>
            <a:off x="7221390" y="3862770"/>
            <a:ext cx="3589364" cy="1623521"/>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lvl="1" indent="-164592">
              <a:spcBef>
                <a:spcPts val="2400"/>
              </a:spcBef>
            </a:pPr>
            <a:r>
              <a:rPr lang="en-US" sz="1900" dirty="0">
                <a:latin typeface="+mn-lt"/>
              </a:rPr>
              <a:t>Improve agent scheduling to improve satisfaction.</a:t>
            </a:r>
          </a:p>
          <a:p>
            <a:pPr marL="182880" lvl="1" indent="-164592">
              <a:spcBef>
                <a:spcPts val="2400"/>
              </a:spcBef>
            </a:pPr>
            <a:r>
              <a:rPr lang="en-US" sz="1900" dirty="0">
                <a:latin typeface="+mn-lt"/>
              </a:rPr>
              <a:t>Improve agent training, so participants get the right answers faster.</a:t>
            </a:r>
          </a:p>
        </p:txBody>
      </p:sp>
      <p:pic>
        <p:nvPicPr>
          <p:cNvPr id="6" name="Picture 5">
            <a:extLst>
              <a:ext uri="{FF2B5EF4-FFF2-40B4-BE49-F238E27FC236}">
                <a16:creationId xmlns:a16="http://schemas.microsoft.com/office/drawing/2014/main" xmlns="" id="{05017D64-BD88-1B42-8F77-AB2F8D00127B}"/>
              </a:ext>
            </a:extLst>
          </p:cNvPr>
          <p:cNvPicPr>
            <a:picLocks noChangeAspect="1"/>
          </p:cNvPicPr>
          <p:nvPr/>
        </p:nvPicPr>
        <p:blipFill>
          <a:blip r:embed="rId3"/>
          <a:stretch>
            <a:fillRect/>
          </a:stretch>
        </p:blipFill>
        <p:spPr>
          <a:xfrm>
            <a:off x="2460264" y="1966340"/>
            <a:ext cx="2133509" cy="1493456"/>
          </a:xfrm>
          <a:prstGeom prst="rect">
            <a:avLst/>
          </a:prstGeom>
        </p:spPr>
      </p:pic>
      <p:pic>
        <p:nvPicPr>
          <p:cNvPr id="8" name="Picture 7">
            <a:extLst>
              <a:ext uri="{FF2B5EF4-FFF2-40B4-BE49-F238E27FC236}">
                <a16:creationId xmlns:a16="http://schemas.microsoft.com/office/drawing/2014/main" xmlns="" id="{74F9D9FC-7630-044E-B97A-4079496434A3}"/>
              </a:ext>
            </a:extLst>
          </p:cNvPr>
          <p:cNvPicPr>
            <a:picLocks noChangeAspect="1"/>
          </p:cNvPicPr>
          <p:nvPr/>
        </p:nvPicPr>
        <p:blipFill>
          <a:blip r:embed="rId4"/>
          <a:stretch>
            <a:fillRect/>
          </a:stretch>
        </p:blipFill>
        <p:spPr>
          <a:xfrm>
            <a:off x="7151940" y="2365844"/>
            <a:ext cx="2920143" cy="747745"/>
          </a:xfrm>
          <a:prstGeom prst="rect">
            <a:avLst/>
          </a:prstGeom>
        </p:spPr>
      </p:pic>
    </p:spTree>
    <p:extLst>
      <p:ext uri="{BB962C8B-B14F-4D97-AF65-F5344CB8AC3E}">
        <p14:creationId xmlns:p14="http://schemas.microsoft.com/office/powerpoint/2010/main" val="117062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92090"/>
            <a:ext cx="10515600" cy="498598"/>
          </a:xfrm>
        </p:spPr>
        <p:txBody>
          <a:bodyPr/>
          <a:lstStyle/>
          <a:p>
            <a:r>
              <a:rPr lang="en-US" dirty="0"/>
              <a:t>Creating an experience that requires fewer calls.</a:t>
            </a:r>
          </a:p>
        </p:txBody>
      </p:sp>
      <p:pic>
        <p:nvPicPr>
          <p:cNvPr id="4" name="Picture 3">
            <a:extLst>
              <a:ext uri="{FF2B5EF4-FFF2-40B4-BE49-F238E27FC236}">
                <a16:creationId xmlns:a16="http://schemas.microsoft.com/office/drawing/2014/main" xmlns="" id="{4603F832-783A-164F-B54A-E98D2AFC5EF2}"/>
              </a:ext>
            </a:extLst>
          </p:cNvPr>
          <p:cNvPicPr>
            <a:picLocks noChangeAspect="1"/>
          </p:cNvPicPr>
          <p:nvPr/>
        </p:nvPicPr>
        <p:blipFill>
          <a:blip r:embed="rId3"/>
          <a:stretch>
            <a:fillRect/>
          </a:stretch>
        </p:blipFill>
        <p:spPr>
          <a:xfrm>
            <a:off x="733937" y="1967696"/>
            <a:ext cx="7360828" cy="4047922"/>
          </a:xfrm>
          <a:prstGeom prst="rect">
            <a:avLst/>
          </a:prstGeom>
        </p:spPr>
      </p:pic>
      <p:sp>
        <p:nvSpPr>
          <p:cNvPr id="5" name="TextBox 4">
            <a:extLst>
              <a:ext uri="{FF2B5EF4-FFF2-40B4-BE49-F238E27FC236}">
                <a16:creationId xmlns:a16="http://schemas.microsoft.com/office/drawing/2014/main" xmlns="" id="{EC4CD74D-B829-F046-9A54-1253A8B467AC}"/>
              </a:ext>
            </a:extLst>
          </p:cNvPr>
          <p:cNvSpPr txBox="1"/>
          <p:nvPr/>
        </p:nvSpPr>
        <p:spPr>
          <a:xfrm>
            <a:off x="9288730" y="2745717"/>
            <a:ext cx="1672495" cy="1046440"/>
          </a:xfrm>
          <a:prstGeom prst="rect">
            <a:avLst/>
          </a:prstGeom>
          <a:noFill/>
        </p:spPr>
        <p:txBody>
          <a:bodyPr wrap="square" lIns="0" tIns="0" rIns="0" bIns="0" rtlCol="0">
            <a:spAutoFit/>
          </a:bodyPr>
          <a:lstStyle/>
          <a:p>
            <a:r>
              <a:rPr lang="en-US" dirty="0"/>
              <a:t>Call Volume has </a:t>
            </a:r>
            <a:r>
              <a:rPr lang="en-US" dirty="0">
                <a:latin typeface="+mj-lt"/>
              </a:rPr>
              <a:t>increased by </a:t>
            </a:r>
          </a:p>
          <a:p>
            <a:r>
              <a:rPr lang="en-US" sz="3200" dirty="0">
                <a:latin typeface="+mj-lt"/>
              </a:rPr>
              <a:t>79%</a:t>
            </a:r>
            <a:endParaRPr lang="en-US" sz="3200" dirty="0"/>
          </a:p>
        </p:txBody>
      </p:sp>
      <p:sp>
        <p:nvSpPr>
          <p:cNvPr id="6" name="TextBox 5">
            <a:extLst>
              <a:ext uri="{FF2B5EF4-FFF2-40B4-BE49-F238E27FC236}">
                <a16:creationId xmlns:a16="http://schemas.microsoft.com/office/drawing/2014/main" xmlns="" id="{4F903FE0-983E-204A-AEA5-4FEAC096CFFE}"/>
              </a:ext>
            </a:extLst>
          </p:cNvPr>
          <p:cNvSpPr txBox="1"/>
          <p:nvPr/>
        </p:nvSpPr>
        <p:spPr>
          <a:xfrm>
            <a:off x="9288730" y="4083133"/>
            <a:ext cx="1753518" cy="1046440"/>
          </a:xfrm>
          <a:prstGeom prst="rect">
            <a:avLst/>
          </a:prstGeom>
          <a:noFill/>
        </p:spPr>
        <p:txBody>
          <a:bodyPr wrap="square" lIns="0" tIns="0" rIns="0" bIns="0" rtlCol="0">
            <a:spAutoFit/>
          </a:bodyPr>
          <a:lstStyle/>
          <a:p>
            <a:r>
              <a:rPr lang="en-US" dirty="0"/>
              <a:t>Contact Rate has </a:t>
            </a:r>
            <a:r>
              <a:rPr lang="en-US" dirty="0">
                <a:latin typeface="+mj-lt"/>
              </a:rPr>
              <a:t>decreased by </a:t>
            </a:r>
          </a:p>
          <a:p>
            <a:r>
              <a:rPr lang="en-US" sz="3200" dirty="0">
                <a:latin typeface="+mj-lt"/>
              </a:rPr>
              <a:t>39%</a:t>
            </a:r>
            <a:endParaRPr lang="en-US" sz="3200" dirty="0"/>
          </a:p>
        </p:txBody>
      </p:sp>
      <p:sp>
        <p:nvSpPr>
          <p:cNvPr id="7" name="Rectangle 6">
            <a:extLst>
              <a:ext uri="{FF2B5EF4-FFF2-40B4-BE49-F238E27FC236}">
                <a16:creationId xmlns:a16="http://schemas.microsoft.com/office/drawing/2014/main" xmlns="" id="{5A9144E3-8218-6845-B565-361C5AAB9E02}"/>
              </a:ext>
            </a:extLst>
          </p:cNvPr>
          <p:cNvSpPr/>
          <p:nvPr/>
        </p:nvSpPr>
        <p:spPr>
          <a:xfrm>
            <a:off x="8624330" y="2803592"/>
            <a:ext cx="415498" cy="4154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1F8D79DC-D9CA-3C43-AC52-DB46004CA559}"/>
              </a:ext>
            </a:extLst>
          </p:cNvPr>
          <p:cNvSpPr/>
          <p:nvPr/>
        </p:nvSpPr>
        <p:spPr>
          <a:xfrm>
            <a:off x="8624330" y="4141008"/>
            <a:ext cx="415498"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xmlns="" id="{BBFA7C8C-9DB8-3B4B-BF6D-B15AB711C65E}"/>
              </a:ext>
            </a:extLst>
          </p:cNvPr>
          <p:cNvSpPr txBox="1"/>
          <p:nvPr/>
        </p:nvSpPr>
        <p:spPr>
          <a:xfrm>
            <a:off x="8624330" y="2265134"/>
            <a:ext cx="1178079" cy="276999"/>
          </a:xfrm>
          <a:prstGeom prst="rect">
            <a:avLst/>
          </a:prstGeom>
          <a:noFill/>
        </p:spPr>
        <p:txBody>
          <a:bodyPr wrap="none" lIns="0" tIns="0" rIns="0" bIns="0" rtlCol="0">
            <a:spAutoFit/>
          </a:bodyPr>
          <a:lstStyle/>
          <a:p>
            <a:r>
              <a:rPr lang="en-US" dirty="0"/>
              <a:t>Since 2011:</a:t>
            </a:r>
          </a:p>
        </p:txBody>
      </p:sp>
    </p:spTree>
    <p:extLst>
      <p:ext uri="{BB962C8B-B14F-4D97-AF65-F5344CB8AC3E}">
        <p14:creationId xmlns:p14="http://schemas.microsoft.com/office/powerpoint/2010/main" val="1942224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Our implementation methodology.</a:t>
            </a:r>
          </a:p>
        </p:txBody>
      </p:sp>
      <p:grpSp>
        <p:nvGrpSpPr>
          <p:cNvPr id="15" name="Group 14">
            <a:extLst>
              <a:ext uri="{FF2B5EF4-FFF2-40B4-BE49-F238E27FC236}">
                <a16:creationId xmlns:a16="http://schemas.microsoft.com/office/drawing/2014/main" xmlns="" id="{1BB5941E-C91C-304C-9A51-F4B6A787F986}"/>
              </a:ext>
            </a:extLst>
          </p:cNvPr>
          <p:cNvGrpSpPr/>
          <p:nvPr/>
        </p:nvGrpSpPr>
        <p:grpSpPr>
          <a:xfrm>
            <a:off x="835744" y="2809943"/>
            <a:ext cx="1925426" cy="2122578"/>
            <a:chOff x="835744" y="2809943"/>
            <a:chExt cx="1925426" cy="2122578"/>
          </a:xfrm>
        </p:grpSpPr>
        <p:sp>
          <p:nvSpPr>
            <p:cNvPr id="4" name="TextBox 3">
              <a:extLst>
                <a:ext uri="{FF2B5EF4-FFF2-40B4-BE49-F238E27FC236}">
                  <a16:creationId xmlns:a16="http://schemas.microsoft.com/office/drawing/2014/main" xmlns="" id="{2B378051-CE01-3F44-82A6-D9C7CF79EB91}"/>
                </a:ext>
              </a:extLst>
            </p:cNvPr>
            <p:cNvSpPr txBox="1"/>
            <p:nvPr/>
          </p:nvSpPr>
          <p:spPr>
            <a:xfrm>
              <a:off x="835744" y="4440078"/>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Requirements </a:t>
              </a:r>
            </a:p>
            <a:p>
              <a:pPr algn="ctr">
                <a:buClr>
                  <a:schemeClr val="accent6"/>
                </a:buClr>
                <a:defRPr/>
              </a:pPr>
              <a:r>
                <a:rPr lang="en-US" sz="1600" dirty="0">
                  <a:solidFill>
                    <a:schemeClr val="accent1"/>
                  </a:solidFill>
                  <a:latin typeface="+mj-lt"/>
                  <a:cs typeface="Calibri"/>
                </a:rPr>
                <a:t>Definition</a:t>
              </a:r>
            </a:p>
          </p:txBody>
        </p:sp>
        <p:grpSp>
          <p:nvGrpSpPr>
            <p:cNvPr id="14" name="Group 13">
              <a:extLst>
                <a:ext uri="{FF2B5EF4-FFF2-40B4-BE49-F238E27FC236}">
                  <a16:creationId xmlns:a16="http://schemas.microsoft.com/office/drawing/2014/main" xmlns="" id="{DAFBA275-8E38-3945-BB02-2CE101DC118C}"/>
                </a:ext>
              </a:extLst>
            </p:cNvPr>
            <p:cNvGrpSpPr/>
            <p:nvPr/>
          </p:nvGrpSpPr>
          <p:grpSpPr>
            <a:xfrm>
              <a:off x="1202389" y="2809943"/>
              <a:ext cx="1185286" cy="1185286"/>
              <a:chOff x="661346" y="1940953"/>
              <a:chExt cx="1185286" cy="1185286"/>
            </a:xfrm>
          </p:grpSpPr>
          <p:sp>
            <p:nvSpPr>
              <p:cNvPr id="76" name="Oval 75">
                <a:extLst>
                  <a:ext uri="{FF2B5EF4-FFF2-40B4-BE49-F238E27FC236}">
                    <a16:creationId xmlns:a16="http://schemas.microsoft.com/office/drawing/2014/main" xmlns="" id="{ABD06794-AF47-4548-8171-A6CC966D251C}"/>
                  </a:ext>
                </a:extLst>
              </p:cNvPr>
              <p:cNvSpPr/>
              <p:nvPr/>
            </p:nvSpPr>
            <p:spPr>
              <a:xfrm>
                <a:off x="661346"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a:extLst>
                  <a:ext uri="{FF2B5EF4-FFF2-40B4-BE49-F238E27FC236}">
                    <a16:creationId xmlns:a16="http://schemas.microsoft.com/office/drawing/2014/main" xmlns="" id="{D1610AE6-74DE-4B4D-AAB4-71BC53F7FCB0}"/>
                  </a:ext>
                </a:extLst>
              </p:cNvPr>
              <p:cNvGrpSpPr/>
              <p:nvPr/>
            </p:nvGrpSpPr>
            <p:grpSpPr>
              <a:xfrm>
                <a:off x="1006560" y="2186880"/>
                <a:ext cx="494859" cy="693432"/>
                <a:chOff x="8758208" y="3088700"/>
                <a:chExt cx="987480" cy="1383728"/>
              </a:xfrm>
            </p:grpSpPr>
            <p:sp>
              <p:nvSpPr>
                <p:cNvPr id="34" name="Freeform 3">
                  <a:extLst>
                    <a:ext uri="{FF2B5EF4-FFF2-40B4-BE49-F238E27FC236}">
                      <a16:creationId xmlns:a16="http://schemas.microsoft.com/office/drawing/2014/main" xmlns="" id="{FE07AD27-57B0-324C-A601-4B0C73E70323}"/>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6EEF0B29-0D1F-4341-8F25-E46D31D1A010}"/>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BA6ED1FE-00EC-CB41-87CD-3E5B5B7ED1D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E5D125C3-5950-A54F-B2A9-608BCFECEB00}"/>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26E2C72E-1398-2849-954F-4A692F6116BF}"/>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6" name="Group 15">
            <a:extLst>
              <a:ext uri="{FF2B5EF4-FFF2-40B4-BE49-F238E27FC236}">
                <a16:creationId xmlns:a16="http://schemas.microsoft.com/office/drawing/2014/main" xmlns="" id="{86807C27-7F9D-1A49-9362-55EE32071A51}"/>
              </a:ext>
            </a:extLst>
          </p:cNvPr>
          <p:cNvGrpSpPr/>
          <p:nvPr/>
        </p:nvGrpSpPr>
        <p:grpSpPr>
          <a:xfrm>
            <a:off x="3004511" y="2809943"/>
            <a:ext cx="1888503" cy="1876356"/>
            <a:chOff x="3004511" y="2809943"/>
            <a:chExt cx="1888503" cy="1876356"/>
          </a:xfrm>
        </p:grpSpPr>
        <p:sp>
          <p:nvSpPr>
            <p:cNvPr id="5" name="TextBox 4">
              <a:extLst>
                <a:ext uri="{FF2B5EF4-FFF2-40B4-BE49-F238E27FC236}">
                  <a16:creationId xmlns:a16="http://schemas.microsoft.com/office/drawing/2014/main" xmlns="" id="{FF79FAB7-C4CA-774D-841C-68B43FC298FC}"/>
                </a:ext>
              </a:extLst>
            </p:cNvPr>
            <p:cNvSpPr txBox="1"/>
            <p:nvPr/>
          </p:nvSpPr>
          <p:spPr>
            <a:xfrm>
              <a:off x="3004511" y="4440078"/>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Configuration</a:t>
              </a:r>
            </a:p>
          </p:txBody>
        </p:sp>
        <p:grpSp>
          <p:nvGrpSpPr>
            <p:cNvPr id="13" name="Group 12">
              <a:extLst>
                <a:ext uri="{FF2B5EF4-FFF2-40B4-BE49-F238E27FC236}">
                  <a16:creationId xmlns:a16="http://schemas.microsoft.com/office/drawing/2014/main" xmlns="" id="{A32B77BE-99AD-0F46-A4F9-E0AD5FD9B80E}"/>
                </a:ext>
              </a:extLst>
            </p:cNvPr>
            <p:cNvGrpSpPr/>
            <p:nvPr/>
          </p:nvGrpSpPr>
          <p:grpSpPr>
            <a:xfrm>
              <a:off x="3346886" y="2809943"/>
              <a:ext cx="1185286" cy="1185286"/>
              <a:chOff x="2588469" y="1940953"/>
              <a:chExt cx="1185286" cy="1185286"/>
            </a:xfrm>
          </p:grpSpPr>
          <p:grpSp>
            <p:nvGrpSpPr>
              <p:cNvPr id="39" name="Group 38">
                <a:extLst>
                  <a:ext uri="{FF2B5EF4-FFF2-40B4-BE49-F238E27FC236}">
                    <a16:creationId xmlns:a16="http://schemas.microsoft.com/office/drawing/2014/main" xmlns="" id="{F2816DBC-9C44-7648-AE73-CF1266E978CE}"/>
                  </a:ext>
                </a:extLst>
              </p:cNvPr>
              <p:cNvGrpSpPr/>
              <p:nvPr/>
            </p:nvGrpSpPr>
            <p:grpSpPr>
              <a:xfrm>
                <a:off x="2757550" y="2200021"/>
                <a:ext cx="847124" cy="667150"/>
                <a:chOff x="17690960" y="11634046"/>
                <a:chExt cx="1342385" cy="1057191"/>
              </a:xfrm>
            </p:grpSpPr>
            <p:grpSp>
              <p:nvGrpSpPr>
                <p:cNvPr id="40" name="Group 39">
                  <a:extLst>
                    <a:ext uri="{FF2B5EF4-FFF2-40B4-BE49-F238E27FC236}">
                      <a16:creationId xmlns:a16="http://schemas.microsoft.com/office/drawing/2014/main" xmlns="" id="{5AEE27BB-4E6B-4145-B7D9-4F7AFEB88EC0}"/>
                    </a:ext>
                  </a:extLst>
                </p:cNvPr>
                <p:cNvGrpSpPr/>
                <p:nvPr/>
              </p:nvGrpSpPr>
              <p:grpSpPr>
                <a:xfrm>
                  <a:off x="17690960" y="11634046"/>
                  <a:ext cx="1342385" cy="1006791"/>
                  <a:chOff x="10530825" y="6109006"/>
                  <a:chExt cx="1131245" cy="848436"/>
                </a:xfrm>
              </p:grpSpPr>
              <p:sp>
                <p:nvSpPr>
                  <p:cNvPr id="46" name="Freeform 3">
                    <a:extLst>
                      <a:ext uri="{FF2B5EF4-FFF2-40B4-BE49-F238E27FC236}">
                        <a16:creationId xmlns:a16="http://schemas.microsoft.com/office/drawing/2014/main" xmlns="" id="{3083A3F4-73EC-8943-8755-2B0096FEDB52}"/>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5C95FD3D-AC89-AE46-8EF6-EB0A717DEA6A}"/>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F790F95-C636-8A49-9907-9EAAEA44604E}"/>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EE19869B-6BC2-D546-AA8A-78E91A52D10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9FECD925-284E-F347-BDA3-9BF3DB8E9E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a16="http://schemas.microsoft.com/office/drawing/2014/main" xmlns="" id="{AD48A3F9-6372-134E-83BF-8D7AB83BBC48}"/>
                    </a:ext>
                  </a:extLst>
                </p:cNvPr>
                <p:cNvGrpSpPr/>
                <p:nvPr/>
              </p:nvGrpSpPr>
              <p:grpSpPr>
                <a:xfrm>
                  <a:off x="18059400" y="12039600"/>
                  <a:ext cx="652702" cy="651637"/>
                  <a:chOff x="5179450" y="8057287"/>
                  <a:chExt cx="916549" cy="915054"/>
                </a:xfrm>
              </p:grpSpPr>
              <p:sp>
                <p:nvSpPr>
                  <p:cNvPr id="42" name="Freeform 3">
                    <a:extLst>
                      <a:ext uri="{FF2B5EF4-FFF2-40B4-BE49-F238E27FC236}">
                        <a16:creationId xmlns:a16="http://schemas.microsoft.com/office/drawing/2014/main" xmlns="" id="{B476AF51-8A54-D84A-94D9-3E4570ABE869}"/>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42">
                    <a:extLst>
                      <a:ext uri="{FF2B5EF4-FFF2-40B4-BE49-F238E27FC236}">
                        <a16:creationId xmlns:a16="http://schemas.microsoft.com/office/drawing/2014/main" xmlns="" id="{A86B454A-7303-FA43-A510-D5F9123D4B61}"/>
                      </a:ext>
                    </a:extLst>
                  </p:cNvPr>
                  <p:cNvGrpSpPr/>
                  <p:nvPr/>
                </p:nvGrpSpPr>
                <p:grpSpPr>
                  <a:xfrm>
                    <a:off x="5179450" y="8057287"/>
                    <a:ext cx="916549" cy="915054"/>
                    <a:chOff x="15578562" y="2705589"/>
                    <a:chExt cx="8007658" cy="7994603"/>
                  </a:xfrm>
                </p:grpSpPr>
                <p:sp>
                  <p:nvSpPr>
                    <p:cNvPr id="44" name="Freeform 3">
                      <a:extLst>
                        <a:ext uri="{FF2B5EF4-FFF2-40B4-BE49-F238E27FC236}">
                          <a16:creationId xmlns:a16="http://schemas.microsoft.com/office/drawing/2014/main" xmlns="" id="{58B5EFF6-D6F8-E74B-9851-F27D728B61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0CFD5DB-7F9D-6248-BECC-29331FB7E93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7" name="Oval 76">
                <a:extLst>
                  <a:ext uri="{FF2B5EF4-FFF2-40B4-BE49-F238E27FC236}">
                    <a16:creationId xmlns:a16="http://schemas.microsoft.com/office/drawing/2014/main" xmlns="" id="{75AAE92A-6B33-3543-B22E-700FFFEDE427}"/>
                  </a:ext>
                </a:extLst>
              </p:cNvPr>
              <p:cNvSpPr/>
              <p:nvPr/>
            </p:nvSpPr>
            <p:spPr>
              <a:xfrm>
                <a:off x="2588469"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7" name="Group 16">
            <a:extLst>
              <a:ext uri="{FF2B5EF4-FFF2-40B4-BE49-F238E27FC236}">
                <a16:creationId xmlns:a16="http://schemas.microsoft.com/office/drawing/2014/main" xmlns="" id="{15656CD1-D02E-1448-8770-4D3198A9392C}"/>
              </a:ext>
            </a:extLst>
          </p:cNvPr>
          <p:cNvGrpSpPr/>
          <p:nvPr/>
        </p:nvGrpSpPr>
        <p:grpSpPr>
          <a:xfrm>
            <a:off x="5136355" y="2809943"/>
            <a:ext cx="1875412" cy="1876356"/>
            <a:chOff x="5136355" y="2809943"/>
            <a:chExt cx="1875412" cy="1876356"/>
          </a:xfrm>
        </p:grpSpPr>
        <p:sp>
          <p:nvSpPr>
            <p:cNvPr id="6" name="TextBox 5">
              <a:extLst>
                <a:ext uri="{FF2B5EF4-FFF2-40B4-BE49-F238E27FC236}">
                  <a16:creationId xmlns:a16="http://schemas.microsoft.com/office/drawing/2014/main" xmlns="" id="{13EC654C-EB91-1647-B246-3F39A71DA921}"/>
                </a:ext>
              </a:extLst>
            </p:cNvPr>
            <p:cNvSpPr txBox="1"/>
            <p:nvPr/>
          </p:nvSpPr>
          <p:spPr>
            <a:xfrm>
              <a:off x="5136355" y="4440078"/>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Data Exchange</a:t>
              </a:r>
            </a:p>
          </p:txBody>
        </p:sp>
        <p:grpSp>
          <p:nvGrpSpPr>
            <p:cNvPr id="12" name="Group 11">
              <a:extLst>
                <a:ext uri="{FF2B5EF4-FFF2-40B4-BE49-F238E27FC236}">
                  <a16:creationId xmlns:a16="http://schemas.microsoft.com/office/drawing/2014/main" xmlns="" id="{AA13C6C6-BF28-874F-95EC-52F95869CB45}"/>
                </a:ext>
              </a:extLst>
            </p:cNvPr>
            <p:cNvGrpSpPr/>
            <p:nvPr/>
          </p:nvGrpSpPr>
          <p:grpSpPr>
            <a:xfrm>
              <a:off x="5491383" y="2809943"/>
              <a:ext cx="1185286" cy="1185286"/>
              <a:chOff x="4908882" y="1940953"/>
              <a:chExt cx="1185286" cy="1185286"/>
            </a:xfrm>
          </p:grpSpPr>
          <p:grpSp>
            <p:nvGrpSpPr>
              <p:cNvPr id="51" name="Group 50">
                <a:extLst>
                  <a:ext uri="{FF2B5EF4-FFF2-40B4-BE49-F238E27FC236}">
                    <a16:creationId xmlns:a16="http://schemas.microsoft.com/office/drawing/2014/main" xmlns="" id="{746AED4D-5C95-C74D-8CA2-01314038FEFF}"/>
                  </a:ext>
                </a:extLst>
              </p:cNvPr>
              <p:cNvGrpSpPr/>
              <p:nvPr/>
            </p:nvGrpSpPr>
            <p:grpSpPr>
              <a:xfrm rot="5400000">
                <a:off x="5160938" y="2170325"/>
                <a:ext cx="681174" cy="726542"/>
                <a:chOff x="3319075" y="2955505"/>
                <a:chExt cx="1286650" cy="1372343"/>
              </a:xfrm>
            </p:grpSpPr>
            <p:sp>
              <p:nvSpPr>
                <p:cNvPr id="52" name="Freeform 3">
                  <a:extLst>
                    <a:ext uri="{FF2B5EF4-FFF2-40B4-BE49-F238E27FC236}">
                      <a16:creationId xmlns:a16="http://schemas.microsoft.com/office/drawing/2014/main" xmlns="" id="{1B708A78-D2A9-254C-AAA0-A8B22727ED51}"/>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B79836B2-8C1D-7B42-B029-F4F088EAE0A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2FEA3A4B-6729-1542-B094-C4859043B38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B1138DB1-9F4F-F64C-B872-1A3DE275CF12}"/>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68099256-479F-7941-A21A-FC101AA5E703}"/>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Oval 77">
                <a:extLst>
                  <a:ext uri="{FF2B5EF4-FFF2-40B4-BE49-F238E27FC236}">
                    <a16:creationId xmlns:a16="http://schemas.microsoft.com/office/drawing/2014/main" xmlns="" id="{E50EF96F-8E96-0042-9B37-9AC0C786B2AA}"/>
                  </a:ext>
                </a:extLst>
              </p:cNvPr>
              <p:cNvSpPr/>
              <p:nvPr/>
            </p:nvSpPr>
            <p:spPr>
              <a:xfrm>
                <a:off x="4908882"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8" name="Group 17">
            <a:extLst>
              <a:ext uri="{FF2B5EF4-FFF2-40B4-BE49-F238E27FC236}">
                <a16:creationId xmlns:a16="http://schemas.microsoft.com/office/drawing/2014/main" xmlns="" id="{7C7FD921-8CE9-6748-B267-EC82EE6F044C}"/>
              </a:ext>
            </a:extLst>
          </p:cNvPr>
          <p:cNvGrpSpPr/>
          <p:nvPr/>
        </p:nvGrpSpPr>
        <p:grpSpPr>
          <a:xfrm>
            <a:off x="7255108" y="2809943"/>
            <a:ext cx="1893791" cy="2122578"/>
            <a:chOff x="7255108" y="2809943"/>
            <a:chExt cx="1893791" cy="2122578"/>
          </a:xfrm>
        </p:grpSpPr>
        <p:sp>
          <p:nvSpPr>
            <p:cNvPr id="7" name="TextBox 6">
              <a:extLst>
                <a:ext uri="{FF2B5EF4-FFF2-40B4-BE49-F238E27FC236}">
                  <a16:creationId xmlns:a16="http://schemas.microsoft.com/office/drawing/2014/main" xmlns="" id="{8F815003-198B-3847-BACA-2F0F0234CC01}"/>
                </a:ext>
              </a:extLst>
            </p:cNvPr>
            <p:cNvSpPr txBox="1"/>
            <p:nvPr/>
          </p:nvSpPr>
          <p:spPr>
            <a:xfrm>
              <a:off x="7255108" y="4440078"/>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Communication</a:t>
              </a:r>
            </a:p>
            <a:p>
              <a:pPr algn="ctr">
                <a:buClr>
                  <a:schemeClr val="accent6"/>
                </a:buClr>
                <a:defRPr/>
              </a:pPr>
              <a:r>
                <a:rPr lang="en-US" sz="1600" dirty="0">
                  <a:solidFill>
                    <a:schemeClr val="accent1"/>
                  </a:solidFill>
                  <a:latin typeface="+mj-lt"/>
                  <a:cs typeface="Calibri"/>
                </a:rPr>
                <a:t>&amp; Education</a:t>
              </a:r>
            </a:p>
          </p:txBody>
        </p:sp>
        <p:grpSp>
          <p:nvGrpSpPr>
            <p:cNvPr id="11" name="Group 10">
              <a:extLst>
                <a:ext uri="{FF2B5EF4-FFF2-40B4-BE49-F238E27FC236}">
                  <a16:creationId xmlns:a16="http://schemas.microsoft.com/office/drawing/2014/main" xmlns="" id="{630FCABB-0D63-114A-BC6E-ECE9CC94EAEE}"/>
                </a:ext>
              </a:extLst>
            </p:cNvPr>
            <p:cNvGrpSpPr/>
            <p:nvPr/>
          </p:nvGrpSpPr>
          <p:grpSpPr>
            <a:xfrm>
              <a:off x="7635880" y="2809943"/>
              <a:ext cx="1185286" cy="1185286"/>
              <a:chOff x="6866863" y="1940953"/>
              <a:chExt cx="1185286" cy="1185286"/>
            </a:xfrm>
          </p:grpSpPr>
          <p:grpSp>
            <p:nvGrpSpPr>
              <p:cNvPr id="57" name="Group 56">
                <a:extLst>
                  <a:ext uri="{FF2B5EF4-FFF2-40B4-BE49-F238E27FC236}">
                    <a16:creationId xmlns:a16="http://schemas.microsoft.com/office/drawing/2014/main" xmlns="" id="{FE374170-56E1-C947-8E8C-0C8EF790BB55}"/>
                  </a:ext>
                </a:extLst>
              </p:cNvPr>
              <p:cNvGrpSpPr/>
              <p:nvPr/>
            </p:nvGrpSpPr>
            <p:grpSpPr>
              <a:xfrm>
                <a:off x="7016793" y="2210566"/>
                <a:ext cx="885426" cy="646060"/>
                <a:chOff x="9486809" y="2914420"/>
                <a:chExt cx="2182976" cy="1592831"/>
              </a:xfrm>
            </p:grpSpPr>
            <p:sp>
              <p:nvSpPr>
                <p:cNvPr id="58" name="Freeform 3">
                  <a:extLst>
                    <a:ext uri="{FF2B5EF4-FFF2-40B4-BE49-F238E27FC236}">
                      <a16:creationId xmlns:a16="http://schemas.microsoft.com/office/drawing/2014/main" xmlns="" id="{9AB21A4E-BE46-0841-BE9F-79EC95627CB3}"/>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98C5753-DD8A-2F48-9F16-4E03287C7468}"/>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FB2039A-FE13-D245-B2F3-ABB5343DEDD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6DBE5760-E1DA-D640-9EDA-3FF651AE1045}"/>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Oval 78">
                <a:extLst>
                  <a:ext uri="{FF2B5EF4-FFF2-40B4-BE49-F238E27FC236}">
                    <a16:creationId xmlns:a16="http://schemas.microsoft.com/office/drawing/2014/main" xmlns="" id="{BFD21823-0617-B941-9876-B65B84664C02}"/>
                  </a:ext>
                </a:extLst>
              </p:cNvPr>
              <p:cNvSpPr/>
              <p:nvPr/>
            </p:nvSpPr>
            <p:spPr>
              <a:xfrm>
                <a:off x="6866863"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9" name="Group 18">
            <a:extLst>
              <a:ext uri="{FF2B5EF4-FFF2-40B4-BE49-F238E27FC236}">
                <a16:creationId xmlns:a16="http://schemas.microsoft.com/office/drawing/2014/main" xmlns="" id="{6A20EE73-8768-A841-A856-FFDD5CDCA95A}"/>
              </a:ext>
            </a:extLst>
          </p:cNvPr>
          <p:cNvGrpSpPr/>
          <p:nvPr/>
        </p:nvGrpSpPr>
        <p:grpSpPr>
          <a:xfrm>
            <a:off x="9392240" y="2809943"/>
            <a:ext cx="1961560" cy="1876356"/>
            <a:chOff x="9392240" y="2809943"/>
            <a:chExt cx="1961560" cy="1876356"/>
          </a:xfrm>
        </p:grpSpPr>
        <p:sp>
          <p:nvSpPr>
            <p:cNvPr id="8" name="TextBox 7">
              <a:extLst>
                <a:ext uri="{FF2B5EF4-FFF2-40B4-BE49-F238E27FC236}">
                  <a16:creationId xmlns:a16="http://schemas.microsoft.com/office/drawing/2014/main" xmlns="" id="{DFF4062B-E7A3-0542-A09F-F3CE90C12EA9}"/>
                </a:ext>
              </a:extLst>
            </p:cNvPr>
            <p:cNvSpPr txBox="1"/>
            <p:nvPr/>
          </p:nvSpPr>
          <p:spPr>
            <a:xfrm>
              <a:off x="9392240" y="4440078"/>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Launch </a:t>
              </a:r>
            </a:p>
          </p:txBody>
        </p:sp>
        <p:grpSp>
          <p:nvGrpSpPr>
            <p:cNvPr id="10" name="Group 9">
              <a:extLst>
                <a:ext uri="{FF2B5EF4-FFF2-40B4-BE49-F238E27FC236}">
                  <a16:creationId xmlns:a16="http://schemas.microsoft.com/office/drawing/2014/main" xmlns="" id="{0351B389-7424-514A-A7E1-B4B2137CEB11}"/>
                </a:ext>
              </a:extLst>
            </p:cNvPr>
            <p:cNvGrpSpPr/>
            <p:nvPr/>
          </p:nvGrpSpPr>
          <p:grpSpPr>
            <a:xfrm>
              <a:off x="9780377" y="2809943"/>
              <a:ext cx="1185286" cy="1185286"/>
              <a:chOff x="8812288" y="1940953"/>
              <a:chExt cx="1185286" cy="1185286"/>
            </a:xfrm>
          </p:grpSpPr>
          <p:grpSp>
            <p:nvGrpSpPr>
              <p:cNvPr id="62" name="Group 61">
                <a:extLst>
                  <a:ext uri="{FF2B5EF4-FFF2-40B4-BE49-F238E27FC236}">
                    <a16:creationId xmlns:a16="http://schemas.microsoft.com/office/drawing/2014/main" xmlns="" id="{8DCC0E1D-00AA-124C-B899-A395561BEE09}"/>
                  </a:ext>
                </a:extLst>
              </p:cNvPr>
              <p:cNvGrpSpPr/>
              <p:nvPr/>
            </p:nvGrpSpPr>
            <p:grpSpPr>
              <a:xfrm>
                <a:off x="8971183" y="2184266"/>
                <a:ext cx="867497" cy="698660"/>
                <a:chOff x="20574000" y="11682302"/>
                <a:chExt cx="1482219" cy="1193741"/>
              </a:xfrm>
            </p:grpSpPr>
            <p:grpSp>
              <p:nvGrpSpPr>
                <p:cNvPr id="63" name="Group 62">
                  <a:extLst>
                    <a:ext uri="{FF2B5EF4-FFF2-40B4-BE49-F238E27FC236}">
                      <a16:creationId xmlns:a16="http://schemas.microsoft.com/office/drawing/2014/main" xmlns="" id="{9FDEE59E-7DF1-7F4F-85A9-2D11FD219444}"/>
                    </a:ext>
                  </a:extLst>
                </p:cNvPr>
                <p:cNvGrpSpPr/>
                <p:nvPr/>
              </p:nvGrpSpPr>
              <p:grpSpPr>
                <a:xfrm>
                  <a:off x="21325943" y="11682302"/>
                  <a:ext cx="730276" cy="1193741"/>
                  <a:chOff x="11805543" y="5050301"/>
                  <a:chExt cx="730276" cy="1193741"/>
                </a:xfrm>
              </p:grpSpPr>
              <p:sp>
                <p:nvSpPr>
                  <p:cNvPr id="69" name="Freeform 3">
                    <a:extLst>
                      <a:ext uri="{FF2B5EF4-FFF2-40B4-BE49-F238E27FC236}">
                        <a16:creationId xmlns:a16="http://schemas.microsoft.com/office/drawing/2014/main" xmlns="" id="{53A29D73-F085-3B44-A28F-C99B8DF87AAA}"/>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3013ABE8-B350-9F4E-8F31-FB8E80EA27CF}"/>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5A6F79BE-F320-1948-BC08-5246C8149323}"/>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51597819-DC91-364F-B833-28D53B72B40E}"/>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C246EE23-5DAA-564B-8767-86D817E11A2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Group 63">
                  <a:extLst>
                    <a:ext uri="{FF2B5EF4-FFF2-40B4-BE49-F238E27FC236}">
                      <a16:creationId xmlns:a16="http://schemas.microsoft.com/office/drawing/2014/main" xmlns="" id="{95E9BA26-68E8-B44A-A355-310C9F489091}"/>
                    </a:ext>
                  </a:extLst>
                </p:cNvPr>
                <p:cNvGrpSpPr/>
                <p:nvPr/>
              </p:nvGrpSpPr>
              <p:grpSpPr>
                <a:xfrm>
                  <a:off x="20574000" y="11963400"/>
                  <a:ext cx="652702" cy="651637"/>
                  <a:chOff x="5179450" y="8057287"/>
                  <a:chExt cx="916549" cy="915054"/>
                </a:xfrm>
              </p:grpSpPr>
              <p:sp>
                <p:nvSpPr>
                  <p:cNvPr id="65" name="Freeform 3">
                    <a:extLst>
                      <a:ext uri="{FF2B5EF4-FFF2-40B4-BE49-F238E27FC236}">
                        <a16:creationId xmlns:a16="http://schemas.microsoft.com/office/drawing/2014/main" xmlns="" id="{70C13826-B6DD-B24E-9F66-A0BD72CDF21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65">
                    <a:extLst>
                      <a:ext uri="{FF2B5EF4-FFF2-40B4-BE49-F238E27FC236}">
                        <a16:creationId xmlns:a16="http://schemas.microsoft.com/office/drawing/2014/main" xmlns="" id="{10D6DA39-CC89-7044-815A-F827E8DE2A15}"/>
                      </a:ext>
                    </a:extLst>
                  </p:cNvPr>
                  <p:cNvGrpSpPr/>
                  <p:nvPr/>
                </p:nvGrpSpPr>
                <p:grpSpPr>
                  <a:xfrm>
                    <a:off x="5179450" y="8057287"/>
                    <a:ext cx="916549" cy="915054"/>
                    <a:chOff x="15578562" y="2705589"/>
                    <a:chExt cx="8007658" cy="7994603"/>
                  </a:xfrm>
                </p:grpSpPr>
                <p:sp>
                  <p:nvSpPr>
                    <p:cNvPr id="67" name="Freeform 3">
                      <a:extLst>
                        <a:ext uri="{FF2B5EF4-FFF2-40B4-BE49-F238E27FC236}">
                          <a16:creationId xmlns:a16="http://schemas.microsoft.com/office/drawing/2014/main" xmlns="" id="{CDE8E0BC-ED0C-A14F-8EB0-E1A301ABA9B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1969307B-1565-2D44-A71A-8EA95825F121}"/>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80" name="Oval 79">
                <a:extLst>
                  <a:ext uri="{FF2B5EF4-FFF2-40B4-BE49-F238E27FC236}">
                    <a16:creationId xmlns:a16="http://schemas.microsoft.com/office/drawing/2014/main" xmlns="" id="{8F50E67B-C4DB-F640-909E-735D30092FF9}"/>
                  </a:ext>
                </a:extLst>
              </p:cNvPr>
              <p:cNvSpPr/>
              <p:nvPr/>
            </p:nvSpPr>
            <p:spPr>
              <a:xfrm>
                <a:off x="8812288"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1840617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B34D62FE-ADE1-DD44-B4CE-72CB7F49EB23}"/>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Communications materials and support options.</a:t>
            </a:r>
          </a:p>
        </p:txBody>
      </p:sp>
      <p:sp>
        <p:nvSpPr>
          <p:cNvPr id="6" name="Content Placeholder 2">
            <a:extLst>
              <a:ext uri="{FF2B5EF4-FFF2-40B4-BE49-F238E27FC236}">
                <a16:creationId xmlns:a16="http://schemas.microsoft.com/office/drawing/2014/main" xmlns="" id="{CF53F0D7-3D61-0340-BFB2-B902F6C604EC}"/>
              </a:ext>
            </a:extLst>
          </p:cNvPr>
          <p:cNvSpPr txBox="1">
            <a:spLocks/>
          </p:cNvSpPr>
          <p:nvPr/>
        </p:nvSpPr>
        <p:spPr>
          <a:xfrm>
            <a:off x="838201" y="2526756"/>
            <a:ext cx="3645310" cy="3271665"/>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100000"/>
              </a:lnSpc>
              <a:spcBef>
                <a:spcPts val="0"/>
              </a:spcBef>
            </a:pPr>
            <a:r>
              <a:rPr lang="en-US" sz="2100" dirty="0">
                <a:solidFill>
                  <a:srgbClr val="F58220"/>
                </a:solidFill>
                <a:latin typeface="Franklin Gothic Book" panose="020B0503020102020204"/>
              </a:rPr>
              <a:t>Pre-Enrollment—online access to Open Enrollment Kit:</a:t>
            </a:r>
            <a:endParaRPr lang="en-US" sz="1800" dirty="0"/>
          </a:p>
          <a:p>
            <a:pPr marL="228600" indent="-228600">
              <a:spcBef>
                <a:spcPts val="1200"/>
              </a:spcBef>
              <a:buFont typeface="Arial" panose="020B0604020202020204" pitchFamily="34" charset="0"/>
              <a:buChar char="•"/>
            </a:pPr>
            <a:r>
              <a:rPr lang="en-US" sz="1800" dirty="0"/>
              <a:t>Flyers, brochures, posters</a:t>
            </a:r>
          </a:p>
          <a:p>
            <a:pPr marL="228600" indent="-228600">
              <a:spcBef>
                <a:spcPts val="1200"/>
              </a:spcBef>
              <a:buFont typeface="Arial" panose="020B0604020202020204" pitchFamily="34" charset="0"/>
              <a:buChar char="•"/>
            </a:pPr>
            <a:r>
              <a:rPr lang="en-US" sz="1800" dirty="0"/>
              <a:t>Sample email templates</a:t>
            </a:r>
          </a:p>
          <a:p>
            <a:pPr marL="228600" indent="-228600">
              <a:spcBef>
                <a:spcPts val="1200"/>
              </a:spcBef>
              <a:buFont typeface="Arial" panose="020B0604020202020204" pitchFamily="34" charset="0"/>
              <a:buChar char="•"/>
            </a:pPr>
            <a:r>
              <a:rPr lang="en-US" sz="1800" dirty="0"/>
              <a:t>Videos</a:t>
            </a:r>
          </a:p>
          <a:p>
            <a:pPr lvl="0">
              <a:lnSpc>
                <a:spcPct val="100000"/>
              </a:lnSpc>
              <a:spcBef>
                <a:spcPts val="1800"/>
              </a:spcBef>
            </a:pPr>
            <a:r>
              <a:rPr lang="en-US" sz="2100" dirty="0">
                <a:solidFill>
                  <a:srgbClr val="F58220"/>
                </a:solidFill>
                <a:latin typeface="Franklin Gothic Book" panose="020B0503020102020204"/>
              </a:rPr>
              <a:t>Post Enrollment:</a:t>
            </a:r>
            <a:endParaRPr lang="en-US" sz="1800" dirty="0">
              <a:solidFill>
                <a:srgbClr val="000000"/>
              </a:solidFill>
              <a:latin typeface="Franklin Gothic Book" panose="020B0503020102020204"/>
            </a:endParaRPr>
          </a:p>
          <a:p>
            <a:pPr marL="228600" lvl="0" indent="-228600">
              <a:lnSpc>
                <a:spcPct val="100000"/>
              </a:lnSpc>
              <a:spcBef>
                <a:spcPts val="1200"/>
              </a:spcBef>
              <a:buFont typeface="Arial" panose="020B0604020202020204" pitchFamily="34" charset="0"/>
              <a:buChar char="•"/>
            </a:pPr>
            <a:r>
              <a:rPr lang="en-US" sz="1800" dirty="0"/>
              <a:t>Quick Start Guide</a:t>
            </a:r>
          </a:p>
          <a:p>
            <a:pPr marL="228600" lvl="0" indent="-228600">
              <a:lnSpc>
                <a:spcPct val="100000"/>
              </a:lnSpc>
              <a:spcBef>
                <a:spcPts val="1200"/>
              </a:spcBef>
              <a:buFont typeface="Arial" panose="020B0604020202020204" pitchFamily="34" charset="0"/>
              <a:buChar char="•"/>
            </a:pPr>
            <a:r>
              <a:rPr lang="en-US" sz="1800" dirty="0"/>
              <a:t>Email reminders</a:t>
            </a:r>
          </a:p>
        </p:txBody>
      </p:sp>
      <p:pic>
        <p:nvPicPr>
          <p:cNvPr id="13" name="Picture 12">
            <a:extLst>
              <a:ext uri="{FF2B5EF4-FFF2-40B4-BE49-F238E27FC236}">
                <a16:creationId xmlns:a16="http://schemas.microsoft.com/office/drawing/2014/main" xmlns="" id="{D4961EC1-6599-F445-9BC4-F104121759CF}"/>
              </a:ext>
            </a:extLst>
          </p:cNvPr>
          <p:cNvPicPr>
            <a:picLocks noChangeAspect="1"/>
          </p:cNvPicPr>
          <p:nvPr/>
        </p:nvPicPr>
        <p:blipFill>
          <a:blip r:embed="rId3"/>
          <a:stretch>
            <a:fillRect/>
          </a:stretch>
        </p:blipFill>
        <p:spPr>
          <a:xfrm>
            <a:off x="8362273" y="2346357"/>
            <a:ext cx="3256971" cy="4214903"/>
          </a:xfrm>
          <a:prstGeom prst="rect">
            <a:avLst/>
          </a:prstGeom>
          <a:ln w="6350">
            <a:solidFill>
              <a:schemeClr val="accent4"/>
            </a:solidFill>
          </a:ln>
          <a:effectLst>
            <a:outerShdw blurRad="63500" dist="88900" dir="2700000" algn="tl" rotWithShape="0">
              <a:prstClr val="black">
                <a:alpha val="30000"/>
              </a:prstClr>
            </a:outerShdw>
          </a:effectLst>
        </p:spPr>
      </p:pic>
      <p:pic>
        <p:nvPicPr>
          <p:cNvPr id="15" name="Picture 14">
            <a:extLst>
              <a:ext uri="{FF2B5EF4-FFF2-40B4-BE49-F238E27FC236}">
                <a16:creationId xmlns:a16="http://schemas.microsoft.com/office/drawing/2014/main" xmlns="" id="{E9CBFBCB-3305-A244-BBE2-1A3AA199B49B}"/>
              </a:ext>
            </a:extLst>
          </p:cNvPr>
          <p:cNvPicPr>
            <a:picLocks noChangeAspect="1"/>
          </p:cNvPicPr>
          <p:nvPr/>
        </p:nvPicPr>
        <p:blipFill>
          <a:blip r:embed="rId4"/>
          <a:stretch>
            <a:fillRect/>
          </a:stretch>
        </p:blipFill>
        <p:spPr>
          <a:xfrm>
            <a:off x="5326590" y="2055138"/>
            <a:ext cx="3256971" cy="4214903"/>
          </a:xfrm>
          <a:prstGeom prst="rect">
            <a:avLst/>
          </a:prstGeom>
          <a:ln w="6350">
            <a:solidFill>
              <a:schemeClr val="accent4"/>
            </a:solidFill>
          </a:ln>
          <a:effectLst>
            <a:outerShdw blurRad="63500" dist="88900" dir="2700000" algn="tl" rotWithShape="0">
              <a:prstClr val="black">
                <a:alpha val="30000"/>
              </a:prstClr>
            </a:outerShdw>
          </a:effectLst>
        </p:spPr>
      </p:pic>
    </p:spTree>
    <p:extLst>
      <p:ext uri="{BB962C8B-B14F-4D97-AF65-F5344CB8AC3E}">
        <p14:creationId xmlns:p14="http://schemas.microsoft.com/office/powerpoint/2010/main" val="31602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A typical implementation timeline.</a:t>
            </a:r>
          </a:p>
        </p:txBody>
      </p:sp>
      <p:grpSp>
        <p:nvGrpSpPr>
          <p:cNvPr id="193" name="Group 192">
            <a:extLst>
              <a:ext uri="{FF2B5EF4-FFF2-40B4-BE49-F238E27FC236}">
                <a16:creationId xmlns:a16="http://schemas.microsoft.com/office/drawing/2014/main" xmlns="" id="{6610D41B-3CDC-164B-838C-AF5BF1309CCB}"/>
              </a:ext>
            </a:extLst>
          </p:cNvPr>
          <p:cNvGrpSpPr/>
          <p:nvPr/>
        </p:nvGrpSpPr>
        <p:grpSpPr>
          <a:xfrm flipV="1">
            <a:off x="8090833" y="2593884"/>
            <a:ext cx="316409" cy="799496"/>
            <a:chOff x="827286" y="1984071"/>
            <a:chExt cx="316409" cy="799496"/>
          </a:xfrm>
          <a:solidFill>
            <a:srgbClr val="009D9D"/>
          </a:solidFill>
        </p:grpSpPr>
        <p:sp>
          <p:nvSpPr>
            <p:cNvPr id="194" name="Triangle 193">
              <a:extLst>
                <a:ext uri="{FF2B5EF4-FFF2-40B4-BE49-F238E27FC236}">
                  <a16:creationId xmlns:a16="http://schemas.microsoft.com/office/drawing/2014/main" xmlns="" id="{E3F56ACD-D746-BE4B-A74E-8F988849A51C}"/>
                </a:ext>
              </a:extLst>
            </p:cNvPr>
            <p:cNvSpPr/>
            <p:nvPr/>
          </p:nvSpPr>
          <p:spPr>
            <a:xfrm flipV="1">
              <a:off x="827287" y="1984071"/>
              <a:ext cx="316408"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Rectangle 194">
              <a:extLst>
                <a:ext uri="{FF2B5EF4-FFF2-40B4-BE49-F238E27FC236}">
                  <a16:creationId xmlns:a16="http://schemas.microsoft.com/office/drawing/2014/main" xmlns="" id="{E87C4760-9325-6649-8AAF-E555459252D9}"/>
                </a:ext>
              </a:extLst>
            </p:cNvPr>
            <p:cNvSpPr/>
            <p:nvPr/>
          </p:nvSpPr>
          <p:spPr>
            <a:xfrm>
              <a:off x="827286" y="1984076"/>
              <a:ext cx="174521" cy="7994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7" name="TextBox 56">
            <a:extLst>
              <a:ext uri="{FF2B5EF4-FFF2-40B4-BE49-F238E27FC236}">
                <a16:creationId xmlns:a16="http://schemas.microsoft.com/office/drawing/2014/main" xmlns="" id="{D0240C8B-CF62-1345-BF66-6306499DD624}"/>
              </a:ext>
            </a:extLst>
          </p:cNvPr>
          <p:cNvSpPr txBox="1"/>
          <p:nvPr/>
        </p:nvSpPr>
        <p:spPr>
          <a:xfrm>
            <a:off x="8102810" y="2233278"/>
            <a:ext cx="2448649" cy="332399"/>
          </a:xfrm>
          <a:prstGeom prst="rect">
            <a:avLst/>
          </a:prstGeom>
          <a:noFill/>
        </p:spPr>
        <p:txBody>
          <a:bodyPr wrap="square" lIns="0" tIns="0" rIns="0" bIns="0" rtlCol="0">
            <a:spAutoFit/>
          </a:bodyPr>
          <a:lstStyle/>
          <a:p>
            <a:pPr>
              <a:lnSpc>
                <a:spcPct val="90000"/>
              </a:lnSpc>
            </a:pPr>
            <a:r>
              <a:rPr lang="en-US" sz="1200" dirty="0"/>
              <a:t>WageWorks sends first Payroll Deduction setup file (20-15 days)</a:t>
            </a:r>
          </a:p>
        </p:txBody>
      </p:sp>
      <p:sp>
        <p:nvSpPr>
          <p:cNvPr id="34" name="TextBox 33">
            <a:extLst>
              <a:ext uri="{FF2B5EF4-FFF2-40B4-BE49-F238E27FC236}">
                <a16:creationId xmlns:a16="http://schemas.microsoft.com/office/drawing/2014/main" xmlns="" id="{B914A126-09BF-604B-80F5-34568B017C9B}"/>
              </a:ext>
            </a:extLst>
          </p:cNvPr>
          <p:cNvSpPr txBox="1"/>
          <p:nvPr/>
        </p:nvSpPr>
        <p:spPr>
          <a:xfrm>
            <a:off x="1049161" y="4469311"/>
            <a:ext cx="1350776" cy="332399"/>
          </a:xfrm>
          <a:prstGeom prst="rect">
            <a:avLst/>
          </a:prstGeom>
          <a:noFill/>
        </p:spPr>
        <p:txBody>
          <a:bodyPr wrap="square" lIns="0" tIns="0" rIns="0" bIns="0" rtlCol="0">
            <a:spAutoFit/>
          </a:bodyPr>
          <a:lstStyle/>
          <a:p>
            <a:pPr>
              <a:lnSpc>
                <a:spcPct val="90000"/>
              </a:lnSpc>
            </a:pPr>
            <a:r>
              <a:rPr lang="en-US" sz="1200" dirty="0"/>
              <a:t>Discovery Phase</a:t>
            </a:r>
          </a:p>
          <a:p>
            <a:pPr>
              <a:lnSpc>
                <a:spcPct val="90000"/>
              </a:lnSpc>
            </a:pPr>
            <a:r>
              <a:rPr lang="en-US" sz="1200" dirty="0"/>
              <a:t>(180-160 days)</a:t>
            </a:r>
          </a:p>
        </p:txBody>
      </p:sp>
      <p:grpSp>
        <p:nvGrpSpPr>
          <p:cNvPr id="170" name="Group 169">
            <a:extLst>
              <a:ext uri="{FF2B5EF4-FFF2-40B4-BE49-F238E27FC236}">
                <a16:creationId xmlns:a16="http://schemas.microsoft.com/office/drawing/2014/main" xmlns="" id="{70E779FA-35D6-F94B-BAA4-80CB84BC2E0C}"/>
              </a:ext>
            </a:extLst>
          </p:cNvPr>
          <p:cNvGrpSpPr/>
          <p:nvPr/>
        </p:nvGrpSpPr>
        <p:grpSpPr>
          <a:xfrm>
            <a:off x="1065268" y="3689092"/>
            <a:ext cx="911088" cy="718787"/>
            <a:chOff x="827286" y="1984072"/>
            <a:chExt cx="911088" cy="718787"/>
          </a:xfrm>
          <a:solidFill>
            <a:schemeClr val="accent5"/>
          </a:solidFill>
        </p:grpSpPr>
        <p:sp>
          <p:nvSpPr>
            <p:cNvPr id="164" name="Triangle 163">
              <a:extLst>
                <a:ext uri="{FF2B5EF4-FFF2-40B4-BE49-F238E27FC236}">
                  <a16:creationId xmlns:a16="http://schemas.microsoft.com/office/drawing/2014/main" xmlns="" id="{01D42BEC-CC47-6644-AC6B-6E11E7957E1A}"/>
                </a:ext>
              </a:extLst>
            </p:cNvPr>
            <p:cNvSpPr/>
            <p:nvPr/>
          </p:nvSpPr>
          <p:spPr>
            <a:xfrm flipV="1">
              <a:off x="827286" y="1984072"/>
              <a:ext cx="911088"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9" name="Rectangle 168">
              <a:extLst>
                <a:ext uri="{FF2B5EF4-FFF2-40B4-BE49-F238E27FC236}">
                  <a16:creationId xmlns:a16="http://schemas.microsoft.com/office/drawing/2014/main" xmlns="" id="{DF4B81B8-B654-3D45-88F6-6713C8AD3EDA}"/>
                </a:ext>
              </a:extLst>
            </p:cNvPr>
            <p:cNvSpPr/>
            <p:nvPr/>
          </p:nvSpPr>
          <p:spPr>
            <a:xfrm>
              <a:off x="827286" y="1984075"/>
              <a:ext cx="174521" cy="71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0" name="TextBox 49">
            <a:extLst>
              <a:ext uri="{FF2B5EF4-FFF2-40B4-BE49-F238E27FC236}">
                <a16:creationId xmlns:a16="http://schemas.microsoft.com/office/drawing/2014/main" xmlns="" id="{029BF4AD-D9F5-0C46-846C-C354DEF4FCCD}"/>
              </a:ext>
            </a:extLst>
          </p:cNvPr>
          <p:cNvSpPr txBox="1"/>
          <p:nvPr/>
        </p:nvSpPr>
        <p:spPr>
          <a:xfrm>
            <a:off x="5672448" y="4469311"/>
            <a:ext cx="1305133" cy="332399"/>
          </a:xfrm>
          <a:prstGeom prst="rect">
            <a:avLst/>
          </a:prstGeom>
          <a:noFill/>
        </p:spPr>
        <p:txBody>
          <a:bodyPr wrap="square" lIns="0" tIns="0" rIns="0" bIns="0" rtlCol="0">
            <a:spAutoFit/>
          </a:bodyPr>
          <a:lstStyle/>
          <a:p>
            <a:pPr>
              <a:lnSpc>
                <a:spcPct val="90000"/>
              </a:lnSpc>
            </a:pPr>
            <a:r>
              <a:rPr lang="en-US" sz="1200" dirty="0"/>
              <a:t>Open Enrollment</a:t>
            </a:r>
          </a:p>
          <a:p>
            <a:pPr>
              <a:lnSpc>
                <a:spcPct val="90000"/>
              </a:lnSpc>
            </a:pPr>
            <a:r>
              <a:rPr lang="en-US" sz="1200" dirty="0"/>
              <a:t>(75-45 days)</a:t>
            </a:r>
          </a:p>
        </p:txBody>
      </p:sp>
      <p:grpSp>
        <p:nvGrpSpPr>
          <p:cNvPr id="171" name="Group 170">
            <a:extLst>
              <a:ext uri="{FF2B5EF4-FFF2-40B4-BE49-F238E27FC236}">
                <a16:creationId xmlns:a16="http://schemas.microsoft.com/office/drawing/2014/main" xmlns="" id="{C5FDCBD9-7447-8F43-99CE-FD0DD8B88DF3}"/>
              </a:ext>
            </a:extLst>
          </p:cNvPr>
          <p:cNvGrpSpPr/>
          <p:nvPr/>
        </p:nvGrpSpPr>
        <p:grpSpPr>
          <a:xfrm>
            <a:off x="5666493" y="3689093"/>
            <a:ext cx="1394342" cy="718786"/>
            <a:chOff x="827286" y="1984073"/>
            <a:chExt cx="1394342" cy="718786"/>
          </a:xfrm>
          <a:solidFill>
            <a:srgbClr val="62BB46"/>
          </a:solidFill>
        </p:grpSpPr>
        <p:sp>
          <p:nvSpPr>
            <p:cNvPr id="172" name="Triangle 171">
              <a:extLst>
                <a:ext uri="{FF2B5EF4-FFF2-40B4-BE49-F238E27FC236}">
                  <a16:creationId xmlns:a16="http://schemas.microsoft.com/office/drawing/2014/main" xmlns="" id="{6950C318-32D2-7049-B228-B77AF12C0DC7}"/>
                </a:ext>
              </a:extLst>
            </p:cNvPr>
            <p:cNvSpPr/>
            <p:nvPr/>
          </p:nvSpPr>
          <p:spPr>
            <a:xfrm flipV="1">
              <a:off x="827286" y="1984073"/>
              <a:ext cx="1394342"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Rectangle 172">
              <a:extLst>
                <a:ext uri="{FF2B5EF4-FFF2-40B4-BE49-F238E27FC236}">
                  <a16:creationId xmlns:a16="http://schemas.microsoft.com/office/drawing/2014/main" xmlns="" id="{95D095E9-5823-C145-AD91-B822DB93B29F}"/>
                </a:ext>
              </a:extLst>
            </p:cNvPr>
            <p:cNvSpPr/>
            <p:nvPr/>
          </p:nvSpPr>
          <p:spPr>
            <a:xfrm>
              <a:off x="827286" y="1984075"/>
              <a:ext cx="174521" cy="71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6" name="Group 205">
            <a:extLst>
              <a:ext uri="{FF2B5EF4-FFF2-40B4-BE49-F238E27FC236}">
                <a16:creationId xmlns:a16="http://schemas.microsoft.com/office/drawing/2014/main" xmlns="" id="{9A2C2233-EFA0-E34E-A761-09FA7D20DE50}"/>
              </a:ext>
            </a:extLst>
          </p:cNvPr>
          <p:cNvGrpSpPr/>
          <p:nvPr/>
        </p:nvGrpSpPr>
        <p:grpSpPr>
          <a:xfrm>
            <a:off x="334006" y="3395708"/>
            <a:ext cx="9247252" cy="293387"/>
            <a:chOff x="334006" y="3395708"/>
            <a:chExt cx="9247252" cy="293387"/>
          </a:xfrm>
        </p:grpSpPr>
        <p:sp>
          <p:nvSpPr>
            <p:cNvPr id="124" name="TextBox 123">
              <a:extLst>
                <a:ext uri="{FF2B5EF4-FFF2-40B4-BE49-F238E27FC236}">
                  <a16:creationId xmlns:a16="http://schemas.microsoft.com/office/drawing/2014/main" xmlns="" id="{22227042-4035-8549-A7FC-1CD756378A66}"/>
                </a:ext>
              </a:extLst>
            </p:cNvPr>
            <p:cNvSpPr txBox="1"/>
            <p:nvPr/>
          </p:nvSpPr>
          <p:spPr>
            <a:xfrm>
              <a:off x="1104965" y="3442220"/>
              <a:ext cx="268279" cy="184666"/>
            </a:xfrm>
            <a:prstGeom prst="rect">
              <a:avLst/>
            </a:prstGeom>
            <a:noFill/>
          </p:spPr>
          <p:txBody>
            <a:bodyPr wrap="none" lIns="0" tIns="0" rIns="0" bIns="0" rtlCol="0">
              <a:spAutoFit/>
            </a:bodyPr>
            <a:lstStyle/>
            <a:p>
              <a:r>
                <a:rPr lang="en-US" sz="1200" dirty="0"/>
                <a:t>180</a:t>
              </a:r>
            </a:p>
          </p:txBody>
        </p:sp>
        <p:sp>
          <p:nvSpPr>
            <p:cNvPr id="125" name="TextBox 124">
              <a:extLst>
                <a:ext uri="{FF2B5EF4-FFF2-40B4-BE49-F238E27FC236}">
                  <a16:creationId xmlns:a16="http://schemas.microsoft.com/office/drawing/2014/main" xmlns="" id="{412C75A3-E84A-6847-9F93-C35FB7FA6B5A}"/>
                </a:ext>
              </a:extLst>
            </p:cNvPr>
            <p:cNvSpPr txBox="1"/>
            <p:nvPr/>
          </p:nvSpPr>
          <p:spPr>
            <a:xfrm>
              <a:off x="1974416" y="3442220"/>
              <a:ext cx="264047" cy="184666"/>
            </a:xfrm>
            <a:prstGeom prst="rect">
              <a:avLst/>
            </a:prstGeom>
            <a:noFill/>
          </p:spPr>
          <p:txBody>
            <a:bodyPr wrap="none" lIns="0" tIns="0" rIns="0" bIns="0" rtlCol="0">
              <a:spAutoFit/>
            </a:bodyPr>
            <a:lstStyle/>
            <a:p>
              <a:r>
                <a:rPr lang="en-US" sz="1200" dirty="0"/>
                <a:t>160</a:t>
              </a:r>
            </a:p>
          </p:txBody>
        </p:sp>
        <p:sp>
          <p:nvSpPr>
            <p:cNvPr id="126" name="TextBox 125">
              <a:extLst>
                <a:ext uri="{FF2B5EF4-FFF2-40B4-BE49-F238E27FC236}">
                  <a16:creationId xmlns:a16="http://schemas.microsoft.com/office/drawing/2014/main" xmlns="" id="{2C7F99DA-67F8-6640-8168-F85840321BC2}"/>
                </a:ext>
              </a:extLst>
            </p:cNvPr>
            <p:cNvSpPr txBox="1"/>
            <p:nvPr/>
          </p:nvSpPr>
          <p:spPr>
            <a:xfrm>
              <a:off x="2848314" y="3442220"/>
              <a:ext cx="264368" cy="184666"/>
            </a:xfrm>
            <a:prstGeom prst="rect">
              <a:avLst/>
            </a:prstGeom>
            <a:noFill/>
          </p:spPr>
          <p:txBody>
            <a:bodyPr wrap="none" lIns="0" tIns="0" rIns="0" bIns="0" rtlCol="0">
              <a:spAutoFit/>
            </a:bodyPr>
            <a:lstStyle/>
            <a:p>
              <a:r>
                <a:rPr lang="en-US" sz="1200" dirty="0"/>
                <a:t>140</a:t>
              </a:r>
            </a:p>
          </p:txBody>
        </p:sp>
        <p:sp>
          <p:nvSpPr>
            <p:cNvPr id="127" name="TextBox 126">
              <a:extLst>
                <a:ext uri="{FF2B5EF4-FFF2-40B4-BE49-F238E27FC236}">
                  <a16:creationId xmlns:a16="http://schemas.microsoft.com/office/drawing/2014/main" xmlns="" id="{85B79B31-A594-094F-8D7B-3FA3EE93081C}"/>
                </a:ext>
              </a:extLst>
            </p:cNvPr>
            <p:cNvSpPr txBox="1"/>
            <p:nvPr/>
          </p:nvSpPr>
          <p:spPr>
            <a:xfrm>
              <a:off x="3713180" y="3442220"/>
              <a:ext cx="269306" cy="184666"/>
            </a:xfrm>
            <a:prstGeom prst="rect">
              <a:avLst/>
            </a:prstGeom>
            <a:noFill/>
          </p:spPr>
          <p:txBody>
            <a:bodyPr wrap="none" lIns="0" tIns="0" rIns="0" bIns="0" rtlCol="0">
              <a:spAutoFit/>
            </a:bodyPr>
            <a:lstStyle/>
            <a:p>
              <a:r>
                <a:rPr lang="en-US" sz="1200" dirty="0"/>
                <a:t>120</a:t>
              </a:r>
            </a:p>
          </p:txBody>
        </p:sp>
        <p:sp>
          <p:nvSpPr>
            <p:cNvPr id="128" name="TextBox 127">
              <a:extLst>
                <a:ext uri="{FF2B5EF4-FFF2-40B4-BE49-F238E27FC236}">
                  <a16:creationId xmlns:a16="http://schemas.microsoft.com/office/drawing/2014/main" xmlns="" id="{5636F0F1-2EFB-3C43-B4D7-BF44313EFE12}"/>
                </a:ext>
              </a:extLst>
            </p:cNvPr>
            <p:cNvSpPr txBox="1"/>
            <p:nvPr/>
          </p:nvSpPr>
          <p:spPr>
            <a:xfrm>
              <a:off x="4582984" y="3442220"/>
              <a:ext cx="264368" cy="184666"/>
            </a:xfrm>
            <a:prstGeom prst="rect">
              <a:avLst/>
            </a:prstGeom>
            <a:noFill/>
          </p:spPr>
          <p:txBody>
            <a:bodyPr wrap="none" lIns="0" tIns="0" rIns="0" bIns="0" rtlCol="0">
              <a:spAutoFit/>
            </a:bodyPr>
            <a:lstStyle/>
            <a:p>
              <a:r>
                <a:rPr lang="en-US" sz="1200" dirty="0"/>
                <a:t>100</a:t>
              </a:r>
            </a:p>
          </p:txBody>
        </p:sp>
        <p:sp>
          <p:nvSpPr>
            <p:cNvPr id="129" name="TextBox 128">
              <a:extLst>
                <a:ext uri="{FF2B5EF4-FFF2-40B4-BE49-F238E27FC236}">
                  <a16:creationId xmlns:a16="http://schemas.microsoft.com/office/drawing/2014/main" xmlns="" id="{8B708FE5-4E1B-884C-BB88-A97AA2776172}"/>
                </a:ext>
              </a:extLst>
            </p:cNvPr>
            <p:cNvSpPr txBox="1"/>
            <p:nvPr/>
          </p:nvSpPr>
          <p:spPr>
            <a:xfrm>
              <a:off x="5492734" y="3442220"/>
              <a:ext cx="179536" cy="184666"/>
            </a:xfrm>
            <a:prstGeom prst="rect">
              <a:avLst/>
            </a:prstGeom>
            <a:noFill/>
          </p:spPr>
          <p:txBody>
            <a:bodyPr wrap="none" lIns="0" tIns="0" rIns="0" bIns="0" rtlCol="0">
              <a:spAutoFit/>
            </a:bodyPr>
            <a:lstStyle/>
            <a:p>
              <a:r>
                <a:rPr lang="en-US" sz="1200" dirty="0"/>
                <a:t>80</a:t>
              </a:r>
            </a:p>
          </p:txBody>
        </p:sp>
        <p:sp>
          <p:nvSpPr>
            <p:cNvPr id="130" name="TextBox 129">
              <a:extLst>
                <a:ext uri="{FF2B5EF4-FFF2-40B4-BE49-F238E27FC236}">
                  <a16:creationId xmlns:a16="http://schemas.microsoft.com/office/drawing/2014/main" xmlns="" id="{FE7AA4FE-8ED8-7D4D-A5AC-745A22FC42AF}"/>
                </a:ext>
              </a:extLst>
            </p:cNvPr>
            <p:cNvSpPr txBox="1"/>
            <p:nvPr/>
          </p:nvSpPr>
          <p:spPr>
            <a:xfrm>
              <a:off x="6386964" y="3442220"/>
              <a:ext cx="179536" cy="184666"/>
            </a:xfrm>
            <a:prstGeom prst="rect">
              <a:avLst/>
            </a:prstGeom>
            <a:noFill/>
          </p:spPr>
          <p:txBody>
            <a:bodyPr wrap="none" lIns="0" tIns="0" rIns="0" bIns="0" rtlCol="0">
              <a:spAutoFit/>
            </a:bodyPr>
            <a:lstStyle/>
            <a:p>
              <a:r>
                <a:rPr lang="en-US" sz="1200" dirty="0"/>
                <a:t>60</a:t>
              </a:r>
            </a:p>
          </p:txBody>
        </p:sp>
        <p:sp>
          <p:nvSpPr>
            <p:cNvPr id="131" name="TextBox 130">
              <a:extLst>
                <a:ext uri="{FF2B5EF4-FFF2-40B4-BE49-F238E27FC236}">
                  <a16:creationId xmlns:a16="http://schemas.microsoft.com/office/drawing/2014/main" xmlns="" id="{7B451C78-0D8D-1B48-8D28-1BA764AA1C8A}"/>
                </a:ext>
              </a:extLst>
            </p:cNvPr>
            <p:cNvSpPr txBox="1"/>
            <p:nvPr/>
          </p:nvSpPr>
          <p:spPr>
            <a:xfrm>
              <a:off x="7274470" y="3442220"/>
              <a:ext cx="179536" cy="184666"/>
            </a:xfrm>
            <a:prstGeom prst="rect">
              <a:avLst/>
            </a:prstGeom>
            <a:noFill/>
          </p:spPr>
          <p:txBody>
            <a:bodyPr wrap="none" lIns="0" tIns="0" rIns="0" bIns="0" rtlCol="0">
              <a:spAutoFit/>
            </a:bodyPr>
            <a:lstStyle/>
            <a:p>
              <a:r>
                <a:rPr lang="en-US" sz="1200" dirty="0"/>
                <a:t>40</a:t>
              </a:r>
            </a:p>
          </p:txBody>
        </p:sp>
        <p:sp>
          <p:nvSpPr>
            <p:cNvPr id="132" name="TextBox 131">
              <a:extLst>
                <a:ext uri="{FF2B5EF4-FFF2-40B4-BE49-F238E27FC236}">
                  <a16:creationId xmlns:a16="http://schemas.microsoft.com/office/drawing/2014/main" xmlns="" id="{9CF52DBF-6181-834E-9F73-E2481DE8B4EE}"/>
                </a:ext>
              </a:extLst>
            </p:cNvPr>
            <p:cNvSpPr txBox="1"/>
            <p:nvPr/>
          </p:nvSpPr>
          <p:spPr>
            <a:xfrm>
              <a:off x="8135082" y="3442220"/>
              <a:ext cx="179536" cy="184666"/>
            </a:xfrm>
            <a:prstGeom prst="rect">
              <a:avLst/>
            </a:prstGeom>
            <a:noFill/>
          </p:spPr>
          <p:txBody>
            <a:bodyPr wrap="none" lIns="0" tIns="0" rIns="0" bIns="0" rtlCol="0">
              <a:spAutoFit/>
            </a:bodyPr>
            <a:lstStyle/>
            <a:p>
              <a:r>
                <a:rPr lang="en-US" sz="1200" dirty="0"/>
                <a:t>20</a:t>
              </a:r>
            </a:p>
          </p:txBody>
        </p:sp>
        <p:sp>
          <p:nvSpPr>
            <p:cNvPr id="133" name="TextBox 132">
              <a:extLst>
                <a:ext uri="{FF2B5EF4-FFF2-40B4-BE49-F238E27FC236}">
                  <a16:creationId xmlns:a16="http://schemas.microsoft.com/office/drawing/2014/main" xmlns="" id="{96D33212-A7F2-734C-89E6-3E4AC656D1A5}"/>
                </a:ext>
              </a:extLst>
            </p:cNvPr>
            <p:cNvSpPr txBox="1"/>
            <p:nvPr/>
          </p:nvSpPr>
          <p:spPr>
            <a:xfrm>
              <a:off x="9100101" y="3442220"/>
              <a:ext cx="481157" cy="184666"/>
            </a:xfrm>
            <a:prstGeom prst="rect">
              <a:avLst/>
            </a:prstGeom>
            <a:noFill/>
          </p:spPr>
          <p:txBody>
            <a:bodyPr wrap="none" lIns="0" tIns="0" rIns="0" bIns="0" rtlCol="0">
              <a:spAutoFit/>
            </a:bodyPr>
            <a:lstStyle/>
            <a:p>
              <a:r>
                <a:rPr lang="en-US" sz="1200" dirty="0">
                  <a:solidFill>
                    <a:schemeClr val="accent2"/>
                  </a:solidFill>
                  <a:latin typeface="+mj-lt"/>
                </a:rPr>
                <a:t>Go Live</a:t>
              </a:r>
            </a:p>
          </p:txBody>
        </p:sp>
        <p:cxnSp>
          <p:nvCxnSpPr>
            <p:cNvPr id="135" name="Straight Connector 134">
              <a:extLst>
                <a:ext uri="{FF2B5EF4-FFF2-40B4-BE49-F238E27FC236}">
                  <a16:creationId xmlns:a16="http://schemas.microsoft.com/office/drawing/2014/main" xmlns="" id="{97AC1800-A8DD-2C4A-9F29-CE6625218014}"/>
                </a:ext>
              </a:extLst>
            </p:cNvPr>
            <p:cNvCxnSpPr/>
            <p:nvPr/>
          </p:nvCxnSpPr>
          <p:spPr>
            <a:xfrm>
              <a:off x="151243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xmlns="" id="{9B2FB074-FAC0-644B-8A55-1298A9369BB9}"/>
                </a:ext>
              </a:extLst>
            </p:cNvPr>
            <p:cNvCxnSpPr/>
            <p:nvPr/>
          </p:nvCxnSpPr>
          <p:spPr>
            <a:xfrm>
              <a:off x="194946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xmlns="" id="{9B5B530D-5846-1F4E-A97A-29CB45698DA2}"/>
                </a:ext>
              </a:extLst>
            </p:cNvPr>
            <p:cNvCxnSpPr/>
            <p:nvPr/>
          </p:nvCxnSpPr>
          <p:spPr>
            <a:xfrm>
              <a:off x="239993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xmlns="" id="{8CF3F1C8-4144-CF4A-B95D-8E51FF8B6346}"/>
                </a:ext>
              </a:extLst>
            </p:cNvPr>
            <p:cNvCxnSpPr/>
            <p:nvPr/>
          </p:nvCxnSpPr>
          <p:spPr>
            <a:xfrm>
              <a:off x="28235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xmlns="" id="{DD14944C-4296-0941-ACE1-66B3591039BA}"/>
                </a:ext>
              </a:extLst>
            </p:cNvPr>
            <p:cNvCxnSpPr/>
            <p:nvPr/>
          </p:nvCxnSpPr>
          <p:spPr>
            <a:xfrm>
              <a:off x="3267272"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xmlns="" id="{79241CA4-CFE4-D646-9C09-C7D9056C43BB}"/>
                </a:ext>
              </a:extLst>
            </p:cNvPr>
            <p:cNvCxnSpPr/>
            <p:nvPr/>
          </p:nvCxnSpPr>
          <p:spPr>
            <a:xfrm>
              <a:off x="3704302"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xmlns="" id="{79104DB9-530B-4C47-8B6F-F7F650E129AD}"/>
                </a:ext>
              </a:extLst>
            </p:cNvPr>
            <p:cNvCxnSpPr/>
            <p:nvPr/>
          </p:nvCxnSpPr>
          <p:spPr>
            <a:xfrm>
              <a:off x="414133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xmlns="" id="{106CA3B0-724F-484E-A2B8-013E04B4A058}"/>
                </a:ext>
              </a:extLst>
            </p:cNvPr>
            <p:cNvCxnSpPr/>
            <p:nvPr/>
          </p:nvCxnSpPr>
          <p:spPr>
            <a:xfrm>
              <a:off x="4578360"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xmlns="" id="{36E88D78-FA7D-854C-B206-2DD62886C85F}"/>
                </a:ext>
              </a:extLst>
            </p:cNvPr>
            <p:cNvCxnSpPr/>
            <p:nvPr/>
          </p:nvCxnSpPr>
          <p:spPr>
            <a:xfrm>
              <a:off x="502883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xmlns="" id="{D4DBBDEC-1456-BF42-BB95-EA4E3B048159}"/>
                </a:ext>
              </a:extLst>
            </p:cNvPr>
            <p:cNvCxnSpPr/>
            <p:nvPr/>
          </p:nvCxnSpPr>
          <p:spPr>
            <a:xfrm>
              <a:off x="54524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xmlns="" id="{022F6F3A-295C-534A-8621-37263906269D}"/>
                </a:ext>
              </a:extLst>
            </p:cNvPr>
            <p:cNvCxnSpPr/>
            <p:nvPr/>
          </p:nvCxnSpPr>
          <p:spPr>
            <a:xfrm>
              <a:off x="59096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xmlns="" id="{8B703270-E4D4-C643-B66D-0F584CD55EA7}"/>
                </a:ext>
              </a:extLst>
            </p:cNvPr>
            <p:cNvCxnSpPr/>
            <p:nvPr/>
          </p:nvCxnSpPr>
          <p:spPr>
            <a:xfrm>
              <a:off x="6346648"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xmlns="" id="{AAD7E2D5-DE1A-364A-AFD8-7E5750314F6C}"/>
                </a:ext>
              </a:extLst>
            </p:cNvPr>
            <p:cNvCxnSpPr/>
            <p:nvPr/>
          </p:nvCxnSpPr>
          <p:spPr>
            <a:xfrm>
              <a:off x="6776954"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xmlns="" id="{EBEC94EE-BEC9-F943-BCF0-51C8471455FA}"/>
                </a:ext>
              </a:extLst>
            </p:cNvPr>
            <p:cNvCxnSpPr/>
            <p:nvPr/>
          </p:nvCxnSpPr>
          <p:spPr>
            <a:xfrm>
              <a:off x="7227430"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xmlns="" id="{B5FE5EA9-B8FC-D545-B4EA-762C7D4F4594}"/>
                </a:ext>
              </a:extLst>
            </p:cNvPr>
            <p:cNvCxnSpPr/>
            <p:nvPr/>
          </p:nvCxnSpPr>
          <p:spPr>
            <a:xfrm>
              <a:off x="766445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xmlns="" id="{BEFBB580-B091-8841-94BE-A5470C06168C}"/>
                </a:ext>
              </a:extLst>
            </p:cNvPr>
            <p:cNvCxnSpPr/>
            <p:nvPr/>
          </p:nvCxnSpPr>
          <p:spPr>
            <a:xfrm>
              <a:off x="8101488"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xmlns="" id="{5028BA2A-1E43-3A43-9946-7EE9AACCF74A}"/>
                </a:ext>
              </a:extLst>
            </p:cNvPr>
            <p:cNvCxnSpPr/>
            <p:nvPr/>
          </p:nvCxnSpPr>
          <p:spPr>
            <a:xfrm>
              <a:off x="8531794"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xmlns="" id="{26DF9783-CD14-6844-9787-95495C25FD0E}"/>
                </a:ext>
              </a:extLst>
            </p:cNvPr>
            <p:cNvCxnSpPr/>
            <p:nvPr/>
          </p:nvCxnSpPr>
          <p:spPr>
            <a:xfrm>
              <a:off x="897554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TextBox 153">
              <a:extLst>
                <a:ext uri="{FF2B5EF4-FFF2-40B4-BE49-F238E27FC236}">
                  <a16:creationId xmlns:a16="http://schemas.microsoft.com/office/drawing/2014/main" xmlns="" id="{BD339B56-1164-CC41-9186-8613EA3EC712}"/>
                </a:ext>
              </a:extLst>
            </p:cNvPr>
            <p:cNvSpPr txBox="1"/>
            <p:nvPr/>
          </p:nvSpPr>
          <p:spPr>
            <a:xfrm>
              <a:off x="1553495" y="3442220"/>
              <a:ext cx="258725" cy="184666"/>
            </a:xfrm>
            <a:prstGeom prst="rect">
              <a:avLst/>
            </a:prstGeom>
            <a:noFill/>
          </p:spPr>
          <p:txBody>
            <a:bodyPr wrap="none" lIns="0" tIns="0" rIns="0" bIns="0" rtlCol="0">
              <a:spAutoFit/>
            </a:bodyPr>
            <a:lstStyle/>
            <a:p>
              <a:r>
                <a:rPr lang="en-US" sz="1200" dirty="0"/>
                <a:t>170</a:t>
              </a:r>
            </a:p>
          </p:txBody>
        </p:sp>
        <p:sp>
          <p:nvSpPr>
            <p:cNvPr id="155" name="TextBox 154">
              <a:extLst>
                <a:ext uri="{FF2B5EF4-FFF2-40B4-BE49-F238E27FC236}">
                  <a16:creationId xmlns:a16="http://schemas.microsoft.com/office/drawing/2014/main" xmlns="" id="{68ADB44A-B075-2847-8B9C-FD720DE7A448}"/>
                </a:ext>
              </a:extLst>
            </p:cNvPr>
            <p:cNvSpPr txBox="1"/>
            <p:nvPr/>
          </p:nvSpPr>
          <p:spPr>
            <a:xfrm>
              <a:off x="2416630" y="3442220"/>
              <a:ext cx="267125" cy="184666"/>
            </a:xfrm>
            <a:prstGeom prst="rect">
              <a:avLst/>
            </a:prstGeom>
            <a:noFill/>
          </p:spPr>
          <p:txBody>
            <a:bodyPr wrap="none" lIns="0" tIns="0" rIns="0" bIns="0" rtlCol="0">
              <a:spAutoFit/>
            </a:bodyPr>
            <a:lstStyle/>
            <a:p>
              <a:r>
                <a:rPr lang="en-US" sz="1200" dirty="0"/>
                <a:t>150</a:t>
              </a:r>
            </a:p>
          </p:txBody>
        </p:sp>
        <p:sp>
          <p:nvSpPr>
            <p:cNvPr id="156" name="TextBox 155">
              <a:extLst>
                <a:ext uri="{FF2B5EF4-FFF2-40B4-BE49-F238E27FC236}">
                  <a16:creationId xmlns:a16="http://schemas.microsoft.com/office/drawing/2014/main" xmlns="" id="{FD5F39F5-C10C-8745-9E57-130BF1AFD10D}"/>
                </a:ext>
              </a:extLst>
            </p:cNvPr>
            <p:cNvSpPr txBox="1"/>
            <p:nvPr/>
          </p:nvSpPr>
          <p:spPr>
            <a:xfrm>
              <a:off x="3290272" y="3442220"/>
              <a:ext cx="267958" cy="184666"/>
            </a:xfrm>
            <a:prstGeom prst="rect">
              <a:avLst/>
            </a:prstGeom>
            <a:noFill/>
          </p:spPr>
          <p:txBody>
            <a:bodyPr wrap="none" lIns="0" tIns="0" rIns="0" bIns="0" rtlCol="0">
              <a:spAutoFit/>
            </a:bodyPr>
            <a:lstStyle/>
            <a:p>
              <a:r>
                <a:rPr lang="en-US" sz="1200" dirty="0"/>
                <a:t>130</a:t>
              </a:r>
            </a:p>
          </p:txBody>
        </p:sp>
        <p:sp>
          <p:nvSpPr>
            <p:cNvPr id="157" name="TextBox 156">
              <a:extLst>
                <a:ext uri="{FF2B5EF4-FFF2-40B4-BE49-F238E27FC236}">
                  <a16:creationId xmlns:a16="http://schemas.microsoft.com/office/drawing/2014/main" xmlns="" id="{4A8C268B-DFD0-8F46-984B-FFBA01A51487}"/>
                </a:ext>
              </a:extLst>
            </p:cNvPr>
            <p:cNvSpPr txBox="1"/>
            <p:nvPr/>
          </p:nvSpPr>
          <p:spPr>
            <a:xfrm>
              <a:off x="4160781" y="3442220"/>
              <a:ext cx="261610" cy="184666"/>
            </a:xfrm>
            <a:prstGeom prst="rect">
              <a:avLst/>
            </a:prstGeom>
            <a:noFill/>
          </p:spPr>
          <p:txBody>
            <a:bodyPr wrap="none" lIns="0" tIns="0" rIns="0" bIns="0" rtlCol="0">
              <a:spAutoFit/>
            </a:bodyPr>
            <a:lstStyle/>
            <a:p>
              <a:r>
                <a:rPr lang="en-US" sz="1200" dirty="0"/>
                <a:t>110</a:t>
              </a:r>
            </a:p>
          </p:txBody>
        </p:sp>
        <p:sp>
          <p:nvSpPr>
            <p:cNvPr id="158" name="TextBox 157">
              <a:extLst>
                <a:ext uri="{FF2B5EF4-FFF2-40B4-BE49-F238E27FC236}">
                  <a16:creationId xmlns:a16="http://schemas.microsoft.com/office/drawing/2014/main" xmlns="" id="{04769516-66AC-6343-8AE5-7D7FCD68FDE4}"/>
                </a:ext>
              </a:extLst>
            </p:cNvPr>
            <p:cNvSpPr txBox="1"/>
            <p:nvPr/>
          </p:nvSpPr>
          <p:spPr>
            <a:xfrm>
              <a:off x="5069153" y="3442220"/>
              <a:ext cx="179536" cy="184666"/>
            </a:xfrm>
            <a:prstGeom prst="rect">
              <a:avLst/>
            </a:prstGeom>
            <a:noFill/>
          </p:spPr>
          <p:txBody>
            <a:bodyPr wrap="none" lIns="0" tIns="0" rIns="0" bIns="0" rtlCol="0">
              <a:spAutoFit/>
            </a:bodyPr>
            <a:lstStyle/>
            <a:p>
              <a:r>
                <a:rPr lang="en-US" sz="1200" dirty="0"/>
                <a:t>90</a:t>
              </a:r>
            </a:p>
          </p:txBody>
        </p:sp>
        <p:sp>
          <p:nvSpPr>
            <p:cNvPr id="159" name="TextBox 158">
              <a:extLst>
                <a:ext uri="{FF2B5EF4-FFF2-40B4-BE49-F238E27FC236}">
                  <a16:creationId xmlns:a16="http://schemas.microsoft.com/office/drawing/2014/main" xmlns="" id="{4C5CDCCD-3042-2C40-94CE-4F0CEE58E81C}"/>
                </a:ext>
              </a:extLst>
            </p:cNvPr>
            <p:cNvSpPr txBox="1"/>
            <p:nvPr/>
          </p:nvSpPr>
          <p:spPr>
            <a:xfrm>
              <a:off x="5936487" y="3442220"/>
              <a:ext cx="179536" cy="184666"/>
            </a:xfrm>
            <a:prstGeom prst="rect">
              <a:avLst/>
            </a:prstGeom>
            <a:noFill/>
          </p:spPr>
          <p:txBody>
            <a:bodyPr wrap="none" lIns="0" tIns="0" rIns="0" bIns="0" rtlCol="0">
              <a:spAutoFit/>
            </a:bodyPr>
            <a:lstStyle/>
            <a:p>
              <a:r>
                <a:rPr lang="en-US" sz="1200" dirty="0"/>
                <a:t>70</a:t>
              </a:r>
            </a:p>
          </p:txBody>
        </p:sp>
        <p:sp>
          <p:nvSpPr>
            <p:cNvPr id="160" name="TextBox 159">
              <a:extLst>
                <a:ext uri="{FF2B5EF4-FFF2-40B4-BE49-F238E27FC236}">
                  <a16:creationId xmlns:a16="http://schemas.microsoft.com/office/drawing/2014/main" xmlns="" id="{606DB09E-A3D2-4541-B085-5BB38143222B}"/>
                </a:ext>
              </a:extLst>
            </p:cNvPr>
            <p:cNvSpPr txBox="1"/>
            <p:nvPr/>
          </p:nvSpPr>
          <p:spPr>
            <a:xfrm>
              <a:off x="6830717" y="3442220"/>
              <a:ext cx="179536" cy="184666"/>
            </a:xfrm>
            <a:prstGeom prst="rect">
              <a:avLst/>
            </a:prstGeom>
            <a:noFill/>
          </p:spPr>
          <p:txBody>
            <a:bodyPr wrap="none" lIns="0" tIns="0" rIns="0" bIns="0" rtlCol="0">
              <a:spAutoFit/>
            </a:bodyPr>
            <a:lstStyle/>
            <a:p>
              <a:r>
                <a:rPr lang="en-US" sz="1200" dirty="0"/>
                <a:t>50</a:t>
              </a:r>
            </a:p>
          </p:txBody>
        </p:sp>
        <p:sp>
          <p:nvSpPr>
            <p:cNvPr id="161" name="TextBox 160">
              <a:extLst>
                <a:ext uri="{FF2B5EF4-FFF2-40B4-BE49-F238E27FC236}">
                  <a16:creationId xmlns:a16="http://schemas.microsoft.com/office/drawing/2014/main" xmlns="" id="{D964857C-26CF-544F-8D2F-7874B81EA91F}"/>
                </a:ext>
              </a:extLst>
            </p:cNvPr>
            <p:cNvSpPr txBox="1"/>
            <p:nvPr/>
          </p:nvSpPr>
          <p:spPr>
            <a:xfrm>
              <a:off x="7718223" y="3442220"/>
              <a:ext cx="179536" cy="184666"/>
            </a:xfrm>
            <a:prstGeom prst="rect">
              <a:avLst/>
            </a:prstGeom>
            <a:noFill/>
          </p:spPr>
          <p:txBody>
            <a:bodyPr wrap="none" lIns="0" tIns="0" rIns="0" bIns="0" rtlCol="0">
              <a:spAutoFit/>
            </a:bodyPr>
            <a:lstStyle/>
            <a:p>
              <a:r>
                <a:rPr lang="en-US" sz="1200" dirty="0"/>
                <a:t>30</a:t>
              </a:r>
            </a:p>
          </p:txBody>
        </p:sp>
        <p:sp>
          <p:nvSpPr>
            <p:cNvPr id="162" name="TextBox 161">
              <a:extLst>
                <a:ext uri="{FF2B5EF4-FFF2-40B4-BE49-F238E27FC236}">
                  <a16:creationId xmlns:a16="http://schemas.microsoft.com/office/drawing/2014/main" xmlns="" id="{36F54013-C858-EC49-9684-90BD7E265C70}"/>
                </a:ext>
              </a:extLst>
            </p:cNvPr>
            <p:cNvSpPr txBox="1"/>
            <p:nvPr/>
          </p:nvSpPr>
          <p:spPr>
            <a:xfrm>
              <a:off x="8581303" y="3442220"/>
              <a:ext cx="174600" cy="184666"/>
            </a:xfrm>
            <a:prstGeom prst="rect">
              <a:avLst/>
            </a:prstGeom>
            <a:noFill/>
          </p:spPr>
          <p:txBody>
            <a:bodyPr wrap="none" lIns="0" tIns="0" rIns="0" bIns="0" rtlCol="0">
              <a:spAutoFit/>
            </a:bodyPr>
            <a:lstStyle/>
            <a:p>
              <a:r>
                <a:rPr lang="en-US" sz="1200" dirty="0"/>
                <a:t>10</a:t>
              </a:r>
            </a:p>
          </p:txBody>
        </p:sp>
        <p:sp>
          <p:nvSpPr>
            <p:cNvPr id="163" name="TextBox 162">
              <a:extLst>
                <a:ext uri="{FF2B5EF4-FFF2-40B4-BE49-F238E27FC236}">
                  <a16:creationId xmlns:a16="http://schemas.microsoft.com/office/drawing/2014/main" xmlns="" id="{7277F39B-87B0-7A41-8802-587E2ADF43D2}"/>
                </a:ext>
              </a:extLst>
            </p:cNvPr>
            <p:cNvSpPr txBox="1"/>
            <p:nvPr/>
          </p:nvSpPr>
          <p:spPr>
            <a:xfrm>
              <a:off x="334006" y="3442220"/>
              <a:ext cx="672235" cy="184666"/>
            </a:xfrm>
            <a:prstGeom prst="rect">
              <a:avLst/>
            </a:prstGeom>
            <a:noFill/>
          </p:spPr>
          <p:txBody>
            <a:bodyPr wrap="none" lIns="0" tIns="0" rIns="0" bIns="0" rtlCol="0">
              <a:spAutoFit/>
            </a:bodyPr>
            <a:lstStyle/>
            <a:p>
              <a:pPr algn="r"/>
              <a:r>
                <a:rPr lang="en-US" sz="1200" dirty="0">
                  <a:solidFill>
                    <a:schemeClr val="accent2"/>
                  </a:solidFill>
                  <a:latin typeface="+mj-lt"/>
                </a:rPr>
                <a:t>Days Prior</a:t>
              </a:r>
            </a:p>
          </p:txBody>
        </p:sp>
        <p:cxnSp>
          <p:nvCxnSpPr>
            <p:cNvPr id="174" name="Straight Connector 173">
              <a:extLst>
                <a:ext uri="{FF2B5EF4-FFF2-40B4-BE49-F238E27FC236}">
                  <a16:creationId xmlns:a16="http://schemas.microsoft.com/office/drawing/2014/main" xmlns="" id="{43283601-B693-CF4E-A5E3-C3A49B16DFA6}"/>
                </a:ext>
              </a:extLst>
            </p:cNvPr>
            <p:cNvCxnSpPr/>
            <p:nvPr/>
          </p:nvCxnSpPr>
          <p:spPr>
            <a:xfrm>
              <a:off x="1073523"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xmlns="" id="{316BD254-44CB-E94E-B162-95C3CCA89604}"/>
              </a:ext>
            </a:extLst>
          </p:cNvPr>
          <p:cNvSpPr txBox="1"/>
          <p:nvPr/>
        </p:nvSpPr>
        <p:spPr>
          <a:xfrm>
            <a:off x="4341959" y="5040603"/>
            <a:ext cx="2004690" cy="498598"/>
          </a:xfrm>
          <a:prstGeom prst="rect">
            <a:avLst/>
          </a:prstGeom>
          <a:noFill/>
        </p:spPr>
        <p:txBody>
          <a:bodyPr wrap="square" lIns="0" tIns="0" rIns="0" bIns="0" rtlCol="0">
            <a:spAutoFit/>
          </a:bodyPr>
          <a:lstStyle/>
          <a:p>
            <a:pPr>
              <a:lnSpc>
                <a:spcPct val="90000"/>
              </a:lnSpc>
            </a:pPr>
            <a:r>
              <a:rPr lang="en-US" sz="1200" dirty="0"/>
              <a:t>Communications Announcing Open Enrollment (30 Days prior to Open Enrollment)</a:t>
            </a:r>
          </a:p>
        </p:txBody>
      </p:sp>
      <p:grpSp>
        <p:nvGrpSpPr>
          <p:cNvPr id="175" name="Group 174">
            <a:extLst>
              <a:ext uri="{FF2B5EF4-FFF2-40B4-BE49-F238E27FC236}">
                <a16:creationId xmlns:a16="http://schemas.microsoft.com/office/drawing/2014/main" xmlns="" id="{EB8439D9-C297-DC4E-8662-452B5385182A}"/>
              </a:ext>
            </a:extLst>
          </p:cNvPr>
          <p:cNvGrpSpPr/>
          <p:nvPr/>
        </p:nvGrpSpPr>
        <p:grpSpPr>
          <a:xfrm>
            <a:off x="4341958" y="3689093"/>
            <a:ext cx="1347170" cy="1265942"/>
            <a:chOff x="827286" y="1984073"/>
            <a:chExt cx="1347170" cy="1265942"/>
          </a:xfrm>
        </p:grpSpPr>
        <p:sp>
          <p:nvSpPr>
            <p:cNvPr id="176" name="Triangle 175">
              <a:extLst>
                <a:ext uri="{FF2B5EF4-FFF2-40B4-BE49-F238E27FC236}">
                  <a16:creationId xmlns:a16="http://schemas.microsoft.com/office/drawing/2014/main" xmlns="" id="{AD29BAD3-D1EA-8E4A-A806-4CE30DB127BC}"/>
                </a:ext>
              </a:extLst>
            </p:cNvPr>
            <p:cNvSpPr/>
            <p:nvPr/>
          </p:nvSpPr>
          <p:spPr>
            <a:xfrm flipV="1">
              <a:off x="827286" y="1984073"/>
              <a:ext cx="1347170"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a16="http://schemas.microsoft.com/office/drawing/2014/main" xmlns="" id="{BC227C6E-AAC9-CD4A-87E9-8071E7A772D2}"/>
                </a:ext>
              </a:extLst>
            </p:cNvPr>
            <p:cNvSpPr/>
            <p:nvPr/>
          </p:nvSpPr>
          <p:spPr>
            <a:xfrm>
              <a:off x="827286" y="1984074"/>
              <a:ext cx="174521" cy="12659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8" name="TextBox 67">
            <a:extLst>
              <a:ext uri="{FF2B5EF4-FFF2-40B4-BE49-F238E27FC236}">
                <a16:creationId xmlns:a16="http://schemas.microsoft.com/office/drawing/2014/main" xmlns="" id="{3700459C-53E6-AC4C-A53F-72AF8AD2063C}"/>
              </a:ext>
            </a:extLst>
          </p:cNvPr>
          <p:cNvSpPr txBox="1"/>
          <p:nvPr/>
        </p:nvSpPr>
        <p:spPr>
          <a:xfrm>
            <a:off x="8101489" y="5420886"/>
            <a:ext cx="1479769" cy="332399"/>
          </a:xfrm>
          <a:prstGeom prst="rect">
            <a:avLst/>
          </a:prstGeom>
          <a:noFill/>
        </p:spPr>
        <p:txBody>
          <a:bodyPr wrap="square" lIns="0" tIns="0" rIns="0" bIns="0" rtlCol="0">
            <a:spAutoFit/>
          </a:bodyPr>
          <a:lstStyle/>
          <a:p>
            <a:pPr>
              <a:lnSpc>
                <a:spcPct val="90000"/>
              </a:lnSpc>
            </a:pPr>
            <a:r>
              <a:rPr lang="en-US" sz="1200" dirty="0"/>
              <a:t>Quick Start Guides issued (20-15 days)</a:t>
            </a:r>
          </a:p>
        </p:txBody>
      </p:sp>
      <p:grpSp>
        <p:nvGrpSpPr>
          <p:cNvPr id="181" name="Group 180">
            <a:extLst>
              <a:ext uri="{FF2B5EF4-FFF2-40B4-BE49-F238E27FC236}">
                <a16:creationId xmlns:a16="http://schemas.microsoft.com/office/drawing/2014/main" xmlns="" id="{2A7F0EFF-FF70-6D4E-89BF-655BB23B4848}"/>
              </a:ext>
            </a:extLst>
          </p:cNvPr>
          <p:cNvGrpSpPr/>
          <p:nvPr/>
        </p:nvGrpSpPr>
        <p:grpSpPr>
          <a:xfrm>
            <a:off x="8090833" y="3689091"/>
            <a:ext cx="316409" cy="1664027"/>
            <a:chOff x="827286" y="1984071"/>
            <a:chExt cx="316409" cy="1664027"/>
          </a:xfrm>
        </p:grpSpPr>
        <p:sp>
          <p:nvSpPr>
            <p:cNvPr id="182" name="Triangle 181">
              <a:extLst>
                <a:ext uri="{FF2B5EF4-FFF2-40B4-BE49-F238E27FC236}">
                  <a16:creationId xmlns:a16="http://schemas.microsoft.com/office/drawing/2014/main" xmlns="" id="{1D4A1D7B-1F44-EC4C-BDC7-2CDFEF089128}"/>
                </a:ext>
              </a:extLst>
            </p:cNvPr>
            <p:cNvSpPr/>
            <p:nvPr/>
          </p:nvSpPr>
          <p:spPr>
            <a:xfrm flipV="1">
              <a:off x="827287" y="1984071"/>
              <a:ext cx="316408"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a16="http://schemas.microsoft.com/office/drawing/2014/main" xmlns="" id="{95EA1C2E-F5AC-284F-B215-186F89D9164A}"/>
                </a:ext>
              </a:extLst>
            </p:cNvPr>
            <p:cNvSpPr/>
            <p:nvPr/>
          </p:nvSpPr>
          <p:spPr>
            <a:xfrm>
              <a:off x="827286" y="1984074"/>
              <a:ext cx="174521" cy="16640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TextBox 45">
            <a:extLst>
              <a:ext uri="{FF2B5EF4-FFF2-40B4-BE49-F238E27FC236}">
                <a16:creationId xmlns:a16="http://schemas.microsoft.com/office/drawing/2014/main" xmlns="" id="{AF8B2DB5-D887-EA44-A323-7C37C265EC3B}"/>
              </a:ext>
            </a:extLst>
          </p:cNvPr>
          <p:cNvSpPr txBox="1"/>
          <p:nvPr/>
        </p:nvSpPr>
        <p:spPr>
          <a:xfrm>
            <a:off x="5666276" y="2264938"/>
            <a:ext cx="1311305" cy="332399"/>
          </a:xfrm>
          <a:prstGeom prst="rect">
            <a:avLst/>
          </a:prstGeom>
          <a:noFill/>
        </p:spPr>
        <p:txBody>
          <a:bodyPr wrap="square" lIns="0" tIns="0" rIns="0" bIns="0" rtlCol="0">
            <a:spAutoFit/>
          </a:bodyPr>
          <a:lstStyle/>
          <a:p>
            <a:pPr>
              <a:lnSpc>
                <a:spcPct val="90000"/>
              </a:lnSpc>
            </a:pPr>
            <a:r>
              <a:rPr lang="en-US" sz="1200" dirty="0"/>
              <a:t>Communication to Enroll (75 days)</a:t>
            </a:r>
          </a:p>
        </p:txBody>
      </p:sp>
      <p:grpSp>
        <p:nvGrpSpPr>
          <p:cNvPr id="184" name="Group 183">
            <a:extLst>
              <a:ext uri="{FF2B5EF4-FFF2-40B4-BE49-F238E27FC236}">
                <a16:creationId xmlns:a16="http://schemas.microsoft.com/office/drawing/2014/main" xmlns="" id="{79F47855-32B5-9E44-913C-7859A661B0AF}"/>
              </a:ext>
            </a:extLst>
          </p:cNvPr>
          <p:cNvGrpSpPr/>
          <p:nvPr/>
        </p:nvGrpSpPr>
        <p:grpSpPr>
          <a:xfrm flipV="1">
            <a:off x="5666276" y="2624045"/>
            <a:ext cx="174521" cy="771661"/>
            <a:chOff x="827286" y="1981485"/>
            <a:chExt cx="174521" cy="771661"/>
          </a:xfrm>
        </p:grpSpPr>
        <p:sp>
          <p:nvSpPr>
            <p:cNvPr id="185" name="Triangle 184">
              <a:extLst>
                <a:ext uri="{FF2B5EF4-FFF2-40B4-BE49-F238E27FC236}">
                  <a16:creationId xmlns:a16="http://schemas.microsoft.com/office/drawing/2014/main" xmlns="" id="{B34F4CFA-3939-AE45-8ED6-EE5F0C7F6017}"/>
                </a:ext>
              </a:extLst>
            </p:cNvPr>
            <p:cNvSpPr/>
            <p:nvPr/>
          </p:nvSpPr>
          <p:spPr>
            <a:xfrm>
              <a:off x="829250" y="1981485"/>
              <a:ext cx="172557" cy="227005"/>
            </a:xfrm>
            <a:prstGeom prst="triangle">
              <a:avLst>
                <a:gd name="adj" fmla="val 0"/>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6" name="Rectangle 185">
              <a:extLst>
                <a:ext uri="{FF2B5EF4-FFF2-40B4-BE49-F238E27FC236}">
                  <a16:creationId xmlns:a16="http://schemas.microsoft.com/office/drawing/2014/main" xmlns="" id="{8A2170B1-8849-9843-982A-AB5B16AFA9AE}"/>
                </a:ext>
              </a:extLst>
            </p:cNvPr>
            <p:cNvSpPr/>
            <p:nvPr/>
          </p:nvSpPr>
          <p:spPr>
            <a:xfrm>
              <a:off x="827286" y="2198421"/>
              <a:ext cx="174521" cy="5547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1" name="TextBox 60">
            <a:extLst>
              <a:ext uri="{FF2B5EF4-FFF2-40B4-BE49-F238E27FC236}">
                <a16:creationId xmlns:a16="http://schemas.microsoft.com/office/drawing/2014/main" xmlns="" id="{BA1C4A68-41C6-1642-B7BD-B2287CB31D06}"/>
              </a:ext>
            </a:extLst>
          </p:cNvPr>
          <p:cNvSpPr txBox="1"/>
          <p:nvPr/>
        </p:nvSpPr>
        <p:spPr>
          <a:xfrm>
            <a:off x="7659075" y="5947878"/>
            <a:ext cx="1922184" cy="498598"/>
          </a:xfrm>
          <a:prstGeom prst="rect">
            <a:avLst/>
          </a:prstGeom>
          <a:noFill/>
        </p:spPr>
        <p:txBody>
          <a:bodyPr wrap="square" lIns="0" tIns="0" rIns="0" bIns="0" rtlCol="0">
            <a:spAutoFit/>
          </a:bodyPr>
          <a:lstStyle/>
          <a:p>
            <a:pPr>
              <a:lnSpc>
                <a:spcPct val="90000"/>
              </a:lnSpc>
            </a:pPr>
            <a:r>
              <a:rPr lang="en-US" sz="1200" dirty="0"/>
              <a:t>PRO &amp; ENR records received &amp; loaded into WageWorks production (20-15 days)</a:t>
            </a:r>
          </a:p>
        </p:txBody>
      </p:sp>
      <p:grpSp>
        <p:nvGrpSpPr>
          <p:cNvPr id="187" name="Group 186">
            <a:extLst>
              <a:ext uri="{FF2B5EF4-FFF2-40B4-BE49-F238E27FC236}">
                <a16:creationId xmlns:a16="http://schemas.microsoft.com/office/drawing/2014/main" xmlns="" id="{775DC214-FDE3-F043-A42D-3BDBD06843FE}"/>
              </a:ext>
            </a:extLst>
          </p:cNvPr>
          <p:cNvGrpSpPr/>
          <p:nvPr/>
        </p:nvGrpSpPr>
        <p:grpSpPr>
          <a:xfrm>
            <a:off x="7655348" y="3702961"/>
            <a:ext cx="174521" cy="2190591"/>
            <a:chOff x="827286" y="1981485"/>
            <a:chExt cx="174521" cy="2190591"/>
          </a:xfrm>
          <a:solidFill>
            <a:srgbClr val="009D9D"/>
          </a:solidFill>
        </p:grpSpPr>
        <p:sp>
          <p:nvSpPr>
            <p:cNvPr id="188" name="Triangle 187">
              <a:extLst>
                <a:ext uri="{FF2B5EF4-FFF2-40B4-BE49-F238E27FC236}">
                  <a16:creationId xmlns:a16="http://schemas.microsoft.com/office/drawing/2014/main" xmlns="" id="{05EDC29B-0C61-A342-89E6-E3524556228F}"/>
                </a:ext>
              </a:extLst>
            </p:cNvPr>
            <p:cNvSpPr/>
            <p:nvPr/>
          </p:nvSpPr>
          <p:spPr>
            <a:xfrm>
              <a:off x="827286" y="1981485"/>
              <a:ext cx="172557" cy="227005"/>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9" name="Rectangle 188">
              <a:extLst>
                <a:ext uri="{FF2B5EF4-FFF2-40B4-BE49-F238E27FC236}">
                  <a16:creationId xmlns:a16="http://schemas.microsoft.com/office/drawing/2014/main" xmlns="" id="{C42AB2DC-B52E-B64D-B6A6-3F678258D18A}"/>
                </a:ext>
              </a:extLst>
            </p:cNvPr>
            <p:cNvSpPr/>
            <p:nvPr/>
          </p:nvSpPr>
          <p:spPr>
            <a:xfrm>
              <a:off x="827286" y="2208490"/>
              <a:ext cx="174521" cy="19635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2" name="TextBox 71">
            <a:extLst>
              <a:ext uri="{FF2B5EF4-FFF2-40B4-BE49-F238E27FC236}">
                <a16:creationId xmlns:a16="http://schemas.microsoft.com/office/drawing/2014/main" xmlns="" id="{D4B08694-F8B3-F346-AAC1-1DCC23011DE0}"/>
              </a:ext>
            </a:extLst>
          </p:cNvPr>
          <p:cNvSpPr txBox="1"/>
          <p:nvPr/>
        </p:nvSpPr>
        <p:spPr>
          <a:xfrm>
            <a:off x="7884950" y="1854645"/>
            <a:ext cx="1841756" cy="166199"/>
          </a:xfrm>
          <a:prstGeom prst="rect">
            <a:avLst/>
          </a:prstGeom>
          <a:noFill/>
        </p:spPr>
        <p:txBody>
          <a:bodyPr wrap="square" lIns="0" tIns="0" rIns="0" bIns="0" rtlCol="0">
            <a:spAutoFit/>
          </a:bodyPr>
          <a:lstStyle/>
          <a:p>
            <a:pPr>
              <a:lnSpc>
                <a:spcPct val="90000"/>
              </a:lnSpc>
            </a:pPr>
            <a:r>
              <a:rPr lang="en-US" sz="1200" dirty="0"/>
              <a:t>Cards Issued (25-20 days)</a:t>
            </a:r>
          </a:p>
        </p:txBody>
      </p:sp>
      <p:grpSp>
        <p:nvGrpSpPr>
          <p:cNvPr id="190" name="Group 189">
            <a:extLst>
              <a:ext uri="{FF2B5EF4-FFF2-40B4-BE49-F238E27FC236}">
                <a16:creationId xmlns:a16="http://schemas.microsoft.com/office/drawing/2014/main" xmlns="" id="{2FD060D2-CEDB-7A42-9675-B7E6C6175541}"/>
              </a:ext>
            </a:extLst>
          </p:cNvPr>
          <p:cNvGrpSpPr/>
          <p:nvPr/>
        </p:nvGrpSpPr>
        <p:grpSpPr>
          <a:xfrm flipV="1">
            <a:off x="7884950" y="2061383"/>
            <a:ext cx="316409" cy="1328149"/>
            <a:chOff x="827286" y="1984071"/>
            <a:chExt cx="316409" cy="1328149"/>
          </a:xfrm>
        </p:grpSpPr>
        <p:sp>
          <p:nvSpPr>
            <p:cNvPr id="191" name="Triangle 190">
              <a:extLst>
                <a:ext uri="{FF2B5EF4-FFF2-40B4-BE49-F238E27FC236}">
                  <a16:creationId xmlns:a16="http://schemas.microsoft.com/office/drawing/2014/main" xmlns="" id="{2DD3B537-121A-AA4E-B649-8EB24BA62AB9}"/>
                </a:ext>
              </a:extLst>
            </p:cNvPr>
            <p:cNvSpPr/>
            <p:nvPr/>
          </p:nvSpPr>
          <p:spPr>
            <a:xfrm flipV="1">
              <a:off x="827287" y="1984071"/>
              <a:ext cx="316408"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2" name="Rectangle 191">
              <a:extLst>
                <a:ext uri="{FF2B5EF4-FFF2-40B4-BE49-F238E27FC236}">
                  <a16:creationId xmlns:a16="http://schemas.microsoft.com/office/drawing/2014/main" xmlns="" id="{99A2BFC0-FB8E-7945-87A4-1EB0049D2162}"/>
                </a:ext>
              </a:extLst>
            </p:cNvPr>
            <p:cNvSpPr/>
            <p:nvPr/>
          </p:nvSpPr>
          <p:spPr>
            <a:xfrm>
              <a:off x="827286" y="1984075"/>
              <a:ext cx="174521" cy="13281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4" name="TextBox 93">
            <a:extLst>
              <a:ext uri="{FF2B5EF4-FFF2-40B4-BE49-F238E27FC236}">
                <a16:creationId xmlns:a16="http://schemas.microsoft.com/office/drawing/2014/main" xmlns="" id="{E55C80C4-F25C-5642-A712-4CD61988A36D}"/>
              </a:ext>
            </a:extLst>
          </p:cNvPr>
          <p:cNvSpPr txBox="1"/>
          <p:nvPr/>
        </p:nvSpPr>
        <p:spPr>
          <a:xfrm>
            <a:off x="9329511" y="4758197"/>
            <a:ext cx="1635064" cy="334959"/>
          </a:xfrm>
          <a:prstGeom prst="rect">
            <a:avLst/>
          </a:prstGeom>
          <a:noFill/>
        </p:spPr>
        <p:txBody>
          <a:bodyPr wrap="square" lIns="0" tIns="0" rIns="0" bIns="0" rtlCol="0">
            <a:spAutoFit/>
          </a:bodyPr>
          <a:lstStyle/>
          <a:p>
            <a:pPr>
              <a:lnSpc>
                <a:spcPct val="90000"/>
              </a:lnSpc>
            </a:pPr>
            <a:r>
              <a:rPr lang="en-US" sz="1200" dirty="0"/>
              <a:t>Client takes first deduction paycheck</a:t>
            </a:r>
          </a:p>
        </p:txBody>
      </p:sp>
      <p:sp>
        <p:nvSpPr>
          <p:cNvPr id="90" name="TextBox 89">
            <a:extLst>
              <a:ext uri="{FF2B5EF4-FFF2-40B4-BE49-F238E27FC236}">
                <a16:creationId xmlns:a16="http://schemas.microsoft.com/office/drawing/2014/main" xmlns="" id="{1F1CDB04-C0B6-2C4B-950F-1F937BAF7F65}"/>
              </a:ext>
            </a:extLst>
          </p:cNvPr>
          <p:cNvSpPr txBox="1"/>
          <p:nvPr/>
        </p:nvSpPr>
        <p:spPr>
          <a:xfrm>
            <a:off x="9743907" y="4242377"/>
            <a:ext cx="2441337" cy="331003"/>
          </a:xfrm>
          <a:prstGeom prst="rect">
            <a:avLst/>
          </a:prstGeom>
          <a:noFill/>
        </p:spPr>
        <p:txBody>
          <a:bodyPr wrap="square" lIns="0" tIns="0" rIns="0" bIns="0" rtlCol="0">
            <a:spAutoFit/>
          </a:bodyPr>
          <a:lstStyle/>
          <a:p>
            <a:pPr>
              <a:lnSpc>
                <a:spcPct val="90000"/>
              </a:lnSpc>
            </a:pPr>
            <a:r>
              <a:rPr lang="en-US" sz="1200" dirty="0"/>
              <a:t>Client reports back actual payroll contribution data to WageWorks </a:t>
            </a:r>
          </a:p>
        </p:txBody>
      </p:sp>
      <p:sp>
        <p:nvSpPr>
          <p:cNvPr id="205" name="Freeform 204">
            <a:extLst>
              <a:ext uri="{FF2B5EF4-FFF2-40B4-BE49-F238E27FC236}">
                <a16:creationId xmlns:a16="http://schemas.microsoft.com/office/drawing/2014/main" xmlns="" id="{7B9B838B-557B-D946-BD52-CA72829CE925}"/>
              </a:ext>
            </a:extLst>
          </p:cNvPr>
          <p:cNvSpPr/>
          <p:nvPr/>
        </p:nvSpPr>
        <p:spPr>
          <a:xfrm flipV="1">
            <a:off x="8967621" y="3689092"/>
            <a:ext cx="2500815" cy="996560"/>
          </a:xfrm>
          <a:custGeom>
            <a:avLst/>
            <a:gdLst>
              <a:gd name="connsiteX0" fmla="*/ 0 w 2500815"/>
              <a:gd name="connsiteY0" fmla="*/ 996560 h 996560"/>
              <a:gd name="connsiteX1" fmla="*/ 2500815 w 2500815"/>
              <a:gd name="connsiteY1" fmla="*/ 996560 h 996560"/>
              <a:gd name="connsiteX2" fmla="*/ 950807 w 2500815"/>
              <a:gd name="connsiteY2" fmla="*/ 813594 h 996560"/>
              <a:gd name="connsiteX3" fmla="*/ 950807 w 2500815"/>
              <a:gd name="connsiteY3" fmla="*/ 486515 h 996560"/>
              <a:gd name="connsiteX4" fmla="*/ 776286 w 2500815"/>
              <a:gd name="connsiteY4" fmla="*/ 486515 h 996560"/>
              <a:gd name="connsiteX5" fmla="*/ 776286 w 2500815"/>
              <a:gd name="connsiteY5" fmla="*/ 792993 h 996560"/>
              <a:gd name="connsiteX6" fmla="*/ 528426 w 2500815"/>
              <a:gd name="connsiteY6" fmla="*/ 763736 h 996560"/>
              <a:gd name="connsiteX7" fmla="*/ 528426 w 2500815"/>
              <a:gd name="connsiteY7" fmla="*/ 0 h 996560"/>
              <a:gd name="connsiteX8" fmla="*/ 353905 w 2500815"/>
              <a:gd name="connsiteY8" fmla="*/ 0 h 996560"/>
              <a:gd name="connsiteX9" fmla="*/ 353905 w 2500815"/>
              <a:gd name="connsiteY9" fmla="*/ 743135 h 996560"/>
              <a:gd name="connsiteX10" fmla="*/ 0 w 2500815"/>
              <a:gd name="connsiteY10" fmla="*/ 701359 h 9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815" h="996560">
                <a:moveTo>
                  <a:pt x="0" y="996560"/>
                </a:moveTo>
                <a:lnTo>
                  <a:pt x="2500815" y="996560"/>
                </a:lnTo>
                <a:lnTo>
                  <a:pt x="950807" y="813594"/>
                </a:lnTo>
                <a:lnTo>
                  <a:pt x="950807" y="486515"/>
                </a:lnTo>
                <a:lnTo>
                  <a:pt x="776286" y="486515"/>
                </a:lnTo>
                <a:lnTo>
                  <a:pt x="776286" y="792993"/>
                </a:lnTo>
                <a:lnTo>
                  <a:pt x="528426" y="763736"/>
                </a:lnTo>
                <a:lnTo>
                  <a:pt x="528426" y="0"/>
                </a:lnTo>
                <a:lnTo>
                  <a:pt x="353905" y="0"/>
                </a:lnTo>
                <a:lnTo>
                  <a:pt x="353905" y="743135"/>
                </a:lnTo>
                <a:lnTo>
                  <a:pt x="0" y="701359"/>
                </a:lnTo>
                <a:close/>
              </a:path>
            </a:pathLst>
          </a:custGeom>
          <a:solidFill>
            <a:srgbClr val="009D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TextBox 78">
            <a:extLst>
              <a:ext uri="{FF2B5EF4-FFF2-40B4-BE49-F238E27FC236}">
                <a16:creationId xmlns:a16="http://schemas.microsoft.com/office/drawing/2014/main" xmlns="" id="{D18A5A13-97E3-5245-A0CB-A9E9A29893EC}"/>
              </a:ext>
            </a:extLst>
          </p:cNvPr>
          <p:cNvSpPr txBox="1"/>
          <p:nvPr/>
        </p:nvSpPr>
        <p:spPr>
          <a:xfrm>
            <a:off x="8975547" y="2747226"/>
            <a:ext cx="2492889" cy="166199"/>
          </a:xfrm>
          <a:prstGeom prst="rect">
            <a:avLst/>
          </a:prstGeom>
          <a:noFill/>
        </p:spPr>
        <p:txBody>
          <a:bodyPr wrap="square" lIns="0" tIns="0" rIns="0" bIns="0" rtlCol="0">
            <a:spAutoFit/>
          </a:bodyPr>
          <a:lstStyle/>
          <a:p>
            <a:pPr>
              <a:lnSpc>
                <a:spcPct val="90000"/>
              </a:lnSpc>
            </a:pPr>
            <a:r>
              <a:rPr lang="en-US" sz="1200" dirty="0"/>
              <a:t>Employees use cards, submit claims</a:t>
            </a:r>
          </a:p>
        </p:txBody>
      </p:sp>
      <p:sp>
        <p:nvSpPr>
          <p:cNvPr id="204" name="Freeform 203">
            <a:extLst>
              <a:ext uri="{FF2B5EF4-FFF2-40B4-BE49-F238E27FC236}">
                <a16:creationId xmlns:a16="http://schemas.microsoft.com/office/drawing/2014/main" xmlns="" id="{78102E1F-65CC-E64E-8D85-D371233CDDF3}"/>
              </a:ext>
            </a:extLst>
          </p:cNvPr>
          <p:cNvSpPr/>
          <p:nvPr/>
        </p:nvSpPr>
        <p:spPr>
          <a:xfrm>
            <a:off x="8967621" y="2944679"/>
            <a:ext cx="2500815" cy="449025"/>
          </a:xfrm>
          <a:custGeom>
            <a:avLst/>
            <a:gdLst>
              <a:gd name="connsiteX0" fmla="*/ 1 w 2500815"/>
              <a:gd name="connsiteY0" fmla="*/ 0 h 449025"/>
              <a:gd name="connsiteX1" fmla="*/ 174522 w 2500815"/>
              <a:gd name="connsiteY1" fmla="*/ 0 h 449025"/>
              <a:gd name="connsiteX2" fmla="*/ 174522 w 2500815"/>
              <a:gd name="connsiteY2" fmla="*/ 174425 h 449025"/>
              <a:gd name="connsiteX3" fmla="*/ 2500815 w 2500815"/>
              <a:gd name="connsiteY3" fmla="*/ 449025 h 449025"/>
              <a:gd name="connsiteX4" fmla="*/ 0 w 2500815"/>
              <a:gd name="connsiteY4" fmla="*/ 449025 h 449025"/>
              <a:gd name="connsiteX5" fmla="*/ 0 w 2500815"/>
              <a:gd name="connsiteY5" fmla="*/ 153824 h 449025"/>
              <a:gd name="connsiteX6" fmla="*/ 1 w 2500815"/>
              <a:gd name="connsiteY6" fmla="*/ 153824 h 44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0815" h="449025">
                <a:moveTo>
                  <a:pt x="1" y="0"/>
                </a:moveTo>
                <a:lnTo>
                  <a:pt x="174522" y="0"/>
                </a:lnTo>
                <a:lnTo>
                  <a:pt x="174522" y="174425"/>
                </a:lnTo>
                <a:lnTo>
                  <a:pt x="2500815" y="449025"/>
                </a:lnTo>
                <a:lnTo>
                  <a:pt x="0" y="449025"/>
                </a:lnTo>
                <a:lnTo>
                  <a:pt x="0" y="153824"/>
                </a:lnTo>
                <a:lnTo>
                  <a:pt x="1" y="153824"/>
                </a:lnTo>
                <a:close/>
              </a:path>
            </a:pathLst>
          </a:custGeom>
          <a:solidFill>
            <a:srgbClr val="009D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1" name="Group 80">
            <a:extLst>
              <a:ext uri="{FF2B5EF4-FFF2-40B4-BE49-F238E27FC236}">
                <a16:creationId xmlns:a16="http://schemas.microsoft.com/office/drawing/2014/main" xmlns="" id="{F2371AE4-A002-3045-AB09-E318D9F3295C}"/>
              </a:ext>
            </a:extLst>
          </p:cNvPr>
          <p:cNvGrpSpPr/>
          <p:nvPr/>
        </p:nvGrpSpPr>
        <p:grpSpPr>
          <a:xfrm flipV="1">
            <a:off x="1953270" y="2593884"/>
            <a:ext cx="2201507" cy="799496"/>
            <a:chOff x="827286" y="1984071"/>
            <a:chExt cx="2201507" cy="799496"/>
          </a:xfrm>
          <a:solidFill>
            <a:srgbClr val="009D9D"/>
          </a:solidFill>
        </p:grpSpPr>
        <p:sp>
          <p:nvSpPr>
            <p:cNvPr id="82" name="Triangle 81">
              <a:extLst>
                <a:ext uri="{FF2B5EF4-FFF2-40B4-BE49-F238E27FC236}">
                  <a16:creationId xmlns:a16="http://schemas.microsoft.com/office/drawing/2014/main" xmlns="" id="{28AD3A27-1F67-9B41-9498-38B92C9F637A}"/>
                </a:ext>
              </a:extLst>
            </p:cNvPr>
            <p:cNvSpPr/>
            <p:nvPr/>
          </p:nvSpPr>
          <p:spPr>
            <a:xfrm flipV="1">
              <a:off x="827286" y="1984071"/>
              <a:ext cx="2201507"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a:extLst>
                <a:ext uri="{FF2B5EF4-FFF2-40B4-BE49-F238E27FC236}">
                  <a16:creationId xmlns:a16="http://schemas.microsoft.com/office/drawing/2014/main" xmlns="" id="{0EAFA14A-5737-1A4C-B666-CF24D6AE35CC}"/>
                </a:ext>
              </a:extLst>
            </p:cNvPr>
            <p:cNvSpPr/>
            <p:nvPr/>
          </p:nvSpPr>
          <p:spPr>
            <a:xfrm>
              <a:off x="827286" y="1984076"/>
              <a:ext cx="174521" cy="7994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4" name="TextBox 83">
            <a:extLst>
              <a:ext uri="{FF2B5EF4-FFF2-40B4-BE49-F238E27FC236}">
                <a16:creationId xmlns:a16="http://schemas.microsoft.com/office/drawing/2014/main" xmlns="" id="{1E4A1B4D-1857-6743-90B3-3FCA5640F49B}"/>
              </a:ext>
            </a:extLst>
          </p:cNvPr>
          <p:cNvSpPr txBox="1"/>
          <p:nvPr/>
        </p:nvSpPr>
        <p:spPr>
          <a:xfrm>
            <a:off x="1965247" y="2399477"/>
            <a:ext cx="2448649" cy="166199"/>
          </a:xfrm>
          <a:prstGeom prst="rect">
            <a:avLst/>
          </a:prstGeom>
          <a:noFill/>
        </p:spPr>
        <p:txBody>
          <a:bodyPr wrap="square" lIns="0" tIns="0" rIns="0" bIns="0" rtlCol="0">
            <a:spAutoFit/>
          </a:bodyPr>
          <a:lstStyle/>
          <a:p>
            <a:pPr>
              <a:lnSpc>
                <a:spcPct val="90000"/>
              </a:lnSpc>
            </a:pPr>
            <a:r>
              <a:rPr lang="en-US" sz="1200" dirty="0"/>
              <a:t>Communications Strategy</a:t>
            </a:r>
          </a:p>
        </p:txBody>
      </p:sp>
    </p:spTree>
    <p:extLst>
      <p:ext uri="{BB962C8B-B14F-4D97-AF65-F5344CB8AC3E}">
        <p14:creationId xmlns:p14="http://schemas.microsoft.com/office/powerpoint/2010/main" val="1514453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2000"/>
                                        <p:tgtEl>
                                          <p:spTgt spid="206"/>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70"/>
                                        </p:tgtEl>
                                        <p:attrNameLst>
                                          <p:attrName>style.visibility</p:attrName>
                                        </p:attrNameLst>
                                      </p:cBhvr>
                                      <p:to>
                                        <p:strVal val="visible"/>
                                      </p:to>
                                    </p:set>
                                    <p:animEffect transition="in" filter="wipe(up)">
                                      <p:cBhvr>
                                        <p:cTn id="11" dur="500"/>
                                        <p:tgtEl>
                                          <p:spTgt spid="170"/>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175"/>
                                        </p:tgtEl>
                                        <p:attrNameLst>
                                          <p:attrName>style.visibility</p:attrName>
                                        </p:attrNameLst>
                                      </p:cBhvr>
                                      <p:to>
                                        <p:strVal val="visible"/>
                                      </p:to>
                                    </p:set>
                                    <p:animEffect transition="in" filter="wipe(up)">
                                      <p:cBhvr>
                                        <p:cTn id="19" dur="500"/>
                                        <p:tgtEl>
                                          <p:spTgt spid="175"/>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par>
                          <p:cTn id="24" fill="hold">
                            <p:stCondLst>
                              <p:cond delay="4000"/>
                            </p:stCondLst>
                            <p:childTnLst>
                              <p:par>
                                <p:cTn id="25" presetID="22" presetClass="entr" presetSubtype="4" fill="hold" nodeType="afterEffect">
                                  <p:stCondLst>
                                    <p:cond delay="0"/>
                                  </p:stCondLst>
                                  <p:childTnLst>
                                    <p:set>
                                      <p:cBhvr>
                                        <p:cTn id="26" dur="1" fill="hold">
                                          <p:stCondLst>
                                            <p:cond delay="0"/>
                                          </p:stCondLst>
                                        </p:cTn>
                                        <p:tgtEl>
                                          <p:spTgt spid="184"/>
                                        </p:tgtEl>
                                        <p:attrNameLst>
                                          <p:attrName>style.visibility</p:attrName>
                                        </p:attrNameLst>
                                      </p:cBhvr>
                                      <p:to>
                                        <p:strVal val="visible"/>
                                      </p:to>
                                    </p:set>
                                    <p:animEffect transition="in" filter="wipe(down)">
                                      <p:cBhvr>
                                        <p:cTn id="27" dur="500"/>
                                        <p:tgtEl>
                                          <p:spTgt spid="184"/>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5000"/>
                            </p:stCondLst>
                            <p:childTnLst>
                              <p:par>
                                <p:cTn id="33" presetID="22" presetClass="entr" presetSubtype="1" fill="hold" nodeType="afterEffect">
                                  <p:stCondLst>
                                    <p:cond delay="0"/>
                                  </p:stCondLst>
                                  <p:childTnLst>
                                    <p:set>
                                      <p:cBhvr>
                                        <p:cTn id="34" dur="1" fill="hold">
                                          <p:stCondLst>
                                            <p:cond delay="0"/>
                                          </p:stCondLst>
                                        </p:cTn>
                                        <p:tgtEl>
                                          <p:spTgt spid="171"/>
                                        </p:tgtEl>
                                        <p:attrNameLst>
                                          <p:attrName>style.visibility</p:attrName>
                                        </p:attrNameLst>
                                      </p:cBhvr>
                                      <p:to>
                                        <p:strVal val="visible"/>
                                      </p:to>
                                    </p:set>
                                    <p:animEffect transition="in" filter="wipe(up)">
                                      <p:cBhvr>
                                        <p:cTn id="35" dur="500"/>
                                        <p:tgtEl>
                                          <p:spTgt spid="171"/>
                                        </p:tgtEl>
                                      </p:cBhvr>
                                    </p:animEffect>
                                  </p:childTnLst>
                                </p:cTn>
                              </p:par>
                            </p:childTnLst>
                          </p:cTn>
                        </p:par>
                        <p:par>
                          <p:cTn id="36" fill="hold">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187"/>
                                        </p:tgtEl>
                                        <p:attrNameLst>
                                          <p:attrName>style.visibility</p:attrName>
                                        </p:attrNameLst>
                                      </p:cBhvr>
                                      <p:to>
                                        <p:strVal val="visible"/>
                                      </p:to>
                                    </p:set>
                                    <p:animEffect transition="in" filter="wipe(up)">
                                      <p:cBhvr>
                                        <p:cTn id="43" dur="500"/>
                                        <p:tgtEl>
                                          <p:spTgt spid="187"/>
                                        </p:tgtEl>
                                      </p:cBhvr>
                                    </p:animEffect>
                                  </p:childTnLst>
                                </p:cTn>
                              </p:par>
                            </p:childTnLst>
                          </p:cTn>
                        </p:par>
                        <p:par>
                          <p:cTn id="44" fill="hold">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7000"/>
                            </p:stCondLst>
                            <p:childTnLst>
                              <p:par>
                                <p:cTn id="49" presetID="22" presetClass="entr" presetSubtype="4" fill="hold" nodeType="afterEffect">
                                  <p:stCondLst>
                                    <p:cond delay="0"/>
                                  </p:stCondLst>
                                  <p:childTnLst>
                                    <p:set>
                                      <p:cBhvr>
                                        <p:cTn id="50" dur="1" fill="hold">
                                          <p:stCondLst>
                                            <p:cond delay="0"/>
                                          </p:stCondLst>
                                        </p:cTn>
                                        <p:tgtEl>
                                          <p:spTgt spid="190"/>
                                        </p:tgtEl>
                                        <p:attrNameLst>
                                          <p:attrName>style.visibility</p:attrName>
                                        </p:attrNameLst>
                                      </p:cBhvr>
                                      <p:to>
                                        <p:strVal val="visible"/>
                                      </p:to>
                                    </p:set>
                                    <p:animEffect transition="in" filter="wipe(down)">
                                      <p:cBhvr>
                                        <p:cTn id="51" dur="500"/>
                                        <p:tgtEl>
                                          <p:spTgt spid="190"/>
                                        </p:tgtEl>
                                      </p:cBhvr>
                                    </p:animEffect>
                                  </p:childTnLst>
                                </p:cTn>
                              </p:par>
                            </p:childTnLst>
                          </p:cTn>
                        </p:par>
                        <p:par>
                          <p:cTn id="52" fill="hold">
                            <p:stCondLst>
                              <p:cond delay="7500"/>
                            </p:stCondLst>
                            <p:childTnLst>
                              <p:par>
                                <p:cTn id="53" presetID="10" presetClass="entr" presetSubtype="0" fill="hold" grpId="0"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childTnLst>
                          </p:cTn>
                        </p:par>
                        <p:par>
                          <p:cTn id="56" fill="hold">
                            <p:stCondLst>
                              <p:cond delay="8000"/>
                            </p:stCondLst>
                            <p:childTnLst>
                              <p:par>
                                <p:cTn id="57" presetID="22" presetClass="entr" presetSubtype="1" fill="hold" nodeType="afterEffect">
                                  <p:stCondLst>
                                    <p:cond delay="0"/>
                                  </p:stCondLst>
                                  <p:childTnLst>
                                    <p:set>
                                      <p:cBhvr>
                                        <p:cTn id="58" dur="1" fill="hold">
                                          <p:stCondLst>
                                            <p:cond delay="0"/>
                                          </p:stCondLst>
                                        </p:cTn>
                                        <p:tgtEl>
                                          <p:spTgt spid="181"/>
                                        </p:tgtEl>
                                        <p:attrNameLst>
                                          <p:attrName>style.visibility</p:attrName>
                                        </p:attrNameLst>
                                      </p:cBhvr>
                                      <p:to>
                                        <p:strVal val="visible"/>
                                      </p:to>
                                    </p:set>
                                    <p:animEffect transition="in" filter="wipe(up)">
                                      <p:cBhvr>
                                        <p:cTn id="59" dur="500"/>
                                        <p:tgtEl>
                                          <p:spTgt spid="181"/>
                                        </p:tgtEl>
                                      </p:cBhvr>
                                    </p:animEffect>
                                  </p:childTnLst>
                                </p:cTn>
                              </p:par>
                            </p:childTnLst>
                          </p:cTn>
                        </p:par>
                        <p:par>
                          <p:cTn id="60" fill="hold">
                            <p:stCondLst>
                              <p:cond delay="8500"/>
                            </p:stCondLst>
                            <p:childTnLst>
                              <p:par>
                                <p:cTn id="61" presetID="10"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500"/>
                                        <p:tgtEl>
                                          <p:spTgt spid="68"/>
                                        </p:tgtEl>
                                      </p:cBhvr>
                                    </p:animEffect>
                                  </p:childTnLst>
                                </p:cTn>
                              </p:par>
                            </p:childTnLst>
                          </p:cTn>
                        </p:par>
                        <p:par>
                          <p:cTn id="64" fill="hold">
                            <p:stCondLst>
                              <p:cond delay="9000"/>
                            </p:stCondLst>
                            <p:childTnLst>
                              <p:par>
                                <p:cTn id="65" presetID="22" presetClass="entr" presetSubtype="4" fill="hold" nodeType="afterEffect">
                                  <p:stCondLst>
                                    <p:cond delay="0"/>
                                  </p:stCondLst>
                                  <p:childTnLst>
                                    <p:set>
                                      <p:cBhvr>
                                        <p:cTn id="66" dur="1" fill="hold">
                                          <p:stCondLst>
                                            <p:cond delay="0"/>
                                          </p:stCondLst>
                                        </p:cTn>
                                        <p:tgtEl>
                                          <p:spTgt spid="193"/>
                                        </p:tgtEl>
                                        <p:attrNameLst>
                                          <p:attrName>style.visibility</p:attrName>
                                        </p:attrNameLst>
                                      </p:cBhvr>
                                      <p:to>
                                        <p:strVal val="visible"/>
                                      </p:to>
                                    </p:set>
                                    <p:animEffect transition="in" filter="wipe(down)">
                                      <p:cBhvr>
                                        <p:cTn id="67" dur="500"/>
                                        <p:tgtEl>
                                          <p:spTgt spid="193"/>
                                        </p:tgtEl>
                                      </p:cBhvr>
                                    </p:animEffect>
                                  </p:childTnLst>
                                </p:cTn>
                              </p:par>
                            </p:childTnLst>
                          </p:cTn>
                        </p:par>
                        <p:par>
                          <p:cTn id="68" fill="hold">
                            <p:stCondLst>
                              <p:cond delay="9500"/>
                            </p:stCondLst>
                            <p:childTnLst>
                              <p:par>
                                <p:cTn id="69" presetID="10" presetClass="entr" presetSubtype="0"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childTnLst>
                                </p:cTn>
                              </p:par>
                            </p:childTnLst>
                          </p:cTn>
                        </p:par>
                        <p:par>
                          <p:cTn id="72" fill="hold">
                            <p:stCondLst>
                              <p:cond delay="10000"/>
                            </p:stCondLst>
                            <p:childTnLst>
                              <p:par>
                                <p:cTn id="73" presetID="22" presetClass="entr" presetSubtype="4" fill="hold" grpId="0" nodeType="after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wipe(down)">
                                      <p:cBhvr>
                                        <p:cTn id="75" dur="500"/>
                                        <p:tgtEl>
                                          <p:spTgt spid="204"/>
                                        </p:tgtEl>
                                      </p:cBhvr>
                                    </p:animEffect>
                                  </p:childTnLst>
                                </p:cTn>
                              </p:par>
                            </p:childTnLst>
                          </p:cTn>
                        </p:par>
                        <p:par>
                          <p:cTn id="76" fill="hold">
                            <p:stCondLst>
                              <p:cond delay="10500"/>
                            </p:stCondLst>
                            <p:childTnLst>
                              <p:par>
                                <p:cTn id="77" presetID="10" presetClass="entr" presetSubtype="0" fill="hold" grpId="0"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par>
                          <p:cTn id="80" fill="hold">
                            <p:stCondLst>
                              <p:cond delay="11000"/>
                            </p:stCondLst>
                            <p:childTnLst>
                              <p:par>
                                <p:cTn id="81" presetID="22" presetClass="entr" presetSubtype="1" fill="hold" grpId="0" nodeType="afterEffect">
                                  <p:stCondLst>
                                    <p:cond delay="0"/>
                                  </p:stCondLst>
                                  <p:childTnLst>
                                    <p:set>
                                      <p:cBhvr>
                                        <p:cTn id="82" dur="1" fill="hold">
                                          <p:stCondLst>
                                            <p:cond delay="0"/>
                                          </p:stCondLst>
                                        </p:cTn>
                                        <p:tgtEl>
                                          <p:spTgt spid="205"/>
                                        </p:tgtEl>
                                        <p:attrNameLst>
                                          <p:attrName>style.visibility</p:attrName>
                                        </p:attrNameLst>
                                      </p:cBhvr>
                                      <p:to>
                                        <p:strVal val="visible"/>
                                      </p:to>
                                    </p:set>
                                    <p:animEffect transition="in" filter="wipe(up)">
                                      <p:cBhvr>
                                        <p:cTn id="83" dur="500"/>
                                        <p:tgtEl>
                                          <p:spTgt spid="205"/>
                                        </p:tgtEl>
                                      </p:cBhvr>
                                    </p:animEffect>
                                  </p:childTnLst>
                                </p:cTn>
                              </p:par>
                            </p:childTnLst>
                          </p:cTn>
                        </p:par>
                        <p:par>
                          <p:cTn id="84" fill="hold">
                            <p:stCondLst>
                              <p:cond delay="11500"/>
                            </p:stCondLst>
                            <p:childTnLst>
                              <p:par>
                                <p:cTn id="85" presetID="10" presetClass="entr" presetSubtype="0"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fade">
                                      <p:cBhvr>
                                        <p:cTn id="87" dur="500"/>
                                        <p:tgtEl>
                                          <p:spTgt spid="9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fade">
                                      <p:cBhvr>
                                        <p:cTn id="90" dur="500"/>
                                        <p:tgtEl>
                                          <p:spTgt spid="90"/>
                                        </p:tgtEl>
                                      </p:cBhvr>
                                    </p:animEffect>
                                  </p:childTnLst>
                                </p:cTn>
                              </p:par>
                            </p:childTnLst>
                          </p:cTn>
                        </p:par>
                        <p:par>
                          <p:cTn id="91" fill="hold">
                            <p:stCondLst>
                              <p:cond delay="12000"/>
                            </p:stCondLst>
                            <p:childTnLst>
                              <p:par>
                                <p:cTn id="92" presetID="22" presetClass="entr" presetSubtype="4" fill="hold" nodeType="afterEffect">
                                  <p:stCondLst>
                                    <p:cond delay="0"/>
                                  </p:stCondLst>
                                  <p:childTnLst>
                                    <p:set>
                                      <p:cBhvr>
                                        <p:cTn id="93" dur="1" fill="hold">
                                          <p:stCondLst>
                                            <p:cond delay="0"/>
                                          </p:stCondLst>
                                        </p:cTn>
                                        <p:tgtEl>
                                          <p:spTgt spid="81"/>
                                        </p:tgtEl>
                                        <p:attrNameLst>
                                          <p:attrName>style.visibility</p:attrName>
                                        </p:attrNameLst>
                                      </p:cBhvr>
                                      <p:to>
                                        <p:strVal val="visible"/>
                                      </p:to>
                                    </p:set>
                                    <p:animEffect transition="in" filter="wipe(down)">
                                      <p:cBhvr>
                                        <p:cTn id="94" dur="500"/>
                                        <p:tgtEl>
                                          <p:spTgt spid="81"/>
                                        </p:tgtEl>
                                      </p:cBhvr>
                                    </p:animEffect>
                                  </p:childTnLst>
                                </p:cTn>
                              </p:par>
                            </p:childTnLst>
                          </p:cTn>
                        </p:par>
                        <p:par>
                          <p:cTn id="95" fill="hold">
                            <p:stCondLst>
                              <p:cond delay="12500"/>
                            </p:stCondLst>
                            <p:childTnLst>
                              <p:par>
                                <p:cTn id="96" presetID="10" presetClass="entr" presetSubtype="0" fill="hold" grpId="0" nodeType="afterEffect">
                                  <p:stCondLst>
                                    <p:cond delay="0"/>
                                  </p:stCondLst>
                                  <p:childTnLst>
                                    <p:set>
                                      <p:cBhvr>
                                        <p:cTn id="97" dur="1" fill="hold">
                                          <p:stCondLst>
                                            <p:cond delay="0"/>
                                          </p:stCondLst>
                                        </p:cTn>
                                        <p:tgtEl>
                                          <p:spTgt spid="84"/>
                                        </p:tgtEl>
                                        <p:attrNameLst>
                                          <p:attrName>style.visibility</p:attrName>
                                        </p:attrNameLst>
                                      </p:cBhvr>
                                      <p:to>
                                        <p:strVal val="visible"/>
                                      </p:to>
                                    </p:set>
                                    <p:animEffect transition="in" filter="fade">
                                      <p:cBhvr>
                                        <p:cTn id="98"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4" grpId="0"/>
      <p:bldP spid="50" grpId="0"/>
      <p:bldP spid="38" grpId="0"/>
      <p:bldP spid="68" grpId="0"/>
      <p:bldP spid="46" grpId="0"/>
      <p:bldP spid="61" grpId="0"/>
      <p:bldP spid="72" grpId="0"/>
      <p:bldP spid="94" grpId="0"/>
      <p:bldP spid="90" grpId="0"/>
      <p:bldP spid="205" grpId="0" animBg="1"/>
      <p:bldP spid="79" grpId="0"/>
      <p:bldP spid="204" grpId="0" animBg="1"/>
      <p:bldP spid="84"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xmlns="" id="{1BBF5288-9827-264F-AE7F-13B5D15634D9}"/>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Our relationship management model. </a:t>
            </a:r>
          </a:p>
        </p:txBody>
      </p:sp>
      <p:sp>
        <p:nvSpPr>
          <p:cNvPr id="3" name="TextBox 2">
            <a:extLst>
              <a:ext uri="{FF2B5EF4-FFF2-40B4-BE49-F238E27FC236}">
                <a16:creationId xmlns:a16="http://schemas.microsoft.com/office/drawing/2014/main" xmlns="" id="{4FB5E6AB-637C-1540-BEFF-968957650D09}"/>
              </a:ext>
            </a:extLst>
          </p:cNvPr>
          <p:cNvSpPr txBox="1"/>
          <p:nvPr/>
        </p:nvSpPr>
        <p:spPr>
          <a:xfrm>
            <a:off x="919791" y="1743696"/>
            <a:ext cx="4977425" cy="507831"/>
          </a:xfrm>
          <a:prstGeom prst="rect">
            <a:avLst/>
          </a:prstGeom>
          <a:solidFill>
            <a:schemeClr val="accent1"/>
          </a:solidFill>
        </p:spPr>
        <p:txBody>
          <a:bodyPr wrap="square" lIns="91440" tIns="91440" rIns="91440" bIns="91440" rtlCol="0" anchor="ctr" anchorCtr="0">
            <a:spAutoFit/>
          </a:bodyPr>
          <a:lstStyle/>
          <a:p>
            <a:pPr algn="ctr"/>
            <a:r>
              <a:rPr lang="en-US" sz="2100" dirty="0">
                <a:solidFill>
                  <a:schemeClr val="bg1"/>
                </a:solidFill>
                <a:latin typeface="+mj-lt"/>
              </a:rPr>
              <a:t>Relationship Manager</a:t>
            </a:r>
          </a:p>
        </p:txBody>
      </p:sp>
      <p:sp>
        <p:nvSpPr>
          <p:cNvPr id="4" name="TextBox 3">
            <a:extLst>
              <a:ext uri="{FF2B5EF4-FFF2-40B4-BE49-F238E27FC236}">
                <a16:creationId xmlns:a16="http://schemas.microsoft.com/office/drawing/2014/main" xmlns="" id="{A8698EED-812E-964C-A1BA-D72A34C187CF}"/>
              </a:ext>
            </a:extLst>
          </p:cNvPr>
          <p:cNvSpPr txBox="1"/>
          <p:nvPr/>
        </p:nvSpPr>
        <p:spPr>
          <a:xfrm>
            <a:off x="919792" y="2435143"/>
            <a:ext cx="4977424" cy="1906676"/>
          </a:xfrm>
          <a:prstGeom prst="rect">
            <a:avLst/>
          </a:prstGeom>
          <a:noFill/>
        </p:spPr>
        <p:txBody>
          <a:bodyPr wrap="square" lIns="0" tIns="0" rIns="0" bIns="0" rtlCol="0">
            <a:spAutoFit/>
          </a:bodyPr>
          <a:lstStyle/>
          <a:p>
            <a:pPr marL="285750" indent="-285750">
              <a:lnSpc>
                <a:spcPct val="90000"/>
              </a:lnSpc>
              <a:spcAft>
                <a:spcPts val="900"/>
              </a:spcAft>
              <a:buFont typeface="Arial" panose="020B0604020202020204" pitchFamily="34" charset="0"/>
              <a:buChar char="•"/>
            </a:pPr>
            <a:r>
              <a:rPr lang="en-US" sz="1600" dirty="0">
                <a:solidFill>
                  <a:schemeClr val="tx2"/>
                </a:solidFill>
                <a:latin typeface="+mj-lt"/>
              </a:rPr>
              <a:t>Name – Title </a:t>
            </a:r>
          </a:p>
          <a:p>
            <a:pPr marL="285750" indent="-285750">
              <a:lnSpc>
                <a:spcPct val="90000"/>
              </a:lnSpc>
              <a:spcAft>
                <a:spcPts val="900"/>
              </a:spcAft>
              <a:buFont typeface="Arial" panose="020B0604020202020204" pitchFamily="34" charset="0"/>
              <a:buChar char="•"/>
            </a:pPr>
            <a:r>
              <a:rPr lang="en-US" sz="1600" dirty="0">
                <a:solidFill>
                  <a:schemeClr val="tx2"/>
                </a:solidFill>
              </a:rPr>
              <a:t>Education background</a:t>
            </a:r>
          </a:p>
          <a:p>
            <a:pPr marL="285750" indent="-285750">
              <a:lnSpc>
                <a:spcPct val="90000"/>
              </a:lnSpc>
              <a:spcAft>
                <a:spcPts val="900"/>
              </a:spcAft>
              <a:buFont typeface="Arial" panose="020B0604020202020204" pitchFamily="34" charset="0"/>
              <a:buChar char="•"/>
            </a:pPr>
            <a:r>
              <a:rPr lang="en-US" sz="1600" dirty="0">
                <a:solidFill>
                  <a:schemeClr val="tx2"/>
                </a:solidFill>
              </a:rPr>
              <a:t>Certifications, etc.</a:t>
            </a:r>
          </a:p>
          <a:p>
            <a:pPr marL="285750" indent="-285750">
              <a:lnSpc>
                <a:spcPct val="90000"/>
              </a:lnSpc>
              <a:spcAft>
                <a:spcPts val="900"/>
              </a:spcAft>
              <a:buFont typeface="Arial" panose="020B0604020202020204" pitchFamily="34" charset="0"/>
              <a:buChar char="•"/>
            </a:pPr>
            <a:r>
              <a:rPr lang="en-US" sz="1600" dirty="0">
                <a:solidFill>
                  <a:schemeClr val="tx2"/>
                </a:solidFill>
              </a:rPr>
              <a:t>Description of function/role</a:t>
            </a:r>
          </a:p>
          <a:p>
            <a:pPr marL="285750" indent="-285750">
              <a:lnSpc>
                <a:spcPct val="90000"/>
              </a:lnSpc>
              <a:spcAft>
                <a:spcPts val="900"/>
              </a:spcAft>
              <a:buFont typeface="Arial" panose="020B0604020202020204" pitchFamily="34" charset="0"/>
              <a:buChar char="•"/>
            </a:pPr>
            <a:r>
              <a:rPr lang="en-US" sz="1600" dirty="0">
                <a:solidFill>
                  <a:schemeClr val="tx2"/>
                </a:solidFill>
              </a:rPr>
              <a:t>Info re: experience</a:t>
            </a:r>
          </a:p>
          <a:p>
            <a:pPr marL="285750" indent="-285750">
              <a:lnSpc>
                <a:spcPct val="90000"/>
              </a:lnSpc>
              <a:spcAft>
                <a:spcPts val="900"/>
              </a:spcAft>
              <a:buFont typeface="Arial" panose="020B0604020202020204" pitchFamily="34" charset="0"/>
              <a:buChar char="•"/>
            </a:pPr>
            <a:r>
              <a:rPr lang="en-US" sz="1600" dirty="0">
                <a:solidFill>
                  <a:schemeClr val="tx2"/>
                </a:solidFill>
              </a:rPr>
              <a:t>Supported by </a:t>
            </a:r>
            <a:r>
              <a:rPr lang="en-US" sz="1600" dirty="0">
                <a:solidFill>
                  <a:schemeClr val="tx2"/>
                </a:solidFill>
                <a:latin typeface="+mj-lt"/>
              </a:rPr>
              <a:t>NAME NAME</a:t>
            </a:r>
            <a:r>
              <a:rPr lang="en-US" sz="1600" dirty="0">
                <a:solidFill>
                  <a:schemeClr val="tx2"/>
                </a:solidFill>
              </a:rPr>
              <a:t>, Title</a:t>
            </a:r>
          </a:p>
        </p:txBody>
      </p:sp>
      <p:sp>
        <p:nvSpPr>
          <p:cNvPr id="22" name="TextBox 21">
            <a:extLst>
              <a:ext uri="{FF2B5EF4-FFF2-40B4-BE49-F238E27FC236}">
                <a16:creationId xmlns:a16="http://schemas.microsoft.com/office/drawing/2014/main" xmlns="" id="{ED79309B-C004-DC40-A6B3-3AC6702FB253}"/>
              </a:ext>
            </a:extLst>
          </p:cNvPr>
          <p:cNvSpPr txBox="1"/>
          <p:nvPr/>
        </p:nvSpPr>
        <p:spPr>
          <a:xfrm>
            <a:off x="6272564" y="1743696"/>
            <a:ext cx="4977425" cy="507831"/>
          </a:xfrm>
          <a:prstGeom prst="rect">
            <a:avLst/>
          </a:prstGeom>
          <a:solidFill>
            <a:schemeClr val="accent3"/>
          </a:solidFill>
        </p:spPr>
        <p:txBody>
          <a:bodyPr wrap="square" lIns="91440" tIns="91440" rIns="91440" bIns="91440" rtlCol="0" anchor="ctr" anchorCtr="0">
            <a:spAutoFit/>
          </a:bodyPr>
          <a:lstStyle/>
          <a:p>
            <a:pPr algn="ctr"/>
            <a:r>
              <a:rPr lang="en-US" sz="2100" dirty="0">
                <a:solidFill>
                  <a:schemeClr val="bg1"/>
                </a:solidFill>
                <a:latin typeface="+mj-lt"/>
              </a:rPr>
              <a:t>Key Objectives</a:t>
            </a:r>
          </a:p>
        </p:txBody>
      </p:sp>
      <p:sp>
        <p:nvSpPr>
          <p:cNvPr id="23" name="TextBox 22">
            <a:extLst>
              <a:ext uri="{FF2B5EF4-FFF2-40B4-BE49-F238E27FC236}">
                <a16:creationId xmlns:a16="http://schemas.microsoft.com/office/drawing/2014/main" xmlns="" id="{EF4F6FF7-A792-564E-9258-757029C6B1DB}"/>
              </a:ext>
            </a:extLst>
          </p:cNvPr>
          <p:cNvSpPr txBox="1"/>
          <p:nvPr/>
        </p:nvSpPr>
        <p:spPr>
          <a:xfrm>
            <a:off x="6272565" y="2435143"/>
            <a:ext cx="4977424" cy="2349874"/>
          </a:xfrm>
          <a:prstGeom prst="rect">
            <a:avLst/>
          </a:prstGeom>
          <a:noFill/>
        </p:spPr>
        <p:txBody>
          <a:bodyPr wrap="square" lIns="0" tIns="0" rIns="0" bIns="0" rtlCol="0">
            <a:spAutoFit/>
          </a:bodyPr>
          <a:lstStyle/>
          <a:p>
            <a:pPr marL="285750" indent="-285750">
              <a:lnSpc>
                <a:spcPct val="90000"/>
              </a:lnSpc>
              <a:spcAft>
                <a:spcPts val="900"/>
              </a:spcAft>
              <a:buFont typeface="Arial" panose="020B0604020202020204" pitchFamily="34" charset="0"/>
              <a:buChar char="•"/>
            </a:pPr>
            <a:r>
              <a:rPr lang="en-US" sz="1600" dirty="0">
                <a:solidFill>
                  <a:schemeClr val="tx2"/>
                </a:solidFill>
              </a:rPr>
              <a:t>Proactive partnership to drive value and growth in program </a:t>
            </a:r>
          </a:p>
          <a:p>
            <a:pPr marL="285750" indent="-285750">
              <a:lnSpc>
                <a:spcPct val="90000"/>
              </a:lnSpc>
              <a:spcAft>
                <a:spcPts val="900"/>
              </a:spcAft>
              <a:buFont typeface="Arial" panose="020B0604020202020204" pitchFamily="34" charset="0"/>
              <a:buChar char="•"/>
            </a:pPr>
            <a:r>
              <a:rPr lang="en-US" sz="1600" dirty="0">
                <a:solidFill>
                  <a:schemeClr val="tx2"/>
                </a:solidFill>
              </a:rPr>
              <a:t>Continued program improvement </a:t>
            </a:r>
          </a:p>
          <a:p>
            <a:pPr marL="285750" indent="-285750">
              <a:lnSpc>
                <a:spcPct val="90000"/>
              </a:lnSpc>
              <a:spcAft>
                <a:spcPts val="900"/>
              </a:spcAft>
              <a:buFont typeface="Arial" panose="020B0604020202020204" pitchFamily="34" charset="0"/>
              <a:buChar char="•"/>
            </a:pPr>
            <a:r>
              <a:rPr lang="en-US" sz="1600" dirty="0">
                <a:solidFill>
                  <a:schemeClr val="tx2"/>
                </a:solidFill>
              </a:rPr>
              <a:t>Reference </a:t>
            </a:r>
          </a:p>
          <a:p>
            <a:pPr marL="285750" indent="-285750">
              <a:lnSpc>
                <a:spcPct val="90000"/>
              </a:lnSpc>
              <a:spcAft>
                <a:spcPts val="600"/>
              </a:spcAft>
              <a:buFont typeface="Arial" panose="020B0604020202020204" pitchFamily="34" charset="0"/>
              <a:buChar char="•"/>
            </a:pPr>
            <a:r>
              <a:rPr lang="en-US" sz="1600" dirty="0">
                <a:solidFill>
                  <a:schemeClr val="tx2"/>
                </a:solidFill>
              </a:rPr>
              <a:t>Regular service reviews </a:t>
            </a:r>
          </a:p>
          <a:p>
            <a:pPr marL="594360" indent="-285750">
              <a:lnSpc>
                <a:spcPct val="90000"/>
              </a:lnSpc>
              <a:spcAft>
                <a:spcPts val="600"/>
              </a:spcAft>
              <a:buFont typeface="Arial" panose="020B0604020202020204" pitchFamily="34" charset="0"/>
              <a:buChar char="•"/>
            </a:pPr>
            <a:r>
              <a:rPr lang="en-US" sz="1600" dirty="0">
                <a:solidFill>
                  <a:schemeClr val="tx2"/>
                </a:solidFill>
              </a:rPr>
              <a:t>WageWorks performance </a:t>
            </a:r>
          </a:p>
          <a:p>
            <a:pPr marL="594360" indent="-285750">
              <a:lnSpc>
                <a:spcPct val="90000"/>
              </a:lnSpc>
              <a:spcAft>
                <a:spcPts val="600"/>
              </a:spcAft>
              <a:buFont typeface="Arial" panose="020B0604020202020204" pitchFamily="34" charset="0"/>
              <a:buChar char="•"/>
            </a:pPr>
            <a:r>
              <a:rPr lang="en-US" sz="1600" dirty="0">
                <a:solidFill>
                  <a:schemeClr val="tx2"/>
                </a:solidFill>
              </a:rPr>
              <a:t>Specific performance </a:t>
            </a:r>
          </a:p>
          <a:p>
            <a:pPr marL="594360" indent="-285750">
              <a:lnSpc>
                <a:spcPct val="90000"/>
              </a:lnSpc>
              <a:spcAft>
                <a:spcPts val="600"/>
              </a:spcAft>
              <a:buFont typeface="Arial" panose="020B0604020202020204" pitchFamily="34" charset="0"/>
              <a:buChar char="•"/>
            </a:pPr>
            <a:r>
              <a:rPr lang="en-US" sz="1600" dirty="0">
                <a:solidFill>
                  <a:schemeClr val="tx2"/>
                </a:solidFill>
              </a:rPr>
              <a:t>Company &amp; industry updates</a:t>
            </a:r>
          </a:p>
        </p:txBody>
      </p:sp>
      <p:grpSp>
        <p:nvGrpSpPr>
          <p:cNvPr id="12" name="Group 11">
            <a:extLst>
              <a:ext uri="{FF2B5EF4-FFF2-40B4-BE49-F238E27FC236}">
                <a16:creationId xmlns:a16="http://schemas.microsoft.com/office/drawing/2014/main" xmlns="" id="{B2B7EE18-E073-FD43-A534-0D214708F677}"/>
              </a:ext>
            </a:extLst>
          </p:cNvPr>
          <p:cNvGrpSpPr/>
          <p:nvPr/>
        </p:nvGrpSpPr>
        <p:grpSpPr>
          <a:xfrm>
            <a:off x="919791" y="5200335"/>
            <a:ext cx="10330198" cy="1191829"/>
            <a:chOff x="919791" y="5218485"/>
            <a:chExt cx="10330198" cy="1191829"/>
          </a:xfrm>
        </p:grpSpPr>
        <p:grpSp>
          <p:nvGrpSpPr>
            <p:cNvPr id="6" name="Group 5">
              <a:extLst>
                <a:ext uri="{FF2B5EF4-FFF2-40B4-BE49-F238E27FC236}">
                  <a16:creationId xmlns:a16="http://schemas.microsoft.com/office/drawing/2014/main" xmlns="" id="{CCEACB89-09BD-D04B-970A-A98681731B92}"/>
                </a:ext>
              </a:extLst>
            </p:cNvPr>
            <p:cNvGrpSpPr/>
            <p:nvPr/>
          </p:nvGrpSpPr>
          <p:grpSpPr>
            <a:xfrm>
              <a:off x="919791" y="5218485"/>
              <a:ext cx="3032188" cy="1191829"/>
              <a:chOff x="919791" y="5138518"/>
              <a:chExt cx="3032188" cy="1191829"/>
            </a:xfrm>
          </p:grpSpPr>
          <p:sp>
            <p:nvSpPr>
              <p:cNvPr id="24" name="TextBox 23">
                <a:extLst>
                  <a:ext uri="{FF2B5EF4-FFF2-40B4-BE49-F238E27FC236}">
                    <a16:creationId xmlns:a16="http://schemas.microsoft.com/office/drawing/2014/main" xmlns="" id="{8E0DA6E7-6A9E-DF4F-A47A-E53CE93DF606}"/>
                  </a:ext>
                </a:extLst>
              </p:cNvPr>
              <p:cNvSpPr txBox="1"/>
              <p:nvPr/>
            </p:nvSpPr>
            <p:spPr>
              <a:xfrm>
                <a:off x="919791" y="5365100"/>
                <a:ext cx="2711305" cy="738664"/>
              </a:xfrm>
              <a:prstGeom prst="rect">
                <a:avLst/>
              </a:prstGeom>
              <a:solidFill>
                <a:schemeClr val="accent3"/>
              </a:solidFill>
            </p:spPr>
            <p:txBody>
              <a:bodyPr wrap="square" lIns="182880" tIns="91440" rIns="91440" bIns="91440" rtlCol="0" anchor="ctr" anchorCtr="0">
                <a:spAutoFit/>
              </a:bodyPr>
              <a:lstStyle/>
              <a:p>
                <a:r>
                  <a:rPr lang="en-US" dirty="0">
                    <a:solidFill>
                      <a:schemeClr val="bg1"/>
                    </a:solidFill>
                    <a:latin typeface="+mj-lt"/>
                  </a:rPr>
                  <a:t>Years of </a:t>
                </a:r>
                <a:br>
                  <a:rPr lang="en-US" dirty="0">
                    <a:solidFill>
                      <a:schemeClr val="bg1"/>
                    </a:solidFill>
                    <a:latin typeface="+mj-lt"/>
                  </a:rPr>
                </a:br>
                <a:r>
                  <a:rPr lang="en-US" dirty="0">
                    <a:solidFill>
                      <a:schemeClr val="bg1"/>
                    </a:solidFill>
                    <a:latin typeface="+mj-lt"/>
                  </a:rPr>
                  <a:t>Experience</a:t>
                </a:r>
              </a:p>
            </p:txBody>
          </p:sp>
          <p:sp>
            <p:nvSpPr>
              <p:cNvPr id="5" name="Oval 4">
                <a:extLst>
                  <a:ext uri="{FF2B5EF4-FFF2-40B4-BE49-F238E27FC236}">
                    <a16:creationId xmlns:a16="http://schemas.microsoft.com/office/drawing/2014/main" xmlns="" id="{B0BE5556-1DFD-B74F-898A-77DD344A9AE2}"/>
                  </a:ext>
                </a:extLst>
              </p:cNvPr>
              <p:cNvSpPr/>
              <p:nvPr/>
            </p:nvSpPr>
            <p:spPr>
              <a:xfrm>
                <a:off x="2760150" y="5138518"/>
                <a:ext cx="1191829" cy="1191829"/>
              </a:xfrm>
              <a:prstGeom prst="ellipse">
                <a:avLst/>
              </a:prstGeom>
              <a:solidFill>
                <a:schemeClr val="accent3"/>
              </a:solidFill>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nvGrpSpPr>
            <p:cNvPr id="7" name="Group 6">
              <a:extLst>
                <a:ext uri="{FF2B5EF4-FFF2-40B4-BE49-F238E27FC236}">
                  <a16:creationId xmlns:a16="http://schemas.microsoft.com/office/drawing/2014/main" xmlns="" id="{77035062-DBCF-224C-A92F-CC693AD19E7E}"/>
                </a:ext>
              </a:extLst>
            </p:cNvPr>
            <p:cNvGrpSpPr/>
            <p:nvPr/>
          </p:nvGrpSpPr>
          <p:grpSpPr>
            <a:xfrm>
              <a:off x="4393968" y="5218485"/>
              <a:ext cx="3030962" cy="1191829"/>
              <a:chOff x="4444869" y="5138518"/>
              <a:chExt cx="3030962" cy="1191829"/>
            </a:xfrm>
          </p:grpSpPr>
          <p:sp>
            <p:nvSpPr>
              <p:cNvPr id="37" name="TextBox 36">
                <a:extLst>
                  <a:ext uri="{FF2B5EF4-FFF2-40B4-BE49-F238E27FC236}">
                    <a16:creationId xmlns:a16="http://schemas.microsoft.com/office/drawing/2014/main" xmlns="" id="{C367B372-5D76-CC49-ADDF-93C90BA81536}"/>
                  </a:ext>
                </a:extLst>
              </p:cNvPr>
              <p:cNvSpPr txBox="1"/>
              <p:nvPr/>
            </p:nvSpPr>
            <p:spPr>
              <a:xfrm>
                <a:off x="4444869" y="5365100"/>
                <a:ext cx="2711305" cy="738664"/>
              </a:xfrm>
              <a:prstGeom prst="rect">
                <a:avLst/>
              </a:prstGeom>
              <a:solidFill>
                <a:schemeClr val="accent1"/>
              </a:solidFill>
            </p:spPr>
            <p:txBody>
              <a:bodyPr wrap="square" lIns="182880" tIns="91440" rIns="91440" bIns="91440" rtlCol="0" anchor="ctr" anchorCtr="0">
                <a:spAutoFit/>
              </a:bodyPr>
              <a:lstStyle/>
              <a:p>
                <a:r>
                  <a:rPr lang="en-US" dirty="0">
                    <a:solidFill>
                      <a:schemeClr val="bg1"/>
                    </a:solidFill>
                    <a:latin typeface="+mj-lt"/>
                  </a:rPr>
                  <a:t>Likely to Refer WageWorks</a:t>
                </a:r>
              </a:p>
            </p:txBody>
          </p:sp>
          <p:sp>
            <p:nvSpPr>
              <p:cNvPr id="39" name="Oval 38">
                <a:extLst>
                  <a:ext uri="{FF2B5EF4-FFF2-40B4-BE49-F238E27FC236}">
                    <a16:creationId xmlns:a16="http://schemas.microsoft.com/office/drawing/2014/main" xmlns="" id="{F76296DE-43FC-CB4E-833D-D898CF104740}"/>
                  </a:ext>
                </a:extLst>
              </p:cNvPr>
              <p:cNvSpPr/>
              <p:nvPr/>
            </p:nvSpPr>
            <p:spPr>
              <a:xfrm>
                <a:off x="6284002" y="5138518"/>
                <a:ext cx="1191829" cy="1191829"/>
              </a:xfrm>
              <a:prstGeom prst="ellipse">
                <a:avLst/>
              </a:prstGeom>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nvGrpSpPr>
            <p:cNvPr id="8" name="Group 7">
              <a:extLst>
                <a:ext uri="{FF2B5EF4-FFF2-40B4-BE49-F238E27FC236}">
                  <a16:creationId xmlns:a16="http://schemas.microsoft.com/office/drawing/2014/main" xmlns="" id="{4EF719AB-47EB-2245-B073-1CA6A3353226}"/>
                </a:ext>
              </a:extLst>
            </p:cNvPr>
            <p:cNvGrpSpPr/>
            <p:nvPr/>
          </p:nvGrpSpPr>
          <p:grpSpPr>
            <a:xfrm>
              <a:off x="7866919" y="5218485"/>
              <a:ext cx="3383070" cy="1191829"/>
              <a:chOff x="7893077" y="5138518"/>
              <a:chExt cx="3383070" cy="1191829"/>
            </a:xfrm>
          </p:grpSpPr>
          <p:sp>
            <p:nvSpPr>
              <p:cNvPr id="38" name="TextBox 37">
                <a:extLst>
                  <a:ext uri="{FF2B5EF4-FFF2-40B4-BE49-F238E27FC236}">
                    <a16:creationId xmlns:a16="http://schemas.microsoft.com/office/drawing/2014/main" xmlns="" id="{973DAC31-A065-E948-B400-EC923C8A743A}"/>
                  </a:ext>
                </a:extLst>
              </p:cNvPr>
              <p:cNvSpPr txBox="1"/>
              <p:nvPr/>
            </p:nvSpPr>
            <p:spPr>
              <a:xfrm>
                <a:off x="7893077" y="5365100"/>
                <a:ext cx="2711305" cy="738664"/>
              </a:xfrm>
              <a:prstGeom prst="rect">
                <a:avLst/>
              </a:prstGeom>
              <a:solidFill>
                <a:schemeClr val="accent2"/>
              </a:solidFill>
            </p:spPr>
            <p:txBody>
              <a:bodyPr wrap="square" lIns="182880" tIns="91440" rIns="91440" bIns="91440" rtlCol="0" anchor="ctr" anchorCtr="0">
                <a:spAutoFit/>
              </a:bodyPr>
              <a:lstStyle/>
              <a:p>
                <a:r>
                  <a:rPr lang="en-US" dirty="0">
                    <a:solidFill>
                      <a:schemeClr val="bg1"/>
                    </a:solidFill>
                    <a:latin typeface="+mj-lt"/>
                  </a:rPr>
                  <a:t>Client Satisfaction </a:t>
                </a:r>
              </a:p>
              <a:p>
                <a:r>
                  <a:rPr lang="en-US" dirty="0">
                    <a:solidFill>
                      <a:schemeClr val="bg1"/>
                    </a:solidFill>
                    <a:latin typeface="+mj-lt"/>
                  </a:rPr>
                  <a:t>Score</a:t>
                </a:r>
              </a:p>
            </p:txBody>
          </p:sp>
          <p:sp>
            <p:nvSpPr>
              <p:cNvPr id="40" name="Oval 39">
                <a:extLst>
                  <a:ext uri="{FF2B5EF4-FFF2-40B4-BE49-F238E27FC236}">
                    <a16:creationId xmlns:a16="http://schemas.microsoft.com/office/drawing/2014/main" xmlns="" id="{5E8B182B-2F9E-C540-9A6C-CA7D66259593}"/>
                  </a:ext>
                </a:extLst>
              </p:cNvPr>
              <p:cNvSpPr/>
              <p:nvPr/>
            </p:nvSpPr>
            <p:spPr>
              <a:xfrm>
                <a:off x="10084318" y="5138518"/>
                <a:ext cx="1191829" cy="1191829"/>
              </a:xfrm>
              <a:prstGeom prst="ellipse">
                <a:avLst/>
              </a:prstGeom>
              <a:solidFill>
                <a:schemeClr val="accent2"/>
              </a:solidFill>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cxnSp>
        <p:nvCxnSpPr>
          <p:cNvPr id="10" name="Straight Connector 9">
            <a:extLst>
              <a:ext uri="{FF2B5EF4-FFF2-40B4-BE49-F238E27FC236}">
                <a16:creationId xmlns:a16="http://schemas.microsoft.com/office/drawing/2014/main" xmlns="" id="{ECBC8C24-030B-9749-848D-782BC16766EE}"/>
              </a:ext>
            </a:extLst>
          </p:cNvPr>
          <p:cNvCxnSpPr>
            <a:cxnSpLocks/>
          </p:cNvCxnSpPr>
          <p:nvPr/>
        </p:nvCxnSpPr>
        <p:spPr>
          <a:xfrm>
            <a:off x="919791" y="5034250"/>
            <a:ext cx="1033019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C84F6FD0-6681-3B4E-BCA4-75C027B0B4C7}"/>
              </a:ext>
            </a:extLst>
          </p:cNvPr>
          <p:cNvCxnSpPr>
            <a:cxnSpLocks/>
          </p:cNvCxnSpPr>
          <p:nvPr/>
        </p:nvCxnSpPr>
        <p:spPr>
          <a:xfrm>
            <a:off x="919791" y="6558250"/>
            <a:ext cx="1033019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49E0EC55-F0F6-E049-97E3-88BC60B13B9E}"/>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Sample information from a service review. </a:t>
            </a:r>
          </a:p>
        </p:txBody>
      </p:sp>
      <p:grpSp>
        <p:nvGrpSpPr>
          <p:cNvPr id="4" name="Group 3">
            <a:extLst>
              <a:ext uri="{FF2B5EF4-FFF2-40B4-BE49-F238E27FC236}">
                <a16:creationId xmlns:a16="http://schemas.microsoft.com/office/drawing/2014/main" xmlns="" id="{5DB77216-1843-5445-B6AF-3277B25BAE42}"/>
              </a:ext>
            </a:extLst>
          </p:cNvPr>
          <p:cNvGrpSpPr/>
          <p:nvPr/>
        </p:nvGrpSpPr>
        <p:grpSpPr>
          <a:xfrm>
            <a:off x="838200" y="2624047"/>
            <a:ext cx="10576598" cy="2572721"/>
            <a:chOff x="838200" y="2624047"/>
            <a:chExt cx="10576598" cy="2572721"/>
          </a:xfrm>
        </p:grpSpPr>
        <p:pic>
          <p:nvPicPr>
            <p:cNvPr id="19" name="Picture 18"/>
            <p:cNvPicPr>
              <a:picLocks noChangeAspect="1"/>
            </p:cNvPicPr>
            <p:nvPr/>
          </p:nvPicPr>
          <p:blipFill>
            <a:blip r:embed="rId3"/>
            <a:stretch>
              <a:fillRect/>
            </a:stretch>
          </p:blipFill>
          <p:spPr>
            <a:xfrm>
              <a:off x="838200"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pic>
          <p:nvPicPr>
            <p:cNvPr id="20" name="Picture 19"/>
            <p:cNvPicPr>
              <a:picLocks noChangeAspect="1"/>
            </p:cNvPicPr>
            <p:nvPr/>
          </p:nvPicPr>
          <p:blipFill>
            <a:blip r:embed="rId4"/>
            <a:stretch>
              <a:fillRect/>
            </a:stretch>
          </p:blipFill>
          <p:spPr>
            <a:xfrm>
              <a:off x="4411352"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pic>
          <p:nvPicPr>
            <p:cNvPr id="21" name="Picture 20"/>
            <p:cNvPicPr>
              <a:picLocks noChangeAspect="1"/>
            </p:cNvPicPr>
            <p:nvPr/>
          </p:nvPicPr>
          <p:blipFill>
            <a:blip r:embed="rId5"/>
            <a:stretch>
              <a:fillRect/>
            </a:stretch>
          </p:blipFill>
          <p:spPr>
            <a:xfrm>
              <a:off x="7984504"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4991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The company we keep.</a:t>
            </a:r>
          </a:p>
        </p:txBody>
      </p:sp>
      <p:grpSp>
        <p:nvGrpSpPr>
          <p:cNvPr id="85" name="Group 84">
            <a:extLst>
              <a:ext uri="{FF2B5EF4-FFF2-40B4-BE49-F238E27FC236}">
                <a16:creationId xmlns:a16="http://schemas.microsoft.com/office/drawing/2014/main" xmlns="" id="{EE831971-8583-5547-8709-7A011135EF72}"/>
              </a:ext>
            </a:extLst>
          </p:cNvPr>
          <p:cNvGrpSpPr/>
          <p:nvPr/>
        </p:nvGrpSpPr>
        <p:grpSpPr>
          <a:xfrm>
            <a:off x="825910" y="1290415"/>
            <a:ext cx="10552246" cy="2717562"/>
            <a:chOff x="825910" y="1290415"/>
            <a:chExt cx="10552246" cy="2717562"/>
          </a:xfrm>
        </p:grpSpPr>
        <p:sp>
          <p:nvSpPr>
            <p:cNvPr id="72" name="Rectangle 71">
              <a:extLst>
                <a:ext uri="{FF2B5EF4-FFF2-40B4-BE49-F238E27FC236}">
                  <a16:creationId xmlns:a16="http://schemas.microsoft.com/office/drawing/2014/main" xmlns="" id="{F2AD7926-4970-BB4F-95DC-37D5E58B861C}"/>
                </a:ext>
              </a:extLst>
            </p:cNvPr>
            <p:cNvSpPr/>
            <p:nvPr/>
          </p:nvSpPr>
          <p:spPr>
            <a:xfrm>
              <a:off x="838200" y="1290415"/>
              <a:ext cx="10527890"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a16="http://schemas.microsoft.com/office/drawing/2014/main" xmlns="" id="{A4B825B0-ED1B-9E44-A18D-02EF93B65423}"/>
                </a:ext>
              </a:extLst>
            </p:cNvPr>
            <p:cNvGrpSpPr/>
            <p:nvPr/>
          </p:nvGrpSpPr>
          <p:grpSpPr>
            <a:xfrm>
              <a:off x="3470787" y="1290416"/>
              <a:ext cx="5265174" cy="2717561"/>
              <a:chOff x="3470787" y="1297400"/>
              <a:chExt cx="5265174" cy="2800311"/>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400"/>
                <a:ext cx="0" cy="280031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400"/>
                <a:ext cx="0" cy="279290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401"/>
                <a:ext cx="0" cy="279289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xmlns="" id="{36D48A98-C887-EC4B-9B4C-7E3F97537858}"/>
                </a:ext>
              </a:extLst>
            </p:cNvPr>
            <p:cNvGrpSpPr/>
            <p:nvPr/>
          </p:nvGrpSpPr>
          <p:grpSpPr>
            <a:xfrm>
              <a:off x="4286662" y="1971757"/>
              <a:ext cx="1021186" cy="1842907"/>
              <a:chOff x="4286662" y="1971757"/>
              <a:chExt cx="1021186" cy="1842907"/>
            </a:xfrm>
          </p:grpSpPr>
          <p:pic>
            <p:nvPicPr>
              <p:cNvPr id="28" name="Picture 4" descr="http://techreviews.in/wp-content/uploads/2009/12/Microsoft_logo.jpg">
                <a:extLst>
                  <a:ext uri="{FF2B5EF4-FFF2-40B4-BE49-F238E27FC236}">
                    <a16:creationId xmlns:a16="http://schemas.microsoft.com/office/drawing/2014/main" xmlns="" id="{E21C0075-84D8-D34D-BFE3-BC1FA639759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301955" y="2501235"/>
                <a:ext cx="990600" cy="225231"/>
              </a:xfrm>
              <a:prstGeom prst="rect">
                <a:avLst/>
              </a:prstGeom>
              <a:noFill/>
            </p:spPr>
          </p:pic>
          <p:pic>
            <p:nvPicPr>
              <p:cNvPr id="29" name="Picture 6" descr="http://bellevuemanor.org/images/facebook-logo.jpg">
                <a:extLst>
                  <a:ext uri="{FF2B5EF4-FFF2-40B4-BE49-F238E27FC236}">
                    <a16:creationId xmlns:a16="http://schemas.microsoft.com/office/drawing/2014/main" xmlns="" id="{9B2D5A68-1259-204A-A47C-1BDEDBC3AE4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16920" y="2915549"/>
                <a:ext cx="960671" cy="212345"/>
              </a:xfrm>
              <a:prstGeom prst="rect">
                <a:avLst/>
              </a:prstGeom>
              <a:noFill/>
            </p:spPr>
          </p:pic>
          <p:pic>
            <p:nvPicPr>
              <p:cNvPr id="30" name="Picture 29">
                <a:extLst>
                  <a:ext uri="{FF2B5EF4-FFF2-40B4-BE49-F238E27FC236}">
                    <a16:creationId xmlns:a16="http://schemas.microsoft.com/office/drawing/2014/main" xmlns="" id="{9892F36F-FB70-F545-A9B2-B0E7272E97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86662" y="1971757"/>
                <a:ext cx="1021186" cy="340395"/>
              </a:xfrm>
              <a:prstGeom prst="rect">
                <a:avLst/>
              </a:prstGeom>
            </p:spPr>
          </p:pic>
          <p:pic>
            <p:nvPicPr>
              <p:cNvPr id="31" name="Picture 30">
                <a:extLst>
                  <a:ext uri="{FF2B5EF4-FFF2-40B4-BE49-F238E27FC236}">
                    <a16:creationId xmlns:a16="http://schemas.microsoft.com/office/drawing/2014/main" xmlns="" id="{6A17D973-DCB6-EF48-974B-4E50B01BEA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48412" y="3316978"/>
                <a:ext cx="497686" cy="497686"/>
              </a:xfrm>
              <a:prstGeom prst="rect">
                <a:avLst/>
              </a:prstGeom>
            </p:spPr>
          </p:pic>
        </p:grpSp>
        <p:grpSp>
          <p:nvGrpSpPr>
            <p:cNvPr id="63" name="Group 62">
              <a:extLst>
                <a:ext uri="{FF2B5EF4-FFF2-40B4-BE49-F238E27FC236}">
                  <a16:creationId xmlns:a16="http://schemas.microsoft.com/office/drawing/2014/main" xmlns="" id="{67D4B092-E5C4-2D41-8ACD-E36F8ADA320E}"/>
                </a:ext>
              </a:extLst>
            </p:cNvPr>
            <p:cNvGrpSpPr/>
            <p:nvPr/>
          </p:nvGrpSpPr>
          <p:grpSpPr>
            <a:xfrm>
              <a:off x="6685159" y="2005175"/>
              <a:ext cx="1493599" cy="1646627"/>
              <a:chOff x="6810244" y="2005175"/>
              <a:chExt cx="1493599" cy="1646627"/>
            </a:xfrm>
          </p:grpSpPr>
          <p:pic>
            <p:nvPicPr>
              <p:cNvPr id="35" name="Picture 5">
                <a:extLst>
                  <a:ext uri="{FF2B5EF4-FFF2-40B4-BE49-F238E27FC236}">
                    <a16:creationId xmlns:a16="http://schemas.microsoft.com/office/drawing/2014/main" xmlns="" id="{54353CDC-72C3-B04A-AA06-CD2DD0984152}"/>
                  </a:ext>
                </a:extLst>
              </p:cNvPr>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28392" y="3366051"/>
                <a:ext cx="1257302" cy="285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16" descr="http://circleinsagency.com/wp-content/gallery/logos/metlife-logo.png">
                <a:extLst>
                  <a:ext uri="{FF2B5EF4-FFF2-40B4-BE49-F238E27FC236}">
                    <a16:creationId xmlns:a16="http://schemas.microsoft.com/office/drawing/2014/main" xmlns="" id="{6BF2E944-4FCC-CC4D-BB79-B3DE793E489B}"/>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123217" y="2890995"/>
                <a:ext cx="867652" cy="214214"/>
              </a:xfrm>
              <a:prstGeom prst="rect">
                <a:avLst/>
              </a:prstGeom>
              <a:noFill/>
            </p:spPr>
          </p:pic>
          <p:grpSp>
            <p:nvGrpSpPr>
              <p:cNvPr id="62" name="Group 61">
                <a:extLst>
                  <a:ext uri="{FF2B5EF4-FFF2-40B4-BE49-F238E27FC236}">
                    <a16:creationId xmlns:a16="http://schemas.microsoft.com/office/drawing/2014/main" xmlns="" id="{073A5683-D90B-4B45-86A4-4945F2CAE930}"/>
                  </a:ext>
                </a:extLst>
              </p:cNvPr>
              <p:cNvGrpSpPr/>
              <p:nvPr/>
            </p:nvGrpSpPr>
            <p:grpSpPr>
              <a:xfrm>
                <a:off x="6810244" y="2005175"/>
                <a:ext cx="1493599" cy="624979"/>
                <a:chOff x="6810244" y="2005175"/>
                <a:chExt cx="1493599" cy="624979"/>
              </a:xfrm>
            </p:grpSpPr>
            <p:pic>
              <p:nvPicPr>
                <p:cNvPr id="33" name="Picture 29">
                  <a:extLst>
                    <a:ext uri="{FF2B5EF4-FFF2-40B4-BE49-F238E27FC236}">
                      <a16:creationId xmlns:a16="http://schemas.microsoft.com/office/drawing/2014/main" xmlns="" id="{53CAD07B-D26F-2848-913C-98C67189F119}"/>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10244" y="2091549"/>
                  <a:ext cx="494831" cy="452231"/>
                </a:xfrm>
                <a:prstGeom prst="rect">
                  <a:avLst/>
                </a:prstGeom>
                <a:noFill/>
                <a:ln w="9525">
                  <a:noFill/>
                  <a:miter lim="800000"/>
                  <a:headEnd/>
                  <a:tailEnd/>
                </a:ln>
              </p:spPr>
            </p:pic>
            <p:pic>
              <p:nvPicPr>
                <p:cNvPr id="36" name="Picture 35">
                  <a:extLst>
                    <a:ext uri="{FF2B5EF4-FFF2-40B4-BE49-F238E27FC236}">
                      <a16:creationId xmlns:a16="http://schemas.microsoft.com/office/drawing/2014/main" xmlns="" id="{A92BCB70-9391-8144-B145-3A824B306AE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78864" y="2005175"/>
                  <a:ext cx="624979" cy="624979"/>
                </a:xfrm>
                <a:prstGeom prst="rect">
                  <a:avLst/>
                </a:prstGeom>
              </p:spPr>
            </p:pic>
          </p:grpSp>
        </p:grpSp>
        <p:grpSp>
          <p:nvGrpSpPr>
            <p:cNvPr id="58" name="Group 57">
              <a:extLst>
                <a:ext uri="{FF2B5EF4-FFF2-40B4-BE49-F238E27FC236}">
                  <a16:creationId xmlns:a16="http://schemas.microsoft.com/office/drawing/2014/main" xmlns="" id="{C15F785A-11DF-CD42-B00B-5101C6B6FD6E}"/>
                </a:ext>
              </a:extLst>
            </p:cNvPr>
            <p:cNvGrpSpPr/>
            <p:nvPr/>
          </p:nvGrpSpPr>
          <p:grpSpPr>
            <a:xfrm>
              <a:off x="952799" y="2063857"/>
              <a:ext cx="1953166" cy="1422772"/>
              <a:chOff x="919807" y="1944951"/>
              <a:chExt cx="1510801" cy="1100534"/>
            </a:xfrm>
          </p:grpSpPr>
          <p:pic>
            <p:nvPicPr>
              <p:cNvPr id="38" name="Picture 37" descr="geLogo.png">
                <a:extLst>
                  <a:ext uri="{FF2B5EF4-FFF2-40B4-BE49-F238E27FC236}">
                    <a16:creationId xmlns:a16="http://schemas.microsoft.com/office/drawing/2014/main" xmlns="" id="{4F53780A-2241-A546-93E6-20BE22E78EC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997220" y="1971724"/>
                <a:ext cx="433388" cy="433388"/>
              </a:xfrm>
              <a:prstGeom prst="rect">
                <a:avLst/>
              </a:prstGeom>
            </p:spPr>
          </p:pic>
          <p:pic>
            <p:nvPicPr>
              <p:cNvPr id="39" name="Picture 38">
                <a:extLst>
                  <a:ext uri="{FF2B5EF4-FFF2-40B4-BE49-F238E27FC236}">
                    <a16:creationId xmlns:a16="http://schemas.microsoft.com/office/drawing/2014/main" xmlns="" id="{C7C3D736-C212-CF42-88ED-35BBF289BCF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19807" y="1944951"/>
                <a:ext cx="868106" cy="474431"/>
              </a:xfrm>
              <a:prstGeom prst="rect">
                <a:avLst/>
              </a:prstGeom>
            </p:spPr>
          </p:pic>
          <p:pic>
            <p:nvPicPr>
              <p:cNvPr id="40" name="Picture 39">
                <a:extLst>
                  <a:ext uri="{FF2B5EF4-FFF2-40B4-BE49-F238E27FC236}">
                    <a16:creationId xmlns:a16="http://schemas.microsoft.com/office/drawing/2014/main" xmlns="" id="{5A9E636C-CF50-E444-858E-5F2032A1233C}"/>
                  </a:ext>
                </a:extLst>
              </p:cNvPr>
              <p:cNvPicPr>
                <a:picLocks noChangeAspect="1"/>
              </p:cNvPicPr>
              <p:nvPr/>
            </p:nvPicPr>
            <p:blipFill>
              <a:blip r:embed="rId12"/>
              <a:stretch>
                <a:fillRect/>
              </a:stretch>
            </p:blipFill>
            <p:spPr>
              <a:xfrm>
                <a:off x="1274361" y="2573152"/>
                <a:ext cx="1017707" cy="472333"/>
              </a:xfrm>
              <a:prstGeom prst="rect">
                <a:avLst/>
              </a:prstGeom>
            </p:spPr>
          </p:pic>
        </p:grpSp>
        <p:grpSp>
          <p:nvGrpSpPr>
            <p:cNvPr id="64" name="Group 63">
              <a:extLst>
                <a:ext uri="{FF2B5EF4-FFF2-40B4-BE49-F238E27FC236}">
                  <a16:creationId xmlns:a16="http://schemas.microsoft.com/office/drawing/2014/main" xmlns="" id="{7AE56D16-C145-6E48-958C-032936B65459}"/>
                </a:ext>
              </a:extLst>
            </p:cNvPr>
            <p:cNvGrpSpPr/>
            <p:nvPr/>
          </p:nvGrpSpPr>
          <p:grpSpPr>
            <a:xfrm>
              <a:off x="9579907" y="2188371"/>
              <a:ext cx="959678" cy="1313131"/>
              <a:chOff x="9579907" y="2188371"/>
              <a:chExt cx="959678" cy="1313131"/>
            </a:xfrm>
          </p:grpSpPr>
          <p:pic>
            <p:nvPicPr>
              <p:cNvPr id="43" name="Picture 9">
                <a:extLst>
                  <a:ext uri="{FF2B5EF4-FFF2-40B4-BE49-F238E27FC236}">
                    <a16:creationId xmlns:a16="http://schemas.microsoft.com/office/drawing/2014/main" xmlns="" id="{436E4166-16B2-0443-910C-BEE2ACBBDE0B}"/>
                  </a:ext>
                </a:extLst>
              </p:cNvPr>
              <p:cNvPicPr>
                <a:picLocks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9579907" y="3261583"/>
                <a:ext cx="959678" cy="239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 name="Picture 43">
                <a:extLst>
                  <a:ext uri="{FF2B5EF4-FFF2-40B4-BE49-F238E27FC236}">
                    <a16:creationId xmlns:a16="http://schemas.microsoft.com/office/drawing/2014/main" xmlns="" id="{BFEF88DA-3B7A-3A42-B6FC-696050C50500}"/>
                  </a:ext>
                </a:extLst>
              </p:cNvPr>
              <p:cNvPicPr>
                <a:picLocks noChangeAspect="1"/>
              </p:cNvPicPr>
              <p:nvPr/>
            </p:nvPicPr>
            <p:blipFill>
              <a:blip r:embed="rId14"/>
              <a:stretch>
                <a:fillRect/>
              </a:stretch>
            </p:blipFill>
            <p:spPr>
              <a:xfrm>
                <a:off x="9631171" y="2188371"/>
                <a:ext cx="857150" cy="587485"/>
              </a:xfrm>
              <a:prstGeom prst="rect">
                <a:avLst/>
              </a:prstGeom>
            </p:spPr>
          </p:pic>
        </p:grpSp>
        <p:sp>
          <p:nvSpPr>
            <p:cNvPr id="4" name="TextBox 3">
              <a:extLst>
                <a:ext uri="{FF2B5EF4-FFF2-40B4-BE49-F238E27FC236}">
                  <a16:creationId xmlns:a16="http://schemas.microsoft.com/office/drawing/2014/main" xmlns="" id="{DF1384A3-9BE5-2F4E-AD2E-AF74AAF9F00F}"/>
                </a:ext>
              </a:extLst>
            </p:cNvPr>
            <p:cNvSpPr txBox="1"/>
            <p:nvPr/>
          </p:nvSpPr>
          <p:spPr>
            <a:xfrm>
              <a:off x="825910"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Manufacturing</a:t>
              </a:r>
            </a:p>
          </p:txBody>
        </p:sp>
        <p:sp>
          <p:nvSpPr>
            <p:cNvPr id="45" name="TextBox 44">
              <a:extLst>
                <a:ext uri="{FF2B5EF4-FFF2-40B4-BE49-F238E27FC236}">
                  <a16:creationId xmlns:a16="http://schemas.microsoft.com/office/drawing/2014/main" xmlns="" id="{3B4FE6B7-93C9-534B-A4BF-3B3A66068F6A}"/>
                </a:ext>
              </a:extLst>
            </p:cNvPr>
            <p:cNvSpPr txBox="1"/>
            <p:nvPr/>
          </p:nvSpPr>
          <p:spPr>
            <a:xfrm>
              <a:off x="3478845"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High Tech</a:t>
              </a:r>
            </a:p>
          </p:txBody>
        </p:sp>
        <p:sp>
          <p:nvSpPr>
            <p:cNvPr id="46" name="TextBox 45">
              <a:extLst>
                <a:ext uri="{FF2B5EF4-FFF2-40B4-BE49-F238E27FC236}">
                  <a16:creationId xmlns:a16="http://schemas.microsoft.com/office/drawing/2014/main" xmlns="" id="{28C46D7F-D97F-1C4B-BAC8-F9B96B5260DE}"/>
                </a:ext>
              </a:extLst>
            </p:cNvPr>
            <p:cNvSpPr txBox="1"/>
            <p:nvPr/>
          </p:nvSpPr>
          <p:spPr>
            <a:xfrm>
              <a:off x="6113548"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Financial Services</a:t>
              </a:r>
            </a:p>
          </p:txBody>
        </p:sp>
        <p:sp>
          <p:nvSpPr>
            <p:cNvPr id="47" name="TextBox 46">
              <a:extLst>
                <a:ext uri="{FF2B5EF4-FFF2-40B4-BE49-F238E27FC236}">
                  <a16:creationId xmlns:a16="http://schemas.microsoft.com/office/drawing/2014/main" xmlns="" id="{6BF60C56-E109-F44A-9E06-24BFAAC88DE1}"/>
                </a:ext>
              </a:extLst>
            </p:cNvPr>
            <p:cNvSpPr txBox="1"/>
            <p:nvPr/>
          </p:nvSpPr>
          <p:spPr>
            <a:xfrm>
              <a:off x="8741336"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Retail</a:t>
              </a:r>
            </a:p>
          </p:txBody>
        </p:sp>
      </p:grpSp>
      <p:grpSp>
        <p:nvGrpSpPr>
          <p:cNvPr id="84" name="Group 83">
            <a:extLst>
              <a:ext uri="{FF2B5EF4-FFF2-40B4-BE49-F238E27FC236}">
                <a16:creationId xmlns:a16="http://schemas.microsoft.com/office/drawing/2014/main" xmlns="" id="{879D032F-DA7C-4A40-8855-064C21656058}"/>
              </a:ext>
            </a:extLst>
          </p:cNvPr>
          <p:cNvGrpSpPr/>
          <p:nvPr/>
        </p:nvGrpSpPr>
        <p:grpSpPr>
          <a:xfrm>
            <a:off x="825909" y="4000786"/>
            <a:ext cx="10540181" cy="2502653"/>
            <a:chOff x="825909" y="4000786"/>
            <a:chExt cx="10540181" cy="2502653"/>
          </a:xfrm>
        </p:grpSpPr>
        <p:sp>
          <p:nvSpPr>
            <p:cNvPr id="73" name="Rectangle 72">
              <a:extLst>
                <a:ext uri="{FF2B5EF4-FFF2-40B4-BE49-F238E27FC236}">
                  <a16:creationId xmlns:a16="http://schemas.microsoft.com/office/drawing/2014/main" xmlns="" id="{22E06CA9-0492-D14F-85E2-FFA863E34793}"/>
                </a:ext>
              </a:extLst>
            </p:cNvPr>
            <p:cNvSpPr/>
            <p:nvPr/>
          </p:nvSpPr>
          <p:spPr>
            <a:xfrm>
              <a:off x="838200" y="4007977"/>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4000786"/>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69" name="Group 68">
              <a:extLst>
                <a:ext uri="{FF2B5EF4-FFF2-40B4-BE49-F238E27FC236}">
                  <a16:creationId xmlns:a16="http://schemas.microsoft.com/office/drawing/2014/main" xmlns="" id="{F054B6E5-52BD-4145-8465-F55C9816A4D5}"/>
                </a:ext>
              </a:extLst>
            </p:cNvPr>
            <p:cNvGrpSpPr/>
            <p:nvPr/>
          </p:nvGrpSpPr>
          <p:grpSpPr>
            <a:xfrm>
              <a:off x="4709322" y="4873677"/>
              <a:ext cx="2328163" cy="1077284"/>
              <a:chOff x="3446717" y="5119794"/>
              <a:chExt cx="1867210" cy="863993"/>
            </a:xfrm>
          </p:grpSpPr>
          <p:pic>
            <p:nvPicPr>
              <p:cNvPr id="10" name="Picture 9" descr="fedexLogo.png">
                <a:extLst>
                  <a:ext uri="{FF2B5EF4-FFF2-40B4-BE49-F238E27FC236}">
                    <a16:creationId xmlns:a16="http://schemas.microsoft.com/office/drawing/2014/main" xmlns="" id="{F1CA7DC4-77E6-5B43-B621-A3F0362E5706}"/>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621200" y="5196692"/>
                <a:ext cx="692727" cy="214744"/>
              </a:xfrm>
              <a:prstGeom prst="rect">
                <a:avLst/>
              </a:prstGeom>
            </p:spPr>
          </p:pic>
          <p:pic>
            <p:nvPicPr>
              <p:cNvPr id="11" name="Picture 10" descr="http://www.ncl.org/aac/images/Southwest%20logo.jpg">
                <a:extLst>
                  <a:ext uri="{FF2B5EF4-FFF2-40B4-BE49-F238E27FC236}">
                    <a16:creationId xmlns:a16="http://schemas.microsoft.com/office/drawing/2014/main" xmlns="" id="{38E489AE-4248-9449-BA0D-0F294FCE4143}"/>
                  </a:ext>
                </a:extLst>
              </p:cNvPr>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3446717" y="5119794"/>
                <a:ext cx="783214" cy="312405"/>
              </a:xfrm>
              <a:prstGeom prst="rect">
                <a:avLst/>
              </a:prstGeom>
              <a:noFill/>
            </p:spPr>
          </p:pic>
          <p:pic>
            <p:nvPicPr>
              <p:cNvPr id="12" name="Picture 11" descr="boeing.png">
                <a:extLst>
                  <a:ext uri="{FF2B5EF4-FFF2-40B4-BE49-F238E27FC236}">
                    <a16:creationId xmlns:a16="http://schemas.microsoft.com/office/drawing/2014/main" xmlns="" id="{981BF36F-9502-4E4F-88CB-944D5F98BB1A}"/>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853907" y="5752133"/>
                <a:ext cx="1004661" cy="231654"/>
              </a:xfrm>
              <a:prstGeom prst="rect">
                <a:avLst/>
              </a:prstGeom>
            </p:spPr>
          </p:pic>
        </p:grpSp>
        <p:grpSp>
          <p:nvGrpSpPr>
            <p:cNvPr id="82" name="Group 81">
              <a:extLst>
                <a:ext uri="{FF2B5EF4-FFF2-40B4-BE49-F238E27FC236}">
                  <a16:creationId xmlns:a16="http://schemas.microsoft.com/office/drawing/2014/main" xmlns="" id="{9C6DE2DE-3840-C042-9D60-198AFD0C739F}"/>
                </a:ext>
              </a:extLst>
            </p:cNvPr>
            <p:cNvGrpSpPr/>
            <p:nvPr/>
          </p:nvGrpSpPr>
          <p:grpSpPr>
            <a:xfrm>
              <a:off x="1113232" y="5885505"/>
              <a:ext cx="2603724" cy="327827"/>
              <a:chOff x="1113232" y="5476347"/>
              <a:chExt cx="2603724" cy="327827"/>
            </a:xfrm>
          </p:grpSpPr>
          <p:pic>
            <p:nvPicPr>
              <p:cNvPr id="16" name="Picture 15" descr="baxterLogo.png">
                <a:extLst>
                  <a:ext uri="{FF2B5EF4-FFF2-40B4-BE49-F238E27FC236}">
                    <a16:creationId xmlns:a16="http://schemas.microsoft.com/office/drawing/2014/main" xmlns="" id="{92EA43B0-0D1C-174D-9272-6F358516AB8C}"/>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113232" y="5556767"/>
                <a:ext cx="1005940" cy="166986"/>
              </a:xfrm>
              <a:prstGeom prst="rect">
                <a:avLst/>
              </a:prstGeom>
            </p:spPr>
          </p:pic>
          <p:pic>
            <p:nvPicPr>
              <p:cNvPr id="15" name="Picture 14">
                <a:extLst>
                  <a:ext uri="{FF2B5EF4-FFF2-40B4-BE49-F238E27FC236}">
                    <a16:creationId xmlns:a16="http://schemas.microsoft.com/office/drawing/2014/main" xmlns="" id="{8CD16518-019D-BE4C-923F-09D4868944CF}"/>
                  </a:ext>
                </a:extLst>
              </p:cNvPr>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2704203" y="5476347"/>
                <a:ext cx="1012753" cy="327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83" name="Group 82">
              <a:extLst>
                <a:ext uri="{FF2B5EF4-FFF2-40B4-BE49-F238E27FC236}">
                  <a16:creationId xmlns:a16="http://schemas.microsoft.com/office/drawing/2014/main" xmlns="" id="{8EC475F2-FD73-5A4A-A17F-3F2AA0B1E337}"/>
                </a:ext>
              </a:extLst>
            </p:cNvPr>
            <p:cNvGrpSpPr/>
            <p:nvPr/>
          </p:nvGrpSpPr>
          <p:grpSpPr>
            <a:xfrm>
              <a:off x="1224010" y="4933807"/>
              <a:ext cx="2638385" cy="498771"/>
              <a:chOff x="1224010" y="4933807"/>
              <a:chExt cx="2638385" cy="498771"/>
            </a:xfrm>
          </p:grpSpPr>
          <p:pic>
            <p:nvPicPr>
              <p:cNvPr id="14" name="Picture 13" descr="Home">
                <a:hlinkClick r:id="rId20"/>
                <a:extLst>
                  <a:ext uri="{FF2B5EF4-FFF2-40B4-BE49-F238E27FC236}">
                    <a16:creationId xmlns:a16="http://schemas.microsoft.com/office/drawing/2014/main" xmlns="" id="{1847AEEB-C831-3049-87C0-3A60D39EF979}"/>
                  </a:ext>
                </a:extLst>
              </p:cNvPr>
              <p:cNvPicPr>
                <a:picLocks noChangeAspect="1" noChangeArrowheads="1"/>
              </p:cNvPicPr>
              <p:nvPr/>
            </p:nvPicPr>
            <p:blipFill>
              <a:blip r:embed="rId21" cstate="print"/>
              <a:srcRect/>
              <a:stretch>
                <a:fillRect/>
              </a:stretch>
            </p:blipFill>
            <p:spPr bwMode="auto">
              <a:xfrm>
                <a:off x="2472484" y="5010850"/>
                <a:ext cx="1389911" cy="395964"/>
              </a:xfrm>
              <a:prstGeom prst="rect">
                <a:avLst/>
              </a:prstGeom>
              <a:noFill/>
            </p:spPr>
          </p:pic>
          <p:pic>
            <p:nvPicPr>
              <p:cNvPr id="20" name="Picture 19">
                <a:extLst>
                  <a:ext uri="{FF2B5EF4-FFF2-40B4-BE49-F238E27FC236}">
                    <a16:creationId xmlns:a16="http://schemas.microsoft.com/office/drawing/2014/main" xmlns="" id="{58D8107B-8A04-D140-9833-C768F1742CA6}"/>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224010" y="4933807"/>
                <a:ext cx="795264" cy="498771"/>
              </a:xfrm>
              <a:prstGeom prst="rect">
                <a:avLst/>
              </a:prstGeom>
            </p:spPr>
          </p:pic>
        </p:grpSp>
        <p:grpSp>
          <p:nvGrpSpPr>
            <p:cNvPr id="81" name="Group 80">
              <a:extLst>
                <a:ext uri="{FF2B5EF4-FFF2-40B4-BE49-F238E27FC236}">
                  <a16:creationId xmlns:a16="http://schemas.microsoft.com/office/drawing/2014/main" xmlns="" id="{9CAA8564-26B5-E740-80D5-B3C70D21F6D1}"/>
                </a:ext>
              </a:extLst>
            </p:cNvPr>
            <p:cNvGrpSpPr/>
            <p:nvPr/>
          </p:nvGrpSpPr>
          <p:grpSpPr>
            <a:xfrm>
              <a:off x="8183312" y="5640261"/>
              <a:ext cx="2455918" cy="507666"/>
              <a:chOff x="8184392" y="5640261"/>
              <a:chExt cx="2455918" cy="507666"/>
            </a:xfrm>
          </p:grpSpPr>
          <p:pic>
            <p:nvPicPr>
              <p:cNvPr id="24" name="Picture 23" descr="comcastLogo.png">
                <a:extLst>
                  <a:ext uri="{FF2B5EF4-FFF2-40B4-BE49-F238E27FC236}">
                    <a16:creationId xmlns:a16="http://schemas.microsoft.com/office/drawing/2014/main" xmlns="" id="{CBB38D3C-1582-C341-A7E2-0A593E062FCD}"/>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9514269" y="5663589"/>
                <a:ext cx="1126041" cy="461010"/>
              </a:xfrm>
              <a:prstGeom prst="rect">
                <a:avLst/>
              </a:prstGeom>
            </p:spPr>
          </p:pic>
          <p:pic>
            <p:nvPicPr>
              <p:cNvPr id="25" name="Picture 24">
                <a:extLst>
                  <a:ext uri="{FF2B5EF4-FFF2-40B4-BE49-F238E27FC236}">
                    <a16:creationId xmlns:a16="http://schemas.microsoft.com/office/drawing/2014/main" xmlns="" id="{B5C96DBC-9A14-614F-9DDC-16AA9D55AD14}"/>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8184392" y="5640261"/>
                <a:ext cx="978544" cy="507666"/>
              </a:xfrm>
              <a:prstGeom prst="rect">
                <a:avLst/>
              </a:prstGeom>
            </p:spPr>
          </p:pic>
        </p:grpSp>
        <p:grpSp>
          <p:nvGrpSpPr>
            <p:cNvPr id="80" name="Group 79">
              <a:extLst>
                <a:ext uri="{FF2B5EF4-FFF2-40B4-BE49-F238E27FC236}">
                  <a16:creationId xmlns:a16="http://schemas.microsoft.com/office/drawing/2014/main" xmlns="" id="{1D64E6E8-7E79-8E4F-A9FC-7FBB3256C864}"/>
                </a:ext>
              </a:extLst>
            </p:cNvPr>
            <p:cNvGrpSpPr/>
            <p:nvPr/>
          </p:nvGrpSpPr>
          <p:grpSpPr>
            <a:xfrm>
              <a:off x="7725545" y="4837949"/>
              <a:ext cx="3371453" cy="363682"/>
              <a:chOff x="7477382" y="4837949"/>
              <a:chExt cx="3371453" cy="363682"/>
            </a:xfrm>
          </p:grpSpPr>
          <p:pic>
            <p:nvPicPr>
              <p:cNvPr id="22" name="Picture 12" descr="http://www.lyngsat-logo.com/hires/cc/cbs.png">
                <a:extLst>
                  <a:ext uri="{FF2B5EF4-FFF2-40B4-BE49-F238E27FC236}">
                    <a16:creationId xmlns:a16="http://schemas.microsoft.com/office/drawing/2014/main" xmlns="" id="{BDDCC798-CAE6-FA4B-B9A4-95D458274D89}"/>
                  </a:ext>
                </a:extLst>
              </p:cNvPr>
              <p:cNvPicPr>
                <a:picLocks noChangeAspect="1"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7477382" y="4837949"/>
                <a:ext cx="969818" cy="363682"/>
              </a:xfrm>
              <a:prstGeom prst="rect">
                <a:avLst/>
              </a:prstGeom>
              <a:noFill/>
            </p:spPr>
          </p:pic>
          <p:pic>
            <p:nvPicPr>
              <p:cNvPr id="23" name="Picture 14" descr="http://opinion.latimes.com/bitplayer/images/2007/03/13/viacom_logo.jpg">
                <a:extLst>
                  <a:ext uri="{FF2B5EF4-FFF2-40B4-BE49-F238E27FC236}">
                    <a16:creationId xmlns:a16="http://schemas.microsoft.com/office/drawing/2014/main" xmlns="" id="{6DEF9604-A5AA-C24F-A506-234470A909F2}"/>
                  </a:ext>
                </a:extLst>
              </p:cNvPr>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8801073" y="4919786"/>
                <a:ext cx="904799" cy="200008"/>
              </a:xfrm>
              <a:prstGeom prst="rect">
                <a:avLst/>
              </a:prstGeom>
              <a:noFill/>
            </p:spPr>
          </p:pic>
          <p:pic>
            <p:nvPicPr>
              <p:cNvPr id="26" name="Picture 25">
                <a:extLst>
                  <a:ext uri="{FF2B5EF4-FFF2-40B4-BE49-F238E27FC236}">
                    <a16:creationId xmlns:a16="http://schemas.microsoft.com/office/drawing/2014/main" xmlns="" id="{BDB62E79-2BA5-3A43-A6A0-A15ECA9415E9}"/>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10059746" y="4881700"/>
                <a:ext cx="789089" cy="276181"/>
              </a:xfrm>
              <a:prstGeom prst="rect">
                <a:avLst/>
              </a:prstGeom>
            </p:spPr>
          </p:pic>
        </p:grpSp>
        <p:sp>
          <p:nvSpPr>
            <p:cNvPr id="48" name="TextBox 47">
              <a:extLst>
                <a:ext uri="{FF2B5EF4-FFF2-40B4-BE49-F238E27FC236}">
                  <a16:creationId xmlns:a16="http://schemas.microsoft.com/office/drawing/2014/main" xmlns="" id="{60AA9402-5D8F-9142-9250-07A02F0930BD}"/>
                </a:ext>
              </a:extLst>
            </p:cNvPr>
            <p:cNvSpPr txBox="1"/>
            <p:nvPr/>
          </p:nvSpPr>
          <p:spPr>
            <a:xfrm>
              <a:off x="825909" y="4120745"/>
              <a:ext cx="3537155" cy="221599"/>
            </a:xfrm>
            <a:prstGeom prst="rect">
              <a:avLst/>
            </a:prstGeom>
            <a:noFill/>
          </p:spPr>
          <p:txBody>
            <a:bodyPr wrap="square" lIns="0" tIns="0" rIns="0" bIns="0" rtlCol="0">
              <a:spAutoFit/>
            </a:bodyPr>
            <a:lstStyle/>
            <a:p>
              <a:pPr algn="ctr">
                <a:lnSpc>
                  <a:spcPct val="80000"/>
                </a:lnSpc>
              </a:pPr>
              <a:r>
                <a:rPr lang="en-US" dirty="0">
                  <a:solidFill>
                    <a:schemeClr val="tx2"/>
                  </a:solidFill>
                </a:rPr>
                <a:t>Healthcare</a:t>
              </a:r>
            </a:p>
          </p:txBody>
        </p:sp>
        <p:sp>
          <p:nvSpPr>
            <p:cNvPr id="49" name="TextBox 48">
              <a:extLst>
                <a:ext uri="{FF2B5EF4-FFF2-40B4-BE49-F238E27FC236}">
                  <a16:creationId xmlns:a16="http://schemas.microsoft.com/office/drawing/2014/main" xmlns="" id="{F5EC74F5-00AF-D941-93A9-3E425E19DD66}"/>
                </a:ext>
              </a:extLst>
            </p:cNvPr>
            <p:cNvSpPr txBox="1"/>
            <p:nvPr/>
          </p:nvSpPr>
          <p:spPr>
            <a:xfrm>
              <a:off x="4286662" y="4120745"/>
              <a:ext cx="3169791" cy="221599"/>
            </a:xfrm>
            <a:prstGeom prst="rect">
              <a:avLst/>
            </a:prstGeom>
            <a:noFill/>
          </p:spPr>
          <p:txBody>
            <a:bodyPr wrap="square" lIns="0" tIns="0" rIns="0" bIns="0" rtlCol="0">
              <a:spAutoFit/>
            </a:bodyPr>
            <a:lstStyle/>
            <a:p>
              <a:pPr algn="ctr">
                <a:lnSpc>
                  <a:spcPct val="80000"/>
                </a:lnSpc>
              </a:pPr>
              <a:r>
                <a:rPr lang="en-US" dirty="0">
                  <a:solidFill>
                    <a:schemeClr val="tx2"/>
                  </a:solidFill>
                </a:rPr>
                <a:t>Transportation &amp; Distribution</a:t>
              </a:r>
            </a:p>
          </p:txBody>
        </p:sp>
        <p:sp>
          <p:nvSpPr>
            <p:cNvPr id="50" name="TextBox 49">
              <a:extLst>
                <a:ext uri="{FF2B5EF4-FFF2-40B4-BE49-F238E27FC236}">
                  <a16:creationId xmlns:a16="http://schemas.microsoft.com/office/drawing/2014/main" xmlns="" id="{0977F525-4B1C-7D45-B8F2-883C79DCCAD6}"/>
                </a:ext>
              </a:extLst>
            </p:cNvPr>
            <p:cNvSpPr txBox="1"/>
            <p:nvPr/>
          </p:nvSpPr>
          <p:spPr>
            <a:xfrm>
              <a:off x="7468744" y="4120745"/>
              <a:ext cx="3885055" cy="221599"/>
            </a:xfrm>
            <a:prstGeom prst="rect">
              <a:avLst/>
            </a:prstGeom>
            <a:noFill/>
          </p:spPr>
          <p:txBody>
            <a:bodyPr wrap="square" lIns="0" tIns="0" rIns="0" bIns="0" rtlCol="0">
              <a:spAutoFit/>
            </a:bodyPr>
            <a:lstStyle/>
            <a:p>
              <a:pPr algn="ctr">
                <a:lnSpc>
                  <a:spcPct val="80000"/>
                </a:lnSpc>
              </a:pPr>
              <a:r>
                <a:rPr lang="en-US" dirty="0">
                  <a:solidFill>
                    <a:schemeClr val="tx2"/>
                  </a:solidFill>
                </a:rPr>
                <a:t>Media</a:t>
              </a:r>
            </a:p>
          </p:txBody>
        </p:sp>
        <p:grpSp>
          <p:nvGrpSpPr>
            <p:cNvPr id="79" name="Group 78">
              <a:extLst>
                <a:ext uri="{FF2B5EF4-FFF2-40B4-BE49-F238E27FC236}">
                  <a16:creationId xmlns:a16="http://schemas.microsoft.com/office/drawing/2014/main" xmlns="" id="{90BE24B8-5A2B-9D40-B77E-254BCAFC4274}"/>
                </a:ext>
              </a:extLst>
            </p:cNvPr>
            <p:cNvGrpSpPr/>
            <p:nvPr/>
          </p:nvGrpSpPr>
          <p:grpSpPr>
            <a:xfrm>
              <a:off x="4284842" y="4007976"/>
              <a:ext cx="3171611" cy="2495463"/>
              <a:chOff x="4686821" y="1376516"/>
              <a:chExt cx="3171611" cy="5126924"/>
            </a:xfrm>
          </p:grpSpPr>
          <p:cxnSp>
            <p:nvCxnSpPr>
              <p:cNvPr id="77" name="Straight Connector 76">
                <a:extLst>
                  <a:ext uri="{FF2B5EF4-FFF2-40B4-BE49-F238E27FC236}">
                    <a16:creationId xmlns:a16="http://schemas.microsoft.com/office/drawing/2014/main" xmlns="" id="{4681939E-AF9A-094E-8B87-5DA7E6F47A5B}"/>
                  </a:ext>
                </a:extLst>
              </p:cNvPr>
              <p:cNvCxnSpPr>
                <a:cxnSpLocks/>
              </p:cNvCxnSpPr>
              <p:nvPr/>
            </p:nvCxnSpPr>
            <p:spPr>
              <a:xfrm flipV="1">
                <a:off x="4686821"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xmlns="" id="{BB18C53D-6E13-E941-82E1-8CB0FA24D9FF}"/>
                  </a:ext>
                </a:extLst>
              </p:cNvPr>
              <p:cNvCxnSpPr>
                <a:cxnSpLocks/>
              </p:cNvCxnSpPr>
              <p:nvPr/>
            </p:nvCxnSpPr>
            <p:spPr>
              <a:xfrm flipV="1">
                <a:off x="7858432"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7333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in healthcare.</a:t>
            </a:r>
          </a:p>
        </p:txBody>
      </p:sp>
      <p:grpSp>
        <p:nvGrpSpPr>
          <p:cNvPr id="8" name="Group 7">
            <a:extLst>
              <a:ext uri="{FF2B5EF4-FFF2-40B4-BE49-F238E27FC236}">
                <a16:creationId xmlns:a16="http://schemas.microsoft.com/office/drawing/2014/main" xmlns="" id="{3AC00ACE-5122-8644-A16B-F190ABD57305}"/>
              </a:ext>
            </a:extLst>
          </p:cNvPr>
          <p:cNvGrpSpPr/>
          <p:nvPr/>
        </p:nvGrpSpPr>
        <p:grpSpPr>
          <a:xfrm>
            <a:off x="825910" y="1376516"/>
            <a:ext cx="10540180" cy="5126924"/>
            <a:chOff x="825910" y="1376516"/>
            <a:chExt cx="10540180" cy="5126924"/>
          </a:xfrm>
        </p:grpSpPr>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3082266"/>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ECDB91FA-CAC0-B346-9E29-CD16DF36C899}"/>
                </a:ext>
              </a:extLst>
            </p:cNvPr>
            <p:cNvCxnSpPr/>
            <p:nvPr/>
          </p:nvCxnSpPr>
          <p:spPr>
            <a:xfrm>
              <a:off x="825910" y="4791124"/>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4348316"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7858432"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3" name="Picture 8" descr="Summa Health">
              <a:extLst>
                <a:ext uri="{FF2B5EF4-FFF2-40B4-BE49-F238E27FC236}">
                  <a16:creationId xmlns:a16="http://schemas.microsoft.com/office/drawing/2014/main" xmlns="" id="{61DB26DA-5F86-8A49-8792-6F72F1F3A73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274980" y="5270242"/>
              <a:ext cx="1666875" cy="76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xmlns="" id="{C04B71DE-98AE-5B43-9D3F-5C26204056C0}"/>
                </a:ext>
              </a:extLst>
            </p:cNvPr>
            <p:cNvPicPr>
              <a:picLocks noChangeAspect="1"/>
            </p:cNvPicPr>
            <p:nvPr/>
          </p:nvPicPr>
          <p:blipFill>
            <a:blip r:embed="rId3"/>
            <a:stretch>
              <a:fillRect/>
            </a:stretch>
          </p:blipFill>
          <p:spPr>
            <a:xfrm>
              <a:off x="5287937" y="3455888"/>
              <a:ext cx="1640960" cy="955301"/>
            </a:xfrm>
            <a:prstGeom prst="rect">
              <a:avLst/>
            </a:prstGeom>
          </p:spPr>
        </p:pic>
        <p:pic>
          <p:nvPicPr>
            <p:cNvPr id="15" name="Picture 14">
              <a:extLst>
                <a:ext uri="{FF2B5EF4-FFF2-40B4-BE49-F238E27FC236}">
                  <a16:creationId xmlns:a16="http://schemas.microsoft.com/office/drawing/2014/main" xmlns="" id="{B3655B40-EB46-D64F-A8D6-E0B7945A5E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03130" y="5177270"/>
              <a:ext cx="2014378" cy="947944"/>
            </a:xfrm>
            <a:prstGeom prst="rect">
              <a:avLst/>
            </a:prstGeom>
          </p:spPr>
        </p:pic>
        <p:pic>
          <p:nvPicPr>
            <p:cNvPr id="16" name="Picture 15">
              <a:extLst>
                <a:ext uri="{FF2B5EF4-FFF2-40B4-BE49-F238E27FC236}">
                  <a16:creationId xmlns:a16="http://schemas.microsoft.com/office/drawing/2014/main" xmlns="" id="{E0F49600-168D-4C40-92C2-304F916424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90573" y="1977536"/>
              <a:ext cx="2039493" cy="493685"/>
            </a:xfrm>
            <a:prstGeom prst="rect">
              <a:avLst/>
            </a:prstGeom>
          </p:spPr>
        </p:pic>
        <p:pic>
          <p:nvPicPr>
            <p:cNvPr id="19" name="Picture 18">
              <a:extLst>
                <a:ext uri="{FF2B5EF4-FFF2-40B4-BE49-F238E27FC236}">
                  <a16:creationId xmlns:a16="http://schemas.microsoft.com/office/drawing/2014/main" xmlns="" id="{E6E7BA63-AB75-D34D-A3E6-EC5413FC488E}"/>
                </a:ext>
              </a:extLst>
            </p:cNvPr>
            <p:cNvPicPr>
              <a:picLocks noChangeAspect="1"/>
            </p:cNvPicPr>
            <p:nvPr/>
          </p:nvPicPr>
          <p:blipFill>
            <a:blip r:embed="rId6"/>
            <a:stretch>
              <a:fillRect/>
            </a:stretch>
          </p:blipFill>
          <p:spPr>
            <a:xfrm>
              <a:off x="4935338" y="1637839"/>
              <a:ext cx="2346159" cy="1173078"/>
            </a:xfrm>
            <a:prstGeom prst="rect">
              <a:avLst/>
            </a:prstGeom>
          </p:spPr>
        </p:pic>
        <p:pic>
          <p:nvPicPr>
            <p:cNvPr id="20" name="Picture 19">
              <a:extLst>
                <a:ext uri="{FF2B5EF4-FFF2-40B4-BE49-F238E27FC236}">
                  <a16:creationId xmlns:a16="http://schemas.microsoft.com/office/drawing/2014/main" xmlns="" id="{968EE234-AB8D-1A40-8BB7-755954598B4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59614" y="5228371"/>
              <a:ext cx="1865083" cy="845742"/>
            </a:xfrm>
            <a:prstGeom prst="rect">
              <a:avLst/>
            </a:prstGeom>
          </p:spPr>
        </p:pic>
        <p:pic>
          <p:nvPicPr>
            <p:cNvPr id="21" name="Picture 20">
              <a:extLst>
                <a:ext uri="{FF2B5EF4-FFF2-40B4-BE49-F238E27FC236}">
                  <a16:creationId xmlns:a16="http://schemas.microsoft.com/office/drawing/2014/main" xmlns="" id="{236D030B-A74B-244E-9CA4-95543145A76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901183" y="3506517"/>
              <a:ext cx="1381945" cy="854042"/>
            </a:xfrm>
            <a:prstGeom prst="rect">
              <a:avLst/>
            </a:prstGeom>
          </p:spPr>
        </p:pic>
        <p:pic>
          <p:nvPicPr>
            <p:cNvPr id="25" name="Picture 24">
              <a:extLst>
                <a:ext uri="{FF2B5EF4-FFF2-40B4-BE49-F238E27FC236}">
                  <a16:creationId xmlns:a16="http://schemas.microsoft.com/office/drawing/2014/main" xmlns="" id="{244184B1-3DDE-7349-B02F-FB74C4AD8B06}"/>
                </a:ext>
              </a:extLst>
            </p:cNvPr>
            <p:cNvPicPr>
              <a:picLocks noChangeAspect="1"/>
            </p:cNvPicPr>
            <p:nvPr/>
          </p:nvPicPr>
          <p:blipFill>
            <a:blip r:embed="rId9"/>
            <a:stretch>
              <a:fillRect/>
            </a:stretch>
          </p:blipFill>
          <p:spPr>
            <a:xfrm>
              <a:off x="8586755" y="3582231"/>
              <a:ext cx="2047128" cy="702615"/>
            </a:xfrm>
            <a:prstGeom prst="rect">
              <a:avLst/>
            </a:prstGeom>
          </p:spPr>
        </p:pic>
        <p:pic>
          <p:nvPicPr>
            <p:cNvPr id="26" name="Picture 25">
              <a:extLst>
                <a:ext uri="{FF2B5EF4-FFF2-40B4-BE49-F238E27FC236}">
                  <a16:creationId xmlns:a16="http://schemas.microsoft.com/office/drawing/2014/main" xmlns="" id="{A55AA32D-292B-9F43-82A0-F68995B53C3D}"/>
                </a:ext>
              </a:extLst>
            </p:cNvPr>
            <p:cNvPicPr>
              <a:picLocks noChangeAspect="1"/>
            </p:cNvPicPr>
            <p:nvPr/>
          </p:nvPicPr>
          <p:blipFill>
            <a:blip r:embed="rId10"/>
            <a:stretch>
              <a:fillRect/>
            </a:stretch>
          </p:blipFill>
          <p:spPr>
            <a:xfrm>
              <a:off x="1790926" y="1823764"/>
              <a:ext cx="1602459" cy="801228"/>
            </a:xfrm>
            <a:prstGeom prst="rect">
              <a:avLst/>
            </a:prstGeom>
          </p:spPr>
        </p:pic>
      </p:grpSp>
    </p:spTree>
    <p:extLst>
      <p:ext uri="{BB962C8B-B14F-4D97-AF65-F5344CB8AC3E}">
        <p14:creationId xmlns:p14="http://schemas.microsoft.com/office/powerpoint/2010/main" val="1262175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F55A5615-C218-C74B-A469-D3FB3740A581}"/>
              </a:ext>
            </a:extLst>
          </p:cNvPr>
          <p:cNvPicPr>
            <a:picLocks noGrp="1" noChangeAspect="1"/>
          </p:cNvPicPr>
          <p:nvPr>
            <p:ph type="pic" sz="quarter" idx="10"/>
          </p:nvPr>
        </p:nvPicPr>
        <p:blipFill rotWithShape="1">
          <a:blip r:embed="rId3"/>
          <a:srcRect t="2357" b="11244"/>
          <a:stretch/>
        </p:blipFill>
        <p:spPr>
          <a:xfrm>
            <a:off x="0" y="0"/>
            <a:ext cx="12192000" cy="6858000"/>
          </a:xfrm>
        </p:spPr>
      </p:pic>
      <p:sp>
        <p:nvSpPr>
          <p:cNvPr id="3" name="Title 2">
            <a:extLst>
              <a:ext uri="{FF2B5EF4-FFF2-40B4-BE49-F238E27FC236}">
                <a16:creationId xmlns:a16="http://schemas.microsoft.com/office/drawing/2014/main" xmlns="" id="{0062E543-FA4E-DA4C-AB95-2832DBACD3B9}"/>
              </a:ext>
            </a:extLst>
          </p:cNvPr>
          <p:cNvSpPr>
            <a:spLocks noGrp="1"/>
          </p:cNvSpPr>
          <p:nvPr>
            <p:ph type="ctrTitle"/>
          </p:nvPr>
        </p:nvSpPr>
        <p:spPr>
          <a:xfrm>
            <a:off x="5845833" y="5125729"/>
            <a:ext cx="5349035" cy="720197"/>
          </a:xfrm>
        </p:spPr>
        <p:txBody>
          <a:bodyPr/>
          <a:lstStyle/>
          <a:p>
            <a:r>
              <a:rPr lang="en-US" dirty="0"/>
              <a:t>.</a:t>
            </a:r>
          </a:p>
        </p:txBody>
      </p:sp>
      <p:sp>
        <p:nvSpPr>
          <p:cNvPr id="4" name="Title 1"/>
          <p:cNvSpPr txBox="1">
            <a:spLocks/>
          </p:cNvSpPr>
          <p:nvPr/>
        </p:nvSpPr>
        <p:spPr>
          <a:xfrm>
            <a:off x="1957137" y="4931829"/>
            <a:ext cx="9817769" cy="553998"/>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5200" kern="1200">
                <a:solidFill>
                  <a:schemeClr val="bg1"/>
                </a:solidFill>
                <a:latin typeface="+mj-lt"/>
                <a:ea typeface="+mj-ea"/>
                <a:cs typeface="+mj-cs"/>
              </a:defRPr>
            </a:lvl1pPr>
          </a:lstStyle>
          <a:p>
            <a:r>
              <a:rPr lang="en-US" sz="4000" dirty="0"/>
              <a:t>Connect and communicate with employees.</a:t>
            </a:r>
          </a:p>
        </p:txBody>
      </p:sp>
    </p:spTree>
    <p:extLst>
      <p:ext uri="{BB962C8B-B14F-4D97-AF65-F5344CB8AC3E}">
        <p14:creationId xmlns:p14="http://schemas.microsoft.com/office/powerpoint/2010/main" val="1539339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with utilities.</a:t>
            </a:r>
          </a:p>
        </p:txBody>
      </p:sp>
      <p:grpSp>
        <p:nvGrpSpPr>
          <p:cNvPr id="11" name="Group 10">
            <a:extLst>
              <a:ext uri="{FF2B5EF4-FFF2-40B4-BE49-F238E27FC236}">
                <a16:creationId xmlns:a16="http://schemas.microsoft.com/office/drawing/2014/main" xmlns="" id="{728E751F-6D61-4048-9F84-26D2C3C51654}"/>
              </a:ext>
            </a:extLst>
          </p:cNvPr>
          <p:cNvGrpSpPr/>
          <p:nvPr/>
        </p:nvGrpSpPr>
        <p:grpSpPr>
          <a:xfrm>
            <a:off x="825910" y="1396181"/>
            <a:ext cx="10540180" cy="5107259"/>
            <a:chOff x="825910" y="1396181"/>
            <a:chExt cx="10540180" cy="5107259"/>
          </a:xfrm>
        </p:grpSpPr>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ECDB91FA-CAC0-B346-9E29-CD16DF36C899}"/>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pic>
          <p:nvPicPr>
            <p:cNvPr id="26" name="Picture 25">
              <a:extLst>
                <a:ext uri="{FF2B5EF4-FFF2-40B4-BE49-F238E27FC236}">
                  <a16:creationId xmlns:a16="http://schemas.microsoft.com/office/drawing/2014/main" xmlns="" id="{A4E30101-BAF5-1F48-904C-7F87BCABA557}"/>
                </a:ext>
              </a:extLst>
            </p:cNvPr>
            <p:cNvPicPr>
              <a:picLocks noChangeAspect="1"/>
            </p:cNvPicPr>
            <p:nvPr/>
          </p:nvPicPr>
          <p:blipFill>
            <a:blip r:embed="rId2"/>
            <a:stretch>
              <a:fillRect/>
            </a:stretch>
          </p:blipFill>
          <p:spPr>
            <a:xfrm>
              <a:off x="9293408" y="3522274"/>
              <a:ext cx="1495507" cy="822529"/>
            </a:xfrm>
            <a:prstGeom prst="rect">
              <a:avLst/>
            </a:prstGeom>
          </p:spPr>
        </p:pic>
        <p:pic>
          <p:nvPicPr>
            <p:cNvPr id="27" name="Picture 26">
              <a:extLst>
                <a:ext uri="{FF2B5EF4-FFF2-40B4-BE49-F238E27FC236}">
                  <a16:creationId xmlns:a16="http://schemas.microsoft.com/office/drawing/2014/main" xmlns="" id="{C0B19FFC-E168-454F-B732-28B04E29C300}"/>
                </a:ext>
              </a:extLst>
            </p:cNvPr>
            <p:cNvPicPr>
              <a:picLocks noChangeAspect="1"/>
            </p:cNvPicPr>
            <p:nvPr/>
          </p:nvPicPr>
          <p:blipFill>
            <a:blip r:embed="rId3"/>
            <a:stretch>
              <a:fillRect/>
            </a:stretch>
          </p:blipFill>
          <p:spPr>
            <a:xfrm>
              <a:off x="6827203" y="3341073"/>
              <a:ext cx="1184930" cy="1184930"/>
            </a:xfrm>
            <a:prstGeom prst="rect">
              <a:avLst/>
            </a:prstGeom>
          </p:spPr>
        </p:pic>
        <p:pic>
          <p:nvPicPr>
            <p:cNvPr id="28" name="Picture 27">
              <a:extLst>
                <a:ext uri="{FF2B5EF4-FFF2-40B4-BE49-F238E27FC236}">
                  <a16:creationId xmlns:a16="http://schemas.microsoft.com/office/drawing/2014/main" xmlns="" id="{85AA8FA0-614A-0944-A260-0A20BCC3FF79}"/>
                </a:ext>
              </a:extLst>
            </p:cNvPr>
            <p:cNvPicPr>
              <a:picLocks noChangeAspect="1"/>
            </p:cNvPicPr>
            <p:nvPr/>
          </p:nvPicPr>
          <p:blipFill>
            <a:blip r:embed="rId4"/>
            <a:stretch>
              <a:fillRect/>
            </a:stretch>
          </p:blipFill>
          <p:spPr>
            <a:xfrm>
              <a:off x="1548179" y="5240364"/>
              <a:ext cx="1210426" cy="821757"/>
            </a:xfrm>
            <a:prstGeom prst="rect">
              <a:avLst/>
            </a:prstGeom>
          </p:spPr>
        </p:pic>
        <p:pic>
          <p:nvPicPr>
            <p:cNvPr id="29" name="Picture 28">
              <a:extLst>
                <a:ext uri="{FF2B5EF4-FFF2-40B4-BE49-F238E27FC236}">
                  <a16:creationId xmlns:a16="http://schemas.microsoft.com/office/drawing/2014/main" xmlns="" id="{4E5BA54B-BD05-9D4A-8F1A-A5502B37DAC2}"/>
                </a:ext>
              </a:extLst>
            </p:cNvPr>
            <p:cNvPicPr>
              <a:picLocks noChangeAspect="1"/>
            </p:cNvPicPr>
            <p:nvPr/>
          </p:nvPicPr>
          <p:blipFill>
            <a:blip r:embed="rId5"/>
            <a:stretch>
              <a:fillRect/>
            </a:stretch>
          </p:blipFill>
          <p:spPr>
            <a:xfrm>
              <a:off x="1467592" y="3443681"/>
              <a:ext cx="1371600" cy="979714"/>
            </a:xfrm>
            <a:prstGeom prst="rect">
              <a:avLst/>
            </a:prstGeom>
          </p:spPr>
        </p:pic>
        <p:pic>
          <p:nvPicPr>
            <p:cNvPr id="30" name="Picture 29">
              <a:extLst>
                <a:ext uri="{FF2B5EF4-FFF2-40B4-BE49-F238E27FC236}">
                  <a16:creationId xmlns:a16="http://schemas.microsoft.com/office/drawing/2014/main" xmlns="" id="{A522C5B1-2F4F-624C-825E-E6CECD992936}"/>
                </a:ext>
              </a:extLst>
            </p:cNvPr>
            <p:cNvPicPr>
              <a:picLocks noChangeAspect="1"/>
            </p:cNvPicPr>
            <p:nvPr/>
          </p:nvPicPr>
          <p:blipFill>
            <a:blip r:embed="rId6"/>
            <a:stretch>
              <a:fillRect/>
            </a:stretch>
          </p:blipFill>
          <p:spPr>
            <a:xfrm>
              <a:off x="6378472" y="1879097"/>
              <a:ext cx="2082392" cy="690562"/>
            </a:xfrm>
            <a:prstGeom prst="rect">
              <a:avLst/>
            </a:prstGeom>
          </p:spPr>
        </p:pic>
        <p:pic>
          <p:nvPicPr>
            <p:cNvPr id="31" name="Picture 30">
              <a:extLst>
                <a:ext uri="{FF2B5EF4-FFF2-40B4-BE49-F238E27FC236}">
                  <a16:creationId xmlns:a16="http://schemas.microsoft.com/office/drawing/2014/main" xmlns="" id="{272523DE-55AD-C44A-B24C-CE1A49842BA6}"/>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112973" y="3795073"/>
              <a:ext cx="1348215" cy="276931"/>
            </a:xfrm>
            <a:prstGeom prst="rect">
              <a:avLst/>
            </a:prstGeom>
          </p:spPr>
        </p:pic>
        <p:pic>
          <p:nvPicPr>
            <p:cNvPr id="32" name="Picture 31">
              <a:extLst>
                <a:ext uri="{FF2B5EF4-FFF2-40B4-BE49-F238E27FC236}">
                  <a16:creationId xmlns:a16="http://schemas.microsoft.com/office/drawing/2014/main" xmlns="" id="{DD08A2D3-8901-CD45-B8BA-83000480804D}"/>
                </a:ext>
              </a:extLst>
            </p:cNvPr>
            <p:cNvPicPr>
              <a:picLocks noChangeAspect="1"/>
            </p:cNvPicPr>
            <p:nvPr/>
          </p:nvPicPr>
          <p:blipFill>
            <a:blip r:embed="rId8"/>
            <a:stretch>
              <a:fillRect/>
            </a:stretch>
          </p:blipFill>
          <p:spPr>
            <a:xfrm>
              <a:off x="3807801" y="5161602"/>
              <a:ext cx="1958559" cy="979281"/>
            </a:xfrm>
            <a:prstGeom prst="rect">
              <a:avLst/>
            </a:prstGeom>
          </p:spPr>
        </p:pic>
        <p:pic>
          <p:nvPicPr>
            <p:cNvPr id="33" name="Picture 32">
              <a:extLst>
                <a:ext uri="{FF2B5EF4-FFF2-40B4-BE49-F238E27FC236}">
                  <a16:creationId xmlns:a16="http://schemas.microsoft.com/office/drawing/2014/main" xmlns="" id="{82FFB72E-2DB0-8A44-B03F-88E70F13D53C}"/>
                </a:ext>
              </a:extLst>
            </p:cNvPr>
            <p:cNvPicPr>
              <a:picLocks noChangeAspect="1"/>
            </p:cNvPicPr>
            <p:nvPr/>
          </p:nvPicPr>
          <p:blipFill>
            <a:blip r:embed="rId9"/>
            <a:stretch>
              <a:fillRect/>
            </a:stretch>
          </p:blipFill>
          <p:spPr>
            <a:xfrm>
              <a:off x="6482497" y="5481582"/>
              <a:ext cx="1874342" cy="339320"/>
            </a:xfrm>
            <a:prstGeom prst="rect">
              <a:avLst/>
            </a:prstGeom>
          </p:spPr>
        </p:pic>
        <p:pic>
          <p:nvPicPr>
            <p:cNvPr id="34" name="Picture 33">
              <a:extLst>
                <a:ext uri="{FF2B5EF4-FFF2-40B4-BE49-F238E27FC236}">
                  <a16:creationId xmlns:a16="http://schemas.microsoft.com/office/drawing/2014/main" xmlns="" id="{FAD0417E-D0AC-C54F-A315-940B6CE0CC2F}"/>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246889" y="1764536"/>
              <a:ext cx="1588545" cy="919685"/>
            </a:xfrm>
            <a:prstGeom prst="rect">
              <a:avLst/>
            </a:prstGeom>
          </p:spPr>
        </p:pic>
        <p:pic>
          <p:nvPicPr>
            <p:cNvPr id="35" name="Picture 34">
              <a:extLst>
                <a:ext uri="{FF2B5EF4-FFF2-40B4-BE49-F238E27FC236}">
                  <a16:creationId xmlns:a16="http://schemas.microsoft.com/office/drawing/2014/main" xmlns="" id="{03A3254C-5FCD-964C-98E9-DA339A39D9B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546400" y="1821740"/>
              <a:ext cx="1213984" cy="805277"/>
            </a:xfrm>
            <a:prstGeom prst="rect">
              <a:avLst/>
            </a:prstGeom>
          </p:spPr>
        </p:pic>
        <p:pic>
          <p:nvPicPr>
            <p:cNvPr id="36" name="Picture 35">
              <a:extLst>
                <a:ext uri="{FF2B5EF4-FFF2-40B4-BE49-F238E27FC236}">
                  <a16:creationId xmlns:a16="http://schemas.microsoft.com/office/drawing/2014/main" xmlns="" id="{67315220-9CB7-7E4F-933E-D98A26C89FDB}"/>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147101" y="2002438"/>
              <a:ext cx="1279958" cy="443880"/>
            </a:xfrm>
            <a:prstGeom prst="rect">
              <a:avLst/>
            </a:prstGeom>
          </p:spPr>
        </p:pic>
        <p:pic>
          <p:nvPicPr>
            <p:cNvPr id="37" name="Picture 36">
              <a:extLst>
                <a:ext uri="{FF2B5EF4-FFF2-40B4-BE49-F238E27FC236}">
                  <a16:creationId xmlns:a16="http://schemas.microsoft.com/office/drawing/2014/main" xmlns="" id="{01B2BE0F-2D01-DC4B-B18E-2574AF3E700C}"/>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9498548" y="5355104"/>
              <a:ext cx="1085227" cy="592277"/>
            </a:xfrm>
            <a:prstGeom prst="rect">
              <a:avLst/>
            </a:prstGeom>
          </p:spPr>
        </p:pic>
      </p:grpSp>
    </p:spTree>
    <p:extLst>
      <p:ext uri="{BB962C8B-B14F-4D97-AF65-F5344CB8AC3E}">
        <p14:creationId xmlns:p14="http://schemas.microsoft.com/office/powerpoint/2010/main" val="417071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in financial services.</a:t>
            </a:r>
          </a:p>
        </p:txBody>
      </p:sp>
      <p:grpSp>
        <p:nvGrpSpPr>
          <p:cNvPr id="11" name="Group 10">
            <a:extLst>
              <a:ext uri="{FF2B5EF4-FFF2-40B4-BE49-F238E27FC236}">
                <a16:creationId xmlns:a16="http://schemas.microsoft.com/office/drawing/2014/main" xmlns="" id="{6546DC36-C915-5F43-A818-4F324C652760}"/>
              </a:ext>
            </a:extLst>
          </p:cNvPr>
          <p:cNvGrpSpPr/>
          <p:nvPr/>
        </p:nvGrpSpPr>
        <p:grpSpPr>
          <a:xfrm>
            <a:off x="825910" y="1396181"/>
            <a:ext cx="10540180" cy="5107259"/>
            <a:chOff x="825910" y="1396181"/>
            <a:chExt cx="10540180" cy="5107259"/>
          </a:xfrm>
        </p:grpSpPr>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a16="http://schemas.microsoft.com/office/drawing/2014/main" xmlns="" id="{4C322CE9-09F1-164E-8B82-D2DBA18A113E}"/>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1D930228-93A7-5042-A2BB-A1B41F4DF34A}"/>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7">
              <a:extLst>
                <a:ext uri="{FF2B5EF4-FFF2-40B4-BE49-F238E27FC236}">
                  <a16:creationId xmlns:a16="http://schemas.microsoft.com/office/drawing/2014/main" xmlns="" id="{9D6B28AE-76B6-A346-A4E1-9EAC588517B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172879" y="1766568"/>
              <a:ext cx="1733810" cy="822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3">
              <a:extLst>
                <a:ext uri="{FF2B5EF4-FFF2-40B4-BE49-F238E27FC236}">
                  <a16:creationId xmlns:a16="http://schemas.microsoft.com/office/drawing/2014/main" xmlns="" id="{F6703222-319E-6642-9AB2-0D5D8491609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171215" y="3608109"/>
              <a:ext cx="1735474" cy="6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
              <a:extLst>
                <a:ext uri="{FF2B5EF4-FFF2-40B4-BE49-F238E27FC236}">
                  <a16:creationId xmlns:a16="http://schemas.microsoft.com/office/drawing/2014/main" xmlns="" id="{C43B4BFB-6C14-3743-8936-721341AD4EAA}"/>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1124411" y="3679479"/>
              <a:ext cx="2047875" cy="508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6">
              <a:extLst>
                <a:ext uri="{FF2B5EF4-FFF2-40B4-BE49-F238E27FC236}">
                  <a16:creationId xmlns:a16="http://schemas.microsoft.com/office/drawing/2014/main" xmlns="" id="{B3D1F223-9F06-0E4A-8655-C5087287F3A4}"/>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36270" y="5541453"/>
              <a:ext cx="2424157" cy="219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8">
              <a:extLst>
                <a:ext uri="{FF2B5EF4-FFF2-40B4-BE49-F238E27FC236}">
                  <a16:creationId xmlns:a16="http://schemas.microsoft.com/office/drawing/2014/main" xmlns="" id="{1D59E7E2-3C46-494E-B08B-DA360D3B2F59}"/>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917570" y="5451031"/>
              <a:ext cx="1736564" cy="400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7">
              <a:extLst>
                <a:ext uri="{FF2B5EF4-FFF2-40B4-BE49-F238E27FC236}">
                  <a16:creationId xmlns:a16="http://schemas.microsoft.com/office/drawing/2014/main" xmlns="" id="{455D55D1-1221-B842-B503-5C1DD072373C}"/>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627119" y="3730167"/>
              <a:ext cx="1438887" cy="414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9">
              <a:extLst>
                <a:ext uri="{FF2B5EF4-FFF2-40B4-BE49-F238E27FC236}">
                  <a16:creationId xmlns:a16="http://schemas.microsoft.com/office/drawing/2014/main" xmlns="" id="{E23BF092-DA76-E94C-BFDF-9ECA12FCC47E}"/>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6341286" y="2012631"/>
              <a:ext cx="2010555" cy="423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12">
              <a:extLst>
                <a:ext uri="{FF2B5EF4-FFF2-40B4-BE49-F238E27FC236}">
                  <a16:creationId xmlns:a16="http://schemas.microsoft.com/office/drawing/2014/main" xmlns="" id="{46971BDF-B539-D44A-9869-795555CACA81}"/>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296268" y="3443956"/>
              <a:ext cx="979168" cy="979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35">
              <a:extLst>
                <a:ext uri="{FF2B5EF4-FFF2-40B4-BE49-F238E27FC236}">
                  <a16:creationId xmlns:a16="http://schemas.microsoft.com/office/drawing/2014/main" xmlns="" id="{8510A793-BC8E-824F-856B-E0BF8DC56888}"/>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387283" y="1838263"/>
              <a:ext cx="799594" cy="772231"/>
            </a:xfrm>
            <a:prstGeom prst="rect">
              <a:avLst/>
            </a:prstGeom>
          </p:spPr>
        </p:pic>
        <p:pic>
          <p:nvPicPr>
            <p:cNvPr id="37" name="Picture 36">
              <a:extLst>
                <a:ext uri="{FF2B5EF4-FFF2-40B4-BE49-F238E27FC236}">
                  <a16:creationId xmlns:a16="http://schemas.microsoft.com/office/drawing/2014/main" xmlns="" id="{E841BCCA-054D-C143-936E-286E8CED1002}"/>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719964" y="1790950"/>
              <a:ext cx="866856" cy="866856"/>
            </a:xfrm>
            <a:prstGeom prst="rect">
              <a:avLst/>
            </a:prstGeom>
          </p:spPr>
        </p:pic>
      </p:grpSp>
    </p:spTree>
    <p:extLst>
      <p:ext uri="{BB962C8B-B14F-4D97-AF65-F5344CB8AC3E}">
        <p14:creationId xmlns:p14="http://schemas.microsoft.com/office/powerpoint/2010/main" val="379083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Large number of public sector clients.</a:t>
            </a:r>
          </a:p>
        </p:txBody>
      </p:sp>
      <p:grpSp>
        <p:nvGrpSpPr>
          <p:cNvPr id="46" name="Group 45">
            <a:extLst>
              <a:ext uri="{FF2B5EF4-FFF2-40B4-BE49-F238E27FC236}">
                <a16:creationId xmlns:a16="http://schemas.microsoft.com/office/drawing/2014/main" xmlns="" id="{4B88AFEF-28F5-7746-80C4-2F98971382B4}"/>
              </a:ext>
            </a:extLst>
          </p:cNvPr>
          <p:cNvGrpSpPr/>
          <p:nvPr/>
        </p:nvGrpSpPr>
        <p:grpSpPr>
          <a:xfrm>
            <a:off x="825910" y="1391156"/>
            <a:ext cx="10552246" cy="2563030"/>
            <a:chOff x="825910" y="1391156"/>
            <a:chExt cx="10552246" cy="2563030"/>
          </a:xfrm>
        </p:grpSpPr>
        <p:sp>
          <p:nvSpPr>
            <p:cNvPr id="42" name="Rectangle 41">
              <a:extLst>
                <a:ext uri="{FF2B5EF4-FFF2-40B4-BE49-F238E27FC236}">
                  <a16:creationId xmlns:a16="http://schemas.microsoft.com/office/drawing/2014/main" xmlns="" id="{CC51E433-F0D2-5A4E-8C78-B963FED1F77B}"/>
                </a:ext>
              </a:extLst>
            </p:cNvPr>
            <p:cNvSpPr/>
            <p:nvPr/>
          </p:nvSpPr>
          <p:spPr>
            <a:xfrm>
              <a:off x="838200" y="1391156"/>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2"/>
              <a:ext cx="5265174" cy="2558004"/>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xmlns="" id="{7626EF50-71A0-4A48-9AC8-6CF3300E944D}"/>
                </a:ext>
              </a:extLst>
            </p:cNvPr>
            <p:cNvSpPr txBox="1"/>
            <p:nvPr/>
          </p:nvSpPr>
          <p:spPr>
            <a:xfrm>
              <a:off x="825910"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Federal Government</a:t>
              </a:r>
            </a:p>
          </p:txBody>
        </p:sp>
        <p:sp>
          <p:nvSpPr>
            <p:cNvPr id="27" name="TextBox 26">
              <a:extLst>
                <a:ext uri="{FF2B5EF4-FFF2-40B4-BE49-F238E27FC236}">
                  <a16:creationId xmlns:a16="http://schemas.microsoft.com/office/drawing/2014/main" xmlns="" id="{C98D2AD1-5895-464C-A460-9CD918D12950}"/>
                </a:ext>
              </a:extLst>
            </p:cNvPr>
            <p:cNvSpPr txBox="1"/>
            <p:nvPr/>
          </p:nvSpPr>
          <p:spPr>
            <a:xfrm>
              <a:off x="3478845"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States</a:t>
              </a:r>
            </a:p>
          </p:txBody>
        </p:sp>
        <p:sp>
          <p:nvSpPr>
            <p:cNvPr id="28" name="TextBox 27">
              <a:extLst>
                <a:ext uri="{FF2B5EF4-FFF2-40B4-BE49-F238E27FC236}">
                  <a16:creationId xmlns:a16="http://schemas.microsoft.com/office/drawing/2014/main" xmlns="" id="{F1813FD0-8969-1A43-A5B3-968FFD310F8E}"/>
                </a:ext>
              </a:extLst>
            </p:cNvPr>
            <p:cNvSpPr txBox="1"/>
            <p:nvPr/>
          </p:nvSpPr>
          <p:spPr>
            <a:xfrm>
              <a:off x="6113548"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Cities</a:t>
              </a:r>
            </a:p>
          </p:txBody>
        </p:sp>
        <p:sp>
          <p:nvSpPr>
            <p:cNvPr id="29" name="TextBox 28">
              <a:extLst>
                <a:ext uri="{FF2B5EF4-FFF2-40B4-BE49-F238E27FC236}">
                  <a16:creationId xmlns:a16="http://schemas.microsoft.com/office/drawing/2014/main" xmlns="" id="{20510E4F-7962-B849-A123-A9B21CE1E4B1}"/>
                </a:ext>
              </a:extLst>
            </p:cNvPr>
            <p:cNvSpPr txBox="1"/>
            <p:nvPr/>
          </p:nvSpPr>
          <p:spPr>
            <a:xfrm>
              <a:off x="8741336"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Counties</a:t>
              </a:r>
            </a:p>
          </p:txBody>
        </p:sp>
        <p:sp>
          <p:nvSpPr>
            <p:cNvPr id="30" name="TextBox 29">
              <a:extLst>
                <a:ext uri="{FF2B5EF4-FFF2-40B4-BE49-F238E27FC236}">
                  <a16:creationId xmlns:a16="http://schemas.microsoft.com/office/drawing/2014/main" xmlns="" id="{09F32E61-5291-5246-98F6-FA9538AABAB3}"/>
                </a:ext>
              </a:extLst>
            </p:cNvPr>
            <p:cNvSpPr txBox="1"/>
            <p:nvPr/>
          </p:nvSpPr>
          <p:spPr>
            <a:xfrm>
              <a:off x="852322" y="2105204"/>
              <a:ext cx="2589563" cy="1524520"/>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OPM</a:t>
              </a:r>
            </a:p>
            <a:p>
              <a:pPr algn="ctr" fontAlgn="ctr">
                <a:lnSpc>
                  <a:spcPct val="90000"/>
                </a:lnSpc>
                <a:spcAft>
                  <a:spcPts val="800"/>
                </a:spcAft>
                <a:buClr>
                  <a:schemeClr val="accent6"/>
                </a:buClr>
              </a:pPr>
              <a:r>
                <a:rPr lang="en-US" sz="1600" dirty="0">
                  <a:solidFill>
                    <a:schemeClr val="accent2"/>
                  </a:solidFill>
                  <a:cs typeface="Calibri"/>
                </a:rPr>
                <a:t>Federal Reserve</a:t>
              </a:r>
            </a:p>
            <a:p>
              <a:pPr algn="ctr" fontAlgn="ctr">
                <a:lnSpc>
                  <a:spcPct val="90000"/>
                </a:lnSpc>
                <a:spcAft>
                  <a:spcPts val="800"/>
                </a:spcAft>
                <a:buClr>
                  <a:schemeClr val="accent6"/>
                </a:buClr>
              </a:pPr>
              <a:r>
                <a:rPr lang="en-US" sz="1600" dirty="0">
                  <a:solidFill>
                    <a:schemeClr val="accent2"/>
                  </a:solidFill>
                  <a:cs typeface="Calibri"/>
                </a:rPr>
                <a:t>OCC</a:t>
              </a:r>
            </a:p>
            <a:p>
              <a:pPr algn="ctr" fontAlgn="ctr">
                <a:lnSpc>
                  <a:spcPct val="90000"/>
                </a:lnSpc>
                <a:spcAft>
                  <a:spcPts val="800"/>
                </a:spcAft>
                <a:buClr>
                  <a:schemeClr val="accent6"/>
                </a:buClr>
              </a:pPr>
              <a:r>
                <a:rPr lang="en-US" sz="1600" dirty="0">
                  <a:solidFill>
                    <a:schemeClr val="accent2"/>
                  </a:solidFill>
                  <a:cs typeface="Calibri"/>
                </a:rPr>
                <a:t>USPS</a:t>
              </a:r>
            </a:p>
            <a:p>
              <a:pPr algn="ctr" fontAlgn="ctr">
                <a:lnSpc>
                  <a:spcPct val="90000"/>
                </a:lnSpc>
                <a:spcAft>
                  <a:spcPts val="800"/>
                </a:spcAft>
                <a:buClr>
                  <a:schemeClr val="accent6"/>
                </a:buClr>
              </a:pPr>
              <a:r>
                <a:rPr lang="en-US" sz="1600" dirty="0">
                  <a:solidFill>
                    <a:schemeClr val="accent2"/>
                  </a:solidFill>
                  <a:cs typeface="Calibri"/>
                </a:rPr>
                <a:t>Smithsonian</a:t>
              </a:r>
            </a:p>
          </p:txBody>
        </p:sp>
        <p:sp>
          <p:nvSpPr>
            <p:cNvPr id="31" name="TextBox 30">
              <a:extLst>
                <a:ext uri="{FF2B5EF4-FFF2-40B4-BE49-F238E27FC236}">
                  <a16:creationId xmlns:a16="http://schemas.microsoft.com/office/drawing/2014/main" xmlns="" id="{856D1212-FFA9-BC4A-905D-4F956DC273D9}"/>
                </a:ext>
              </a:extLst>
            </p:cNvPr>
            <p:cNvSpPr txBox="1"/>
            <p:nvPr/>
          </p:nvSpPr>
          <p:spPr>
            <a:xfrm>
              <a:off x="3499689" y="2105204"/>
              <a:ext cx="2562491"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Michigan</a:t>
              </a:r>
            </a:p>
            <a:p>
              <a:pPr algn="ctr" fontAlgn="ctr">
                <a:lnSpc>
                  <a:spcPct val="90000"/>
                </a:lnSpc>
                <a:spcAft>
                  <a:spcPts val="800"/>
                </a:spcAft>
                <a:buClr>
                  <a:schemeClr val="accent6"/>
                </a:buClr>
              </a:pPr>
              <a:r>
                <a:rPr lang="en-US" sz="1600" dirty="0">
                  <a:solidFill>
                    <a:schemeClr val="accent2"/>
                  </a:solidFill>
                  <a:cs typeface="Calibri"/>
                </a:rPr>
                <a:t>New Jersey </a:t>
              </a:r>
            </a:p>
            <a:p>
              <a:pPr algn="ctr" fontAlgn="ctr">
                <a:lnSpc>
                  <a:spcPct val="90000"/>
                </a:lnSpc>
                <a:spcAft>
                  <a:spcPts val="800"/>
                </a:spcAft>
                <a:buClr>
                  <a:schemeClr val="accent6"/>
                </a:buClr>
              </a:pPr>
              <a:r>
                <a:rPr lang="en-US" sz="1600" dirty="0">
                  <a:solidFill>
                    <a:schemeClr val="accent2"/>
                  </a:solidFill>
                  <a:cs typeface="Calibri"/>
                </a:rPr>
                <a:t>Ohio</a:t>
              </a:r>
            </a:p>
            <a:p>
              <a:pPr algn="ctr" fontAlgn="ctr">
                <a:lnSpc>
                  <a:spcPct val="90000"/>
                </a:lnSpc>
                <a:spcAft>
                  <a:spcPts val="800"/>
                </a:spcAft>
                <a:buClr>
                  <a:schemeClr val="accent6"/>
                </a:buClr>
              </a:pPr>
              <a:r>
                <a:rPr lang="en-US" sz="1600" dirty="0">
                  <a:solidFill>
                    <a:schemeClr val="accent2"/>
                  </a:solidFill>
                  <a:cs typeface="Calibri"/>
                </a:rPr>
                <a:t>Kentucky</a:t>
              </a:r>
            </a:p>
          </p:txBody>
        </p:sp>
        <p:sp>
          <p:nvSpPr>
            <p:cNvPr id="32" name="TextBox 31">
              <a:extLst>
                <a:ext uri="{FF2B5EF4-FFF2-40B4-BE49-F238E27FC236}">
                  <a16:creationId xmlns:a16="http://schemas.microsoft.com/office/drawing/2014/main" xmlns="" id="{8D0BD522-6927-A843-8FCF-5985B199F55E}"/>
                </a:ext>
              </a:extLst>
            </p:cNvPr>
            <p:cNvSpPr txBox="1"/>
            <p:nvPr/>
          </p:nvSpPr>
          <p:spPr>
            <a:xfrm>
              <a:off x="6113548" y="2105204"/>
              <a:ext cx="2581218"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New York</a:t>
              </a:r>
            </a:p>
            <a:p>
              <a:pPr algn="ctr" fontAlgn="ctr">
                <a:lnSpc>
                  <a:spcPct val="90000"/>
                </a:lnSpc>
                <a:spcAft>
                  <a:spcPts val="800"/>
                </a:spcAft>
                <a:buClr>
                  <a:schemeClr val="accent6"/>
                </a:buClr>
              </a:pPr>
              <a:r>
                <a:rPr lang="en-US" sz="1600" dirty="0">
                  <a:solidFill>
                    <a:schemeClr val="accent2"/>
                  </a:solidFill>
                  <a:cs typeface="Calibri"/>
                </a:rPr>
                <a:t>Los Angeles</a:t>
              </a:r>
            </a:p>
            <a:p>
              <a:pPr algn="ctr" fontAlgn="ctr">
                <a:lnSpc>
                  <a:spcPct val="90000"/>
                </a:lnSpc>
                <a:spcAft>
                  <a:spcPts val="800"/>
                </a:spcAft>
                <a:buClr>
                  <a:schemeClr val="accent6"/>
                </a:buClr>
              </a:pPr>
              <a:r>
                <a:rPr lang="en-US" sz="1600" dirty="0">
                  <a:solidFill>
                    <a:schemeClr val="accent2"/>
                  </a:solidFill>
                  <a:cs typeface="Calibri"/>
                </a:rPr>
                <a:t>Chicago</a:t>
              </a:r>
            </a:p>
            <a:p>
              <a:pPr algn="ctr" fontAlgn="ctr">
                <a:lnSpc>
                  <a:spcPct val="90000"/>
                </a:lnSpc>
                <a:spcAft>
                  <a:spcPts val="800"/>
                </a:spcAft>
                <a:buClr>
                  <a:schemeClr val="accent6"/>
                </a:buClr>
              </a:pPr>
              <a:r>
                <a:rPr lang="en-US" sz="1600" dirty="0">
                  <a:solidFill>
                    <a:schemeClr val="accent2"/>
                  </a:solidFill>
                  <a:cs typeface="Calibri"/>
                </a:rPr>
                <a:t>Philadelphia</a:t>
              </a:r>
            </a:p>
          </p:txBody>
        </p:sp>
        <p:sp>
          <p:nvSpPr>
            <p:cNvPr id="33" name="TextBox 32">
              <a:extLst>
                <a:ext uri="{FF2B5EF4-FFF2-40B4-BE49-F238E27FC236}">
                  <a16:creationId xmlns:a16="http://schemas.microsoft.com/office/drawing/2014/main" xmlns="" id="{F1DCCD0C-7154-5B4C-9FBC-62B6386D1109}"/>
                </a:ext>
              </a:extLst>
            </p:cNvPr>
            <p:cNvSpPr txBox="1"/>
            <p:nvPr/>
          </p:nvSpPr>
          <p:spPr>
            <a:xfrm>
              <a:off x="8741335" y="2105204"/>
              <a:ext cx="2612465" cy="876137"/>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Los Angeles</a:t>
              </a:r>
            </a:p>
            <a:p>
              <a:pPr algn="ctr" fontAlgn="ctr">
                <a:lnSpc>
                  <a:spcPct val="90000"/>
                </a:lnSpc>
                <a:spcAft>
                  <a:spcPts val="800"/>
                </a:spcAft>
                <a:buClr>
                  <a:schemeClr val="accent6"/>
                </a:buClr>
              </a:pPr>
              <a:r>
                <a:rPr lang="en-US" sz="1600" dirty="0">
                  <a:solidFill>
                    <a:schemeClr val="accent2"/>
                  </a:solidFill>
                  <a:cs typeface="Calibri"/>
                </a:rPr>
                <a:t>Miami Dade</a:t>
              </a:r>
            </a:p>
            <a:p>
              <a:pPr algn="ctr" fontAlgn="ctr">
                <a:lnSpc>
                  <a:spcPct val="90000"/>
                </a:lnSpc>
                <a:spcAft>
                  <a:spcPts val="800"/>
                </a:spcAft>
                <a:buClr>
                  <a:schemeClr val="accent6"/>
                </a:buClr>
              </a:pPr>
              <a:r>
                <a:rPr lang="en-US" sz="1600" dirty="0">
                  <a:solidFill>
                    <a:schemeClr val="accent2"/>
                  </a:solidFill>
                  <a:cs typeface="Calibri"/>
                </a:rPr>
                <a:t>Fairfax </a:t>
              </a:r>
            </a:p>
          </p:txBody>
        </p:sp>
      </p:grpSp>
      <p:grpSp>
        <p:nvGrpSpPr>
          <p:cNvPr id="13" name="Group 12">
            <a:extLst>
              <a:ext uri="{FF2B5EF4-FFF2-40B4-BE49-F238E27FC236}">
                <a16:creationId xmlns:a16="http://schemas.microsoft.com/office/drawing/2014/main" xmlns="" id="{90BA8EB7-8F36-4B48-9F2C-87979308969F}"/>
              </a:ext>
            </a:extLst>
          </p:cNvPr>
          <p:cNvGrpSpPr/>
          <p:nvPr/>
        </p:nvGrpSpPr>
        <p:grpSpPr>
          <a:xfrm>
            <a:off x="825910" y="3954186"/>
            <a:ext cx="10552246" cy="2484747"/>
            <a:chOff x="825910" y="3731368"/>
            <a:chExt cx="10552246" cy="2484747"/>
          </a:xfrm>
        </p:grpSpPr>
        <p:sp>
          <p:nvSpPr>
            <p:cNvPr id="41" name="Rectangle 40">
              <a:extLst>
                <a:ext uri="{FF2B5EF4-FFF2-40B4-BE49-F238E27FC236}">
                  <a16:creationId xmlns:a16="http://schemas.microsoft.com/office/drawing/2014/main" xmlns="" id="{F3F7DF69-BB13-254E-B681-7F88D1CD14B4}"/>
                </a:ext>
              </a:extLst>
            </p:cNvPr>
            <p:cNvSpPr/>
            <p:nvPr/>
          </p:nvSpPr>
          <p:spPr>
            <a:xfrm>
              <a:off x="838200" y="3741249"/>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5" name="Straight Connector 24">
              <a:extLst>
                <a:ext uri="{FF2B5EF4-FFF2-40B4-BE49-F238E27FC236}">
                  <a16:creationId xmlns:a16="http://schemas.microsoft.com/office/drawing/2014/main" xmlns="" id="{B7453F26-C867-5447-99BF-34299C24D378}"/>
                </a:ext>
              </a:extLst>
            </p:cNvPr>
            <p:cNvCxnSpPr>
              <a:cxnSpLocks/>
            </p:cNvCxnSpPr>
            <p:nvPr/>
          </p:nvCxnSpPr>
          <p:spPr>
            <a:xfrm>
              <a:off x="825910" y="3731368"/>
              <a:ext cx="10527889"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xmlns="" id="{6E99C9A3-3987-6C42-90F5-DE16F7EFB87D}"/>
                </a:ext>
              </a:extLst>
            </p:cNvPr>
            <p:cNvSpPr txBox="1"/>
            <p:nvPr/>
          </p:nvSpPr>
          <p:spPr>
            <a:xfrm>
              <a:off x="825910" y="3874753"/>
              <a:ext cx="10552246"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Public Schools, Colleges, and Universities</a:t>
              </a:r>
            </a:p>
          </p:txBody>
        </p:sp>
        <p:pic>
          <p:nvPicPr>
            <p:cNvPr id="35" name="Picture 34" descr="usc.png">
              <a:extLst>
                <a:ext uri="{FF2B5EF4-FFF2-40B4-BE49-F238E27FC236}">
                  <a16:creationId xmlns:a16="http://schemas.microsoft.com/office/drawing/2014/main" xmlns="" id="{FD8653F3-B6C0-044B-AE6E-C9174C27C8F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8109" y="4694067"/>
              <a:ext cx="1832005" cy="381668"/>
            </a:xfrm>
            <a:prstGeom prst="rect">
              <a:avLst/>
            </a:prstGeom>
          </p:spPr>
        </p:pic>
        <p:pic>
          <p:nvPicPr>
            <p:cNvPr id="36" name="Picture 2">
              <a:extLst>
                <a:ext uri="{FF2B5EF4-FFF2-40B4-BE49-F238E27FC236}">
                  <a16:creationId xmlns:a16="http://schemas.microsoft.com/office/drawing/2014/main" xmlns="" id="{8D8EAA08-7039-3546-81CD-974872BD401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44685" y="5643586"/>
              <a:ext cx="971788" cy="539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36">
              <a:extLst>
                <a:ext uri="{FF2B5EF4-FFF2-40B4-BE49-F238E27FC236}">
                  <a16:creationId xmlns:a16="http://schemas.microsoft.com/office/drawing/2014/main" xmlns="" id="{1A45E86D-091D-5943-923A-64CE087B106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99134" y="5581006"/>
              <a:ext cx="1442751" cy="602528"/>
            </a:xfrm>
            <a:prstGeom prst="rect">
              <a:avLst/>
            </a:prstGeom>
          </p:spPr>
        </p:pic>
        <p:pic>
          <p:nvPicPr>
            <p:cNvPr id="38" name="Picture 37">
              <a:extLst>
                <a:ext uri="{FF2B5EF4-FFF2-40B4-BE49-F238E27FC236}">
                  <a16:creationId xmlns:a16="http://schemas.microsoft.com/office/drawing/2014/main" xmlns="" id="{4B7E7288-E32E-E146-AC6F-BFCFE1BFBDDD}"/>
                </a:ext>
              </a:extLst>
            </p:cNvPr>
            <p:cNvPicPr>
              <a:picLocks noChangeAspect="1"/>
            </p:cNvPicPr>
            <p:nvPr/>
          </p:nvPicPr>
          <p:blipFill>
            <a:blip r:embed="rId5"/>
            <a:stretch>
              <a:fillRect/>
            </a:stretch>
          </p:blipFill>
          <p:spPr>
            <a:xfrm>
              <a:off x="5228124" y="5548425"/>
              <a:ext cx="1522335" cy="667690"/>
            </a:xfrm>
            <a:prstGeom prst="rect">
              <a:avLst/>
            </a:prstGeom>
          </p:spPr>
        </p:pic>
        <p:pic>
          <p:nvPicPr>
            <p:cNvPr id="39" name="Picture 38">
              <a:extLst>
                <a:ext uri="{FF2B5EF4-FFF2-40B4-BE49-F238E27FC236}">
                  <a16:creationId xmlns:a16="http://schemas.microsoft.com/office/drawing/2014/main" xmlns="" id="{B289600F-E8F4-084E-A56E-503B578CBA7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35961" y="4620768"/>
              <a:ext cx="1589236" cy="635695"/>
            </a:xfrm>
            <a:prstGeom prst="rect">
              <a:avLst/>
            </a:prstGeom>
          </p:spPr>
        </p:pic>
        <p:pic>
          <p:nvPicPr>
            <p:cNvPr id="40" name="Picture 39">
              <a:extLst>
                <a:ext uri="{FF2B5EF4-FFF2-40B4-BE49-F238E27FC236}">
                  <a16:creationId xmlns:a16="http://schemas.microsoft.com/office/drawing/2014/main" xmlns="" id="{1D10EF67-5F2B-7A4F-B7AC-D050FFA141B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36927" y="4671788"/>
              <a:ext cx="1167164" cy="504991"/>
            </a:xfrm>
            <a:prstGeom prst="rect">
              <a:avLst/>
            </a:prstGeom>
          </p:spPr>
        </p:pic>
      </p:grpSp>
    </p:spTree>
    <p:extLst>
      <p:ext uri="{BB962C8B-B14F-4D97-AF65-F5344CB8AC3E}">
        <p14:creationId xmlns:p14="http://schemas.microsoft.com/office/powerpoint/2010/main" val="1136362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of COBRA clients.</a:t>
            </a:r>
          </a:p>
        </p:txBody>
      </p:sp>
      <p:grpSp>
        <p:nvGrpSpPr>
          <p:cNvPr id="11" name="Group 10">
            <a:extLst>
              <a:ext uri="{FF2B5EF4-FFF2-40B4-BE49-F238E27FC236}">
                <a16:creationId xmlns:a16="http://schemas.microsoft.com/office/drawing/2014/main" xmlns="" id="{2E10F717-5D20-364C-AEC8-769F3D666D42}"/>
              </a:ext>
            </a:extLst>
          </p:cNvPr>
          <p:cNvGrpSpPr/>
          <p:nvPr/>
        </p:nvGrpSpPr>
        <p:grpSpPr>
          <a:xfrm>
            <a:off x="825910" y="1474839"/>
            <a:ext cx="10540180" cy="5028601"/>
            <a:chOff x="825910" y="1474839"/>
            <a:chExt cx="10540180" cy="5028601"/>
          </a:xfrm>
        </p:grpSpPr>
        <p:grpSp>
          <p:nvGrpSpPr>
            <p:cNvPr id="8" name="Group 7">
              <a:extLst>
                <a:ext uri="{FF2B5EF4-FFF2-40B4-BE49-F238E27FC236}">
                  <a16:creationId xmlns:a16="http://schemas.microsoft.com/office/drawing/2014/main" xmlns="" id="{CE4B023A-FEAB-F44D-A226-917C80039255}"/>
                </a:ext>
              </a:extLst>
            </p:cNvPr>
            <p:cNvGrpSpPr/>
            <p:nvPr/>
          </p:nvGrpSpPr>
          <p:grpSpPr>
            <a:xfrm>
              <a:off x="825910" y="1474839"/>
              <a:ext cx="10540180" cy="5028601"/>
              <a:chOff x="825910" y="1474839"/>
              <a:chExt cx="10540180" cy="5028601"/>
            </a:xfrm>
          </p:grpSpPr>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3936467"/>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A4B825B0-ED1B-9E44-A18D-02EF93B65423}"/>
                  </a:ext>
                </a:extLst>
              </p:cNvPr>
              <p:cNvGrpSpPr/>
              <p:nvPr/>
            </p:nvGrpSpPr>
            <p:grpSpPr>
              <a:xfrm>
                <a:off x="3470787" y="1474839"/>
                <a:ext cx="5265174" cy="5028601"/>
                <a:chOff x="3470787" y="1297399"/>
                <a:chExt cx="5265174" cy="5371761"/>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pic>
          <p:nvPicPr>
            <p:cNvPr id="22" name="Picture 5">
              <a:extLst>
                <a:ext uri="{FF2B5EF4-FFF2-40B4-BE49-F238E27FC236}">
                  <a16:creationId xmlns:a16="http://schemas.microsoft.com/office/drawing/2014/main" xmlns="" id="{D32657A0-D875-3A4F-A3F9-E3609F0F93D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70285" y="5051817"/>
              <a:ext cx="1766215" cy="336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7">
              <a:extLst>
                <a:ext uri="{FF2B5EF4-FFF2-40B4-BE49-F238E27FC236}">
                  <a16:creationId xmlns:a16="http://schemas.microsoft.com/office/drawing/2014/main" xmlns="" id="{E7F9A0DF-F488-CF47-AE84-5F2AF45CD1C9}"/>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9244525" y="2350486"/>
              <a:ext cx="1593273" cy="605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11">
              <a:extLst>
                <a:ext uri="{FF2B5EF4-FFF2-40B4-BE49-F238E27FC236}">
                  <a16:creationId xmlns:a16="http://schemas.microsoft.com/office/drawing/2014/main" xmlns="" id="{135896D5-A71B-E64D-BDB7-60A857E38E3B}"/>
                </a:ext>
              </a:extLst>
            </p:cNvPr>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6639038" y="4818712"/>
              <a:ext cx="1561261" cy="802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4">
              <a:extLst>
                <a:ext uri="{FF2B5EF4-FFF2-40B4-BE49-F238E27FC236}">
                  <a16:creationId xmlns:a16="http://schemas.microsoft.com/office/drawing/2014/main" xmlns="" id="{9FF91CA7-C1EF-6143-8766-509280AF03F6}"/>
                </a:ext>
              </a:extLst>
            </p:cNvPr>
            <p:cNvPicPr>
              <a:picLocks noChangeAspect="1"/>
            </p:cNvPicPr>
            <p:nvPr/>
          </p:nvPicPr>
          <p:blipFill rotWithShape="1">
            <a:blip r:embed="rId5"/>
            <a:srcRect l="18949" r="18949"/>
            <a:stretch/>
          </p:blipFill>
          <p:spPr>
            <a:xfrm>
              <a:off x="1362327" y="1986685"/>
              <a:ext cx="1582130" cy="1333045"/>
            </a:xfrm>
            <a:prstGeom prst="rect">
              <a:avLst/>
            </a:prstGeom>
          </p:spPr>
        </p:pic>
        <p:pic>
          <p:nvPicPr>
            <p:cNvPr id="26" name="Picture 25">
              <a:extLst>
                <a:ext uri="{FF2B5EF4-FFF2-40B4-BE49-F238E27FC236}">
                  <a16:creationId xmlns:a16="http://schemas.microsoft.com/office/drawing/2014/main" xmlns="" id="{448B410D-841F-D441-AAEE-25999A288A4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138557" y="4911165"/>
              <a:ext cx="1302273" cy="618028"/>
            </a:xfrm>
            <a:prstGeom prst="rect">
              <a:avLst/>
            </a:prstGeom>
          </p:spPr>
        </p:pic>
        <p:pic>
          <p:nvPicPr>
            <p:cNvPr id="27" name="Picture 26">
              <a:extLst>
                <a:ext uri="{FF2B5EF4-FFF2-40B4-BE49-F238E27FC236}">
                  <a16:creationId xmlns:a16="http://schemas.microsoft.com/office/drawing/2014/main" xmlns="" id="{2CEB7437-D9F7-1C4F-BE8F-1B588EB1EC3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136615" y="4720299"/>
              <a:ext cx="1809092" cy="999761"/>
            </a:xfrm>
            <a:prstGeom prst="rect">
              <a:avLst/>
            </a:prstGeom>
          </p:spPr>
        </p:pic>
        <p:pic>
          <p:nvPicPr>
            <p:cNvPr id="28" name="Picture 8">
              <a:extLst>
                <a:ext uri="{FF2B5EF4-FFF2-40B4-BE49-F238E27FC236}">
                  <a16:creationId xmlns:a16="http://schemas.microsoft.com/office/drawing/2014/main" xmlns="" id="{BD49BEDE-E63F-B64F-9FB2-9C81075D64FF}"/>
                </a:ext>
              </a:extLst>
            </p:cNvPr>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6643212" y="2460387"/>
              <a:ext cx="1552912" cy="385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8">
              <a:extLst>
                <a:ext uri="{FF2B5EF4-FFF2-40B4-BE49-F238E27FC236}">
                  <a16:creationId xmlns:a16="http://schemas.microsoft.com/office/drawing/2014/main" xmlns="" id="{42D600DD-8ADE-9846-9EB4-28D3265A3350}"/>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879206" y="2454923"/>
              <a:ext cx="1820975" cy="396568"/>
            </a:xfrm>
            <a:prstGeom prst="rect">
              <a:avLst/>
            </a:prstGeom>
          </p:spPr>
        </p:pic>
      </p:grpSp>
    </p:spTree>
    <p:extLst>
      <p:ext uri="{BB962C8B-B14F-4D97-AF65-F5344CB8AC3E}">
        <p14:creationId xmlns:p14="http://schemas.microsoft.com/office/powerpoint/2010/main" val="175815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HSA clients.</a:t>
            </a:r>
          </a:p>
        </p:txBody>
      </p:sp>
      <p:grpSp>
        <p:nvGrpSpPr>
          <p:cNvPr id="7" name="Group 6">
            <a:extLst>
              <a:ext uri="{FF2B5EF4-FFF2-40B4-BE49-F238E27FC236}">
                <a16:creationId xmlns:a16="http://schemas.microsoft.com/office/drawing/2014/main" xmlns="" id="{E72D81BE-3408-C348-90C4-0AB65DA10EFF}"/>
              </a:ext>
            </a:extLst>
          </p:cNvPr>
          <p:cNvGrpSpPr/>
          <p:nvPr/>
        </p:nvGrpSpPr>
        <p:grpSpPr>
          <a:xfrm>
            <a:off x="825910" y="1376516"/>
            <a:ext cx="10540180" cy="5126924"/>
            <a:chOff x="825910" y="1376516"/>
            <a:chExt cx="10540180" cy="5126924"/>
          </a:xfrm>
        </p:grpSpPr>
        <p:grpSp>
          <p:nvGrpSpPr>
            <p:cNvPr id="22" name="Group 21">
              <a:extLst>
                <a:ext uri="{FF2B5EF4-FFF2-40B4-BE49-F238E27FC236}">
                  <a16:creationId xmlns:a16="http://schemas.microsoft.com/office/drawing/2014/main" xmlns="" id="{4891D56E-22E6-EB41-8C56-8BA13FA38DDC}"/>
                </a:ext>
              </a:extLst>
            </p:cNvPr>
            <p:cNvGrpSpPr/>
            <p:nvPr/>
          </p:nvGrpSpPr>
          <p:grpSpPr>
            <a:xfrm>
              <a:off x="4348316" y="1376516"/>
              <a:ext cx="3510116" cy="5126924"/>
              <a:chOff x="4348316" y="1297399"/>
              <a:chExt cx="3510116" cy="5277240"/>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4348316"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7858432"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a16="http://schemas.microsoft.com/office/drawing/2014/main" xmlns="" id="{1021BA0C-C413-2E4B-BC59-DF5EB18234A5}"/>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BCD923E5-FECE-8D49-872D-82008B67F745}"/>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xmlns="" id="{6ADB61AF-2ADE-EC47-BBE1-868B241A6E7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9465" y="1804137"/>
              <a:ext cx="1537905" cy="840483"/>
            </a:xfrm>
            <a:prstGeom prst="rect">
              <a:avLst/>
            </a:prstGeom>
          </p:spPr>
        </p:pic>
        <p:pic>
          <p:nvPicPr>
            <p:cNvPr id="27" name="Picture 26">
              <a:extLst>
                <a:ext uri="{FF2B5EF4-FFF2-40B4-BE49-F238E27FC236}">
                  <a16:creationId xmlns:a16="http://schemas.microsoft.com/office/drawing/2014/main" xmlns="" id="{C7D9B6AD-DC91-2B40-9C0B-37503B80E6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08620" y="3547423"/>
              <a:ext cx="799594" cy="772231"/>
            </a:xfrm>
            <a:prstGeom prst="rect">
              <a:avLst/>
            </a:prstGeom>
          </p:spPr>
        </p:pic>
        <p:pic>
          <p:nvPicPr>
            <p:cNvPr id="28" name="Picture 27">
              <a:extLst>
                <a:ext uri="{FF2B5EF4-FFF2-40B4-BE49-F238E27FC236}">
                  <a16:creationId xmlns:a16="http://schemas.microsoft.com/office/drawing/2014/main" xmlns="" id="{77F372BC-0807-0643-8DEE-673DA1D3390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75420" y="3316803"/>
              <a:ext cx="1233471" cy="1233471"/>
            </a:xfrm>
            <a:prstGeom prst="rect">
              <a:avLst/>
            </a:prstGeom>
          </p:spPr>
        </p:pic>
        <p:pic>
          <p:nvPicPr>
            <p:cNvPr id="29" name="Picture 28">
              <a:extLst>
                <a:ext uri="{FF2B5EF4-FFF2-40B4-BE49-F238E27FC236}">
                  <a16:creationId xmlns:a16="http://schemas.microsoft.com/office/drawing/2014/main" xmlns="" id="{5E62F62F-485F-2A46-817E-F5EB5C755C6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85871" y="3409090"/>
              <a:ext cx="1048896" cy="1048896"/>
            </a:xfrm>
            <a:prstGeom prst="rect">
              <a:avLst/>
            </a:prstGeom>
          </p:spPr>
        </p:pic>
        <p:pic>
          <p:nvPicPr>
            <p:cNvPr id="30" name="Picture 29">
              <a:extLst>
                <a:ext uri="{FF2B5EF4-FFF2-40B4-BE49-F238E27FC236}">
                  <a16:creationId xmlns:a16="http://schemas.microsoft.com/office/drawing/2014/main" xmlns="" id="{A227AD28-5FBF-104B-92D7-B6A7D3EAC21E}"/>
                </a:ext>
              </a:extLst>
            </p:cNvPr>
            <p:cNvPicPr>
              <a:picLocks noChangeAspect="1"/>
            </p:cNvPicPr>
            <p:nvPr/>
          </p:nvPicPr>
          <p:blipFill>
            <a:blip r:embed="rId6"/>
            <a:stretch>
              <a:fillRect/>
            </a:stretch>
          </p:blipFill>
          <p:spPr>
            <a:xfrm>
              <a:off x="1798938" y="5259530"/>
              <a:ext cx="1586434" cy="783425"/>
            </a:xfrm>
            <a:prstGeom prst="rect">
              <a:avLst/>
            </a:prstGeom>
          </p:spPr>
        </p:pic>
        <p:pic>
          <p:nvPicPr>
            <p:cNvPr id="31" name="Picture 6">
              <a:extLst>
                <a:ext uri="{FF2B5EF4-FFF2-40B4-BE49-F238E27FC236}">
                  <a16:creationId xmlns:a16="http://schemas.microsoft.com/office/drawing/2014/main" xmlns="" id="{72E9ACFB-DD4F-9446-AF5B-A362E1659358}"/>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837275" y="5536103"/>
              <a:ext cx="2542285" cy="230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31">
              <a:extLst>
                <a:ext uri="{FF2B5EF4-FFF2-40B4-BE49-F238E27FC236}">
                  <a16:creationId xmlns:a16="http://schemas.microsoft.com/office/drawing/2014/main" xmlns="" id="{4116182A-2929-D14E-8D17-028E074E7622}"/>
                </a:ext>
              </a:extLst>
            </p:cNvPr>
            <p:cNvPicPr>
              <a:picLocks noChangeAspect="1"/>
            </p:cNvPicPr>
            <p:nvPr/>
          </p:nvPicPr>
          <p:blipFill>
            <a:blip r:embed="rId8"/>
            <a:stretch>
              <a:fillRect/>
            </a:stretch>
          </p:blipFill>
          <p:spPr>
            <a:xfrm>
              <a:off x="8569123" y="5305961"/>
              <a:ext cx="2082392" cy="690562"/>
            </a:xfrm>
            <a:prstGeom prst="rect">
              <a:avLst/>
            </a:prstGeom>
          </p:spPr>
        </p:pic>
        <p:pic>
          <p:nvPicPr>
            <p:cNvPr id="33" name="Picture 32">
              <a:extLst>
                <a:ext uri="{FF2B5EF4-FFF2-40B4-BE49-F238E27FC236}">
                  <a16:creationId xmlns:a16="http://schemas.microsoft.com/office/drawing/2014/main" xmlns="" id="{08D3F80A-D697-E54B-88B4-B6ED97F540F8}"/>
                </a:ext>
              </a:extLst>
            </p:cNvPr>
            <p:cNvPicPr>
              <a:picLocks noChangeAspect="1"/>
            </p:cNvPicPr>
            <p:nvPr/>
          </p:nvPicPr>
          <p:blipFill>
            <a:blip r:embed="rId9"/>
            <a:stretch>
              <a:fillRect/>
            </a:stretch>
          </p:blipFill>
          <p:spPr>
            <a:xfrm>
              <a:off x="1617536" y="1772043"/>
              <a:ext cx="1949239" cy="904671"/>
            </a:xfrm>
            <a:prstGeom prst="rect">
              <a:avLst/>
            </a:prstGeom>
          </p:spPr>
        </p:pic>
        <p:pic>
          <p:nvPicPr>
            <p:cNvPr id="34" name="Picture 33">
              <a:extLst>
                <a:ext uri="{FF2B5EF4-FFF2-40B4-BE49-F238E27FC236}">
                  <a16:creationId xmlns:a16="http://schemas.microsoft.com/office/drawing/2014/main" xmlns="" id="{EF9F2F8D-2148-BC44-8AFC-584D9074AE0B}"/>
                </a:ext>
              </a:extLst>
            </p:cNvPr>
            <p:cNvPicPr>
              <a:picLocks noChangeAspect="1"/>
            </p:cNvPicPr>
            <p:nvPr/>
          </p:nvPicPr>
          <p:blipFill>
            <a:blip r:embed="rId10"/>
            <a:stretch>
              <a:fillRect/>
            </a:stretch>
          </p:blipFill>
          <p:spPr>
            <a:xfrm>
              <a:off x="8576857" y="1914816"/>
              <a:ext cx="2066925" cy="619125"/>
            </a:xfrm>
            <a:prstGeom prst="rect">
              <a:avLst/>
            </a:prstGeom>
          </p:spPr>
        </p:pic>
      </p:grpSp>
    </p:spTree>
    <p:extLst>
      <p:ext uri="{BB962C8B-B14F-4D97-AF65-F5344CB8AC3E}">
        <p14:creationId xmlns:p14="http://schemas.microsoft.com/office/powerpoint/2010/main" val="4022889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retiree healthcare clients.</a:t>
            </a:r>
          </a:p>
        </p:txBody>
      </p:sp>
      <p:grpSp>
        <p:nvGrpSpPr>
          <p:cNvPr id="7" name="Group 6">
            <a:extLst>
              <a:ext uri="{FF2B5EF4-FFF2-40B4-BE49-F238E27FC236}">
                <a16:creationId xmlns:a16="http://schemas.microsoft.com/office/drawing/2014/main" xmlns="" id="{4BC560A4-1D55-1C44-AED8-2DE6DA9D6A94}"/>
              </a:ext>
            </a:extLst>
          </p:cNvPr>
          <p:cNvGrpSpPr/>
          <p:nvPr/>
        </p:nvGrpSpPr>
        <p:grpSpPr>
          <a:xfrm>
            <a:off x="825910" y="1376516"/>
            <a:ext cx="10540180" cy="5126924"/>
            <a:chOff x="825910" y="1376516"/>
            <a:chExt cx="10540180" cy="5126924"/>
          </a:xfrm>
        </p:grpSpPr>
        <p:grpSp>
          <p:nvGrpSpPr>
            <p:cNvPr id="22" name="Group 21">
              <a:extLst>
                <a:ext uri="{FF2B5EF4-FFF2-40B4-BE49-F238E27FC236}">
                  <a16:creationId xmlns:a16="http://schemas.microsoft.com/office/drawing/2014/main" xmlns="" id="{4891D56E-22E6-EB41-8C56-8BA13FA38DDC}"/>
                </a:ext>
              </a:extLst>
            </p:cNvPr>
            <p:cNvGrpSpPr/>
            <p:nvPr/>
          </p:nvGrpSpPr>
          <p:grpSpPr>
            <a:xfrm>
              <a:off x="4348316" y="1376516"/>
              <a:ext cx="3510116" cy="5126924"/>
              <a:chOff x="4348316" y="1297399"/>
              <a:chExt cx="3510116" cy="5277240"/>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4348316"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7858432"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a16="http://schemas.microsoft.com/office/drawing/2014/main" xmlns="" id="{A4429254-97D6-F845-A195-E364C55A6B08}"/>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B7DBB7C4-12D4-2A40-862F-7AEA5FF71D12}"/>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xmlns="" id="{3FEA2AB3-B5E1-DA41-9D98-2306922B928A}"/>
                </a:ext>
              </a:extLst>
            </p:cNvPr>
            <p:cNvPicPr>
              <a:picLocks noChangeAspect="1"/>
            </p:cNvPicPr>
            <p:nvPr/>
          </p:nvPicPr>
          <p:blipFill>
            <a:blip r:embed="rId2"/>
            <a:stretch>
              <a:fillRect/>
            </a:stretch>
          </p:blipFill>
          <p:spPr>
            <a:xfrm>
              <a:off x="1321110" y="1557856"/>
              <a:ext cx="2547596" cy="1333045"/>
            </a:xfrm>
            <a:prstGeom prst="rect">
              <a:avLst/>
            </a:prstGeom>
          </p:spPr>
        </p:pic>
        <p:pic>
          <p:nvPicPr>
            <p:cNvPr id="27" name="Picture 26">
              <a:extLst>
                <a:ext uri="{FF2B5EF4-FFF2-40B4-BE49-F238E27FC236}">
                  <a16:creationId xmlns:a16="http://schemas.microsoft.com/office/drawing/2014/main" xmlns="" id="{F1D7C531-AA41-B94E-B045-6819A59844A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83969" y="1699930"/>
              <a:ext cx="1048896" cy="1048896"/>
            </a:xfrm>
            <a:prstGeom prst="rect">
              <a:avLst/>
            </a:prstGeom>
          </p:spPr>
        </p:pic>
        <p:pic>
          <p:nvPicPr>
            <p:cNvPr id="28" name="Picture 27">
              <a:extLst>
                <a:ext uri="{FF2B5EF4-FFF2-40B4-BE49-F238E27FC236}">
                  <a16:creationId xmlns:a16="http://schemas.microsoft.com/office/drawing/2014/main" xmlns="" id="{F3DDFB89-F164-8B47-8C25-38CCFC3C99B0}"/>
                </a:ext>
              </a:extLst>
            </p:cNvPr>
            <p:cNvPicPr>
              <a:picLocks noChangeAspect="1"/>
            </p:cNvPicPr>
            <p:nvPr/>
          </p:nvPicPr>
          <p:blipFill>
            <a:blip r:embed="rId4"/>
            <a:stretch>
              <a:fillRect/>
            </a:stretch>
          </p:blipFill>
          <p:spPr>
            <a:xfrm>
              <a:off x="4925672" y="3588257"/>
              <a:ext cx="2082392" cy="690562"/>
            </a:xfrm>
            <a:prstGeom prst="rect">
              <a:avLst/>
            </a:prstGeom>
          </p:spPr>
        </p:pic>
        <p:pic>
          <p:nvPicPr>
            <p:cNvPr id="30" name="Picture 29">
              <a:extLst>
                <a:ext uri="{FF2B5EF4-FFF2-40B4-BE49-F238E27FC236}">
                  <a16:creationId xmlns:a16="http://schemas.microsoft.com/office/drawing/2014/main" xmlns="" id="{F37D2C55-53E1-3E4F-84D3-24BEDC3D127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930411" y="3578448"/>
              <a:ext cx="1328993" cy="710180"/>
            </a:xfrm>
            <a:prstGeom prst="rect">
              <a:avLst/>
            </a:prstGeom>
          </p:spPr>
        </p:pic>
        <p:pic>
          <p:nvPicPr>
            <p:cNvPr id="31" name="Picture 30">
              <a:extLst>
                <a:ext uri="{FF2B5EF4-FFF2-40B4-BE49-F238E27FC236}">
                  <a16:creationId xmlns:a16="http://schemas.microsoft.com/office/drawing/2014/main" xmlns="" id="{D47087C3-5586-1144-947B-D491C26BC58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38594" y="3660272"/>
              <a:ext cx="1906255" cy="559412"/>
            </a:xfrm>
            <a:prstGeom prst="rect">
              <a:avLst/>
            </a:prstGeom>
          </p:spPr>
        </p:pic>
        <p:pic>
          <p:nvPicPr>
            <p:cNvPr id="32" name="Picture 31">
              <a:extLst>
                <a:ext uri="{FF2B5EF4-FFF2-40B4-BE49-F238E27FC236}">
                  <a16:creationId xmlns:a16="http://schemas.microsoft.com/office/drawing/2014/main" xmlns="" id="{9752AED9-E90A-C348-9C02-2AB35108502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00706" y="5467444"/>
              <a:ext cx="1799293" cy="367597"/>
            </a:xfrm>
            <a:prstGeom prst="rect">
              <a:avLst/>
            </a:prstGeom>
          </p:spPr>
        </p:pic>
        <p:pic>
          <p:nvPicPr>
            <p:cNvPr id="33" name="Picture 32">
              <a:extLst>
                <a:ext uri="{FF2B5EF4-FFF2-40B4-BE49-F238E27FC236}">
                  <a16:creationId xmlns:a16="http://schemas.microsoft.com/office/drawing/2014/main" xmlns="" id="{4A6AE5F7-208F-2640-9BAF-69B2340ADC50}"/>
                </a:ext>
              </a:extLst>
            </p:cNvPr>
            <p:cNvPicPr>
              <a:picLocks noChangeAspect="1"/>
            </p:cNvPicPr>
            <p:nvPr/>
          </p:nvPicPr>
          <p:blipFill>
            <a:blip r:embed="rId8"/>
            <a:stretch>
              <a:fillRect/>
            </a:stretch>
          </p:blipFill>
          <p:spPr>
            <a:xfrm>
              <a:off x="5234821" y="5153114"/>
              <a:ext cx="1743450" cy="996256"/>
            </a:xfrm>
            <a:prstGeom prst="rect">
              <a:avLst/>
            </a:prstGeom>
          </p:spPr>
        </p:pic>
        <p:pic>
          <p:nvPicPr>
            <p:cNvPr id="34" name="Picture 33">
              <a:extLst>
                <a:ext uri="{FF2B5EF4-FFF2-40B4-BE49-F238E27FC236}">
                  <a16:creationId xmlns:a16="http://schemas.microsoft.com/office/drawing/2014/main" xmlns="" id="{CDE774E8-B70E-AF45-887B-16B216FF0DBA}"/>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841367" y="1804137"/>
              <a:ext cx="1537905" cy="840483"/>
            </a:xfrm>
            <a:prstGeom prst="rect">
              <a:avLst/>
            </a:prstGeom>
          </p:spPr>
        </p:pic>
      </p:grpSp>
    </p:spTree>
    <p:extLst>
      <p:ext uri="{BB962C8B-B14F-4D97-AF65-F5344CB8AC3E}">
        <p14:creationId xmlns:p14="http://schemas.microsoft.com/office/powerpoint/2010/main" val="358265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with multiple accounts.</a:t>
            </a:r>
          </a:p>
        </p:txBody>
      </p:sp>
      <p:grpSp>
        <p:nvGrpSpPr>
          <p:cNvPr id="11" name="Group 10">
            <a:extLst>
              <a:ext uri="{FF2B5EF4-FFF2-40B4-BE49-F238E27FC236}">
                <a16:creationId xmlns:a16="http://schemas.microsoft.com/office/drawing/2014/main" xmlns="" id="{536FB5A2-2439-DB47-8F40-5E00300ADA5B}"/>
              </a:ext>
            </a:extLst>
          </p:cNvPr>
          <p:cNvGrpSpPr/>
          <p:nvPr/>
        </p:nvGrpSpPr>
        <p:grpSpPr>
          <a:xfrm>
            <a:off x="825910" y="1396181"/>
            <a:ext cx="10540180" cy="5107259"/>
            <a:chOff x="825910" y="1396181"/>
            <a:chExt cx="10540180" cy="5107259"/>
          </a:xfrm>
        </p:grpSpPr>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a16="http://schemas.microsoft.com/office/drawing/2014/main" xmlns="" id="{04E4A493-E8F0-4D41-82FC-2803F78595A4}"/>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275A1E96-398F-A348-9E2F-5AD0DF64BBF8}"/>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4">
              <a:extLst>
                <a:ext uri="{FF2B5EF4-FFF2-40B4-BE49-F238E27FC236}">
                  <a16:creationId xmlns:a16="http://schemas.microsoft.com/office/drawing/2014/main" xmlns="" id="{EAEDA8F8-2AE5-4E46-964A-9A850B381C3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20420" y="3774551"/>
              <a:ext cx="1441482" cy="317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6">
              <a:extLst>
                <a:ext uri="{FF2B5EF4-FFF2-40B4-BE49-F238E27FC236}">
                  <a16:creationId xmlns:a16="http://schemas.microsoft.com/office/drawing/2014/main" xmlns="" id="{827418C9-6D18-D64A-B18A-92D2D883ED6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10123" y="5447372"/>
              <a:ext cx="1286539" cy="407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7">
              <a:extLst>
                <a:ext uri="{FF2B5EF4-FFF2-40B4-BE49-F238E27FC236}">
                  <a16:creationId xmlns:a16="http://schemas.microsoft.com/office/drawing/2014/main" xmlns="" id="{AC6B4F90-4D79-3449-BD0A-E85BC3DB877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7283" y="3547423"/>
              <a:ext cx="799594" cy="772231"/>
            </a:xfrm>
            <a:prstGeom prst="rect">
              <a:avLst/>
            </a:prstGeom>
          </p:spPr>
        </p:pic>
        <p:pic>
          <p:nvPicPr>
            <p:cNvPr id="29" name="Picture 28">
              <a:extLst>
                <a:ext uri="{FF2B5EF4-FFF2-40B4-BE49-F238E27FC236}">
                  <a16:creationId xmlns:a16="http://schemas.microsoft.com/office/drawing/2014/main" xmlns="" id="{9725CAEB-FC33-9D40-B0D3-588CEDAE075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31463" y="1714680"/>
              <a:ext cx="1019397" cy="1019397"/>
            </a:xfrm>
            <a:prstGeom prst="rect">
              <a:avLst/>
            </a:prstGeom>
          </p:spPr>
        </p:pic>
        <p:pic>
          <p:nvPicPr>
            <p:cNvPr id="30" name="Picture 29">
              <a:extLst>
                <a:ext uri="{FF2B5EF4-FFF2-40B4-BE49-F238E27FC236}">
                  <a16:creationId xmlns:a16="http://schemas.microsoft.com/office/drawing/2014/main" xmlns="" id="{9796126C-D145-DB4E-813F-1370CF973BA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86240" y="1790950"/>
              <a:ext cx="866856" cy="866856"/>
            </a:xfrm>
            <a:prstGeom prst="rect">
              <a:avLst/>
            </a:prstGeom>
          </p:spPr>
        </p:pic>
        <p:pic>
          <p:nvPicPr>
            <p:cNvPr id="31" name="Picture 30">
              <a:extLst>
                <a:ext uri="{FF2B5EF4-FFF2-40B4-BE49-F238E27FC236}">
                  <a16:creationId xmlns:a16="http://schemas.microsoft.com/office/drawing/2014/main" xmlns="" id="{6A98CC31-E658-D54C-806D-BE793658597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611601" y="3593739"/>
              <a:ext cx="1083583" cy="679599"/>
            </a:xfrm>
            <a:prstGeom prst="rect">
              <a:avLst/>
            </a:prstGeom>
          </p:spPr>
        </p:pic>
        <p:pic>
          <p:nvPicPr>
            <p:cNvPr id="32" name="Picture 31">
              <a:extLst>
                <a:ext uri="{FF2B5EF4-FFF2-40B4-BE49-F238E27FC236}">
                  <a16:creationId xmlns:a16="http://schemas.microsoft.com/office/drawing/2014/main" xmlns="" id="{E8E9A383-1A5B-444C-921B-DB894C353407}"/>
                </a:ext>
              </a:extLst>
            </p:cNvPr>
            <p:cNvPicPr>
              <a:picLocks noChangeAspect="1"/>
            </p:cNvPicPr>
            <p:nvPr/>
          </p:nvPicPr>
          <p:blipFill>
            <a:blip r:embed="rId8"/>
            <a:stretch>
              <a:fillRect/>
            </a:stretch>
          </p:blipFill>
          <p:spPr>
            <a:xfrm>
              <a:off x="6529414" y="5206115"/>
              <a:ext cx="1780508" cy="890255"/>
            </a:xfrm>
            <a:prstGeom prst="rect">
              <a:avLst/>
            </a:prstGeom>
          </p:spPr>
        </p:pic>
        <p:pic>
          <p:nvPicPr>
            <p:cNvPr id="33" name="Picture 32">
              <a:extLst>
                <a:ext uri="{FF2B5EF4-FFF2-40B4-BE49-F238E27FC236}">
                  <a16:creationId xmlns:a16="http://schemas.microsoft.com/office/drawing/2014/main" xmlns="" id="{94E8D95B-C5D0-1441-8DC7-1773D3B4A73C}"/>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016385" y="5301762"/>
              <a:ext cx="1541391" cy="698960"/>
            </a:xfrm>
            <a:prstGeom prst="rect">
              <a:avLst/>
            </a:prstGeom>
          </p:spPr>
        </p:pic>
        <p:pic>
          <p:nvPicPr>
            <p:cNvPr id="34" name="Picture 33">
              <a:extLst>
                <a:ext uri="{FF2B5EF4-FFF2-40B4-BE49-F238E27FC236}">
                  <a16:creationId xmlns:a16="http://schemas.microsoft.com/office/drawing/2014/main" xmlns="" id="{BBBBBFAB-94AB-5947-9C5E-660AEA43A136}"/>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130674" y="5452958"/>
              <a:ext cx="1820975" cy="396568"/>
            </a:xfrm>
            <a:prstGeom prst="rect">
              <a:avLst/>
            </a:prstGeom>
          </p:spPr>
        </p:pic>
        <p:pic>
          <p:nvPicPr>
            <p:cNvPr id="35" name="Picture 34">
              <a:extLst>
                <a:ext uri="{FF2B5EF4-FFF2-40B4-BE49-F238E27FC236}">
                  <a16:creationId xmlns:a16="http://schemas.microsoft.com/office/drawing/2014/main" xmlns="" id="{22507789-251A-7D48-B474-1AD899496073}"/>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018128" y="1804137"/>
              <a:ext cx="1537905" cy="840483"/>
            </a:xfrm>
            <a:prstGeom prst="rect">
              <a:avLst/>
            </a:prstGeom>
          </p:spPr>
        </p:pic>
        <p:pic>
          <p:nvPicPr>
            <p:cNvPr id="36" name="Picture 6">
              <a:extLst>
                <a:ext uri="{FF2B5EF4-FFF2-40B4-BE49-F238E27FC236}">
                  <a16:creationId xmlns:a16="http://schemas.microsoft.com/office/drawing/2014/main" xmlns="" id="{4577869C-E773-6645-9785-F4DA75FD9EF8}"/>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6229033" y="3825691"/>
              <a:ext cx="2381270" cy="215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36" descr="geLogo.png">
              <a:extLst>
                <a:ext uri="{FF2B5EF4-FFF2-40B4-BE49-F238E27FC236}">
                  <a16:creationId xmlns:a16="http://schemas.microsoft.com/office/drawing/2014/main" xmlns="" id="{95832A26-2840-EE45-828B-884904DD9FA3}"/>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701656" y="1772642"/>
              <a:ext cx="903473" cy="903473"/>
            </a:xfrm>
            <a:prstGeom prst="rect">
              <a:avLst/>
            </a:prstGeom>
          </p:spPr>
        </p:pic>
      </p:grpSp>
    </p:spTree>
    <p:extLst>
      <p:ext uri="{BB962C8B-B14F-4D97-AF65-F5344CB8AC3E}">
        <p14:creationId xmlns:p14="http://schemas.microsoft.com/office/powerpoint/2010/main" val="44422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630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Oval 75">
            <a:extLst>
              <a:ext uri="{FF2B5EF4-FFF2-40B4-BE49-F238E27FC236}">
                <a16:creationId xmlns:a16="http://schemas.microsoft.com/office/drawing/2014/main" xmlns="" id="{ABD06794-AF47-4548-8171-A6CC966D251C}"/>
              </a:ext>
            </a:extLst>
          </p:cNvPr>
          <p:cNvSpPr/>
          <p:nvPr/>
        </p:nvSpPr>
        <p:spPr>
          <a:xfrm>
            <a:off x="661346"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Requirements </a:t>
            </a:r>
          </a:p>
          <a:p>
            <a:pPr algn="ctr">
              <a:buClr>
                <a:schemeClr val="accent6"/>
              </a:buClr>
              <a:defRPr/>
            </a:pPr>
            <a:r>
              <a:rPr lang="en-US" sz="1600" dirty="0">
                <a:solidFill>
                  <a:schemeClr val="accent1"/>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grpSp>
        <p:nvGrpSpPr>
          <p:cNvPr id="33" name="Group 32">
            <a:extLst>
              <a:ext uri="{FF2B5EF4-FFF2-40B4-BE49-F238E27FC236}">
                <a16:creationId xmlns:a16="http://schemas.microsoft.com/office/drawing/2014/main" xmlns="" id="{D1610AE6-74DE-4B4D-AAB4-71BC53F7FCB0}"/>
              </a:ext>
            </a:extLst>
          </p:cNvPr>
          <p:cNvGrpSpPr/>
          <p:nvPr/>
        </p:nvGrpSpPr>
        <p:grpSpPr>
          <a:xfrm>
            <a:off x="1022632" y="2171355"/>
            <a:ext cx="494859" cy="693432"/>
            <a:chOff x="8758208" y="3088700"/>
            <a:chExt cx="987480" cy="1383728"/>
          </a:xfrm>
        </p:grpSpPr>
        <p:sp>
          <p:nvSpPr>
            <p:cNvPr id="34" name="Freeform 3">
              <a:extLst>
                <a:ext uri="{FF2B5EF4-FFF2-40B4-BE49-F238E27FC236}">
                  <a16:creationId xmlns:a16="http://schemas.microsoft.com/office/drawing/2014/main" xmlns="" id="{FE07AD27-57B0-324C-A601-4B0C73E70323}"/>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6EEF0B29-0D1F-4341-8F25-E46D31D1A010}"/>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BA6ED1FE-00EC-CB41-87CD-3E5B5B7ED1D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E5D125C3-5950-A54F-B2A9-608BCFECEB00}"/>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26E2C72E-1398-2849-954F-4A692F6116BF}"/>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Group 38">
            <a:extLst>
              <a:ext uri="{FF2B5EF4-FFF2-40B4-BE49-F238E27FC236}">
                <a16:creationId xmlns:a16="http://schemas.microsoft.com/office/drawing/2014/main" xmlns="" id="{F2816DBC-9C44-7648-AE73-CF1266E978CE}"/>
              </a:ext>
            </a:extLst>
          </p:cNvPr>
          <p:cNvGrpSpPr/>
          <p:nvPr/>
        </p:nvGrpSpPr>
        <p:grpSpPr>
          <a:xfrm>
            <a:off x="2836068" y="2226585"/>
            <a:ext cx="847124" cy="667150"/>
            <a:chOff x="17690960" y="11634046"/>
            <a:chExt cx="1342385" cy="1057191"/>
          </a:xfrm>
        </p:grpSpPr>
        <p:grpSp>
          <p:nvGrpSpPr>
            <p:cNvPr id="40" name="Group 39">
              <a:extLst>
                <a:ext uri="{FF2B5EF4-FFF2-40B4-BE49-F238E27FC236}">
                  <a16:creationId xmlns:a16="http://schemas.microsoft.com/office/drawing/2014/main" xmlns="" id="{5AEE27BB-4E6B-4145-B7D9-4F7AFEB88EC0}"/>
                </a:ext>
              </a:extLst>
            </p:cNvPr>
            <p:cNvGrpSpPr/>
            <p:nvPr/>
          </p:nvGrpSpPr>
          <p:grpSpPr>
            <a:xfrm>
              <a:off x="17690960" y="11634046"/>
              <a:ext cx="1342385" cy="1006791"/>
              <a:chOff x="10530825" y="6109006"/>
              <a:chExt cx="1131245" cy="848436"/>
            </a:xfrm>
          </p:grpSpPr>
          <p:sp>
            <p:nvSpPr>
              <p:cNvPr id="46" name="Freeform 3">
                <a:extLst>
                  <a:ext uri="{FF2B5EF4-FFF2-40B4-BE49-F238E27FC236}">
                    <a16:creationId xmlns:a16="http://schemas.microsoft.com/office/drawing/2014/main" xmlns="" id="{3083A3F4-73EC-8943-8755-2B0096FEDB52}"/>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5C95FD3D-AC89-AE46-8EF6-EB0A717DEA6A}"/>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F790F95-C636-8A49-9907-9EAAEA44604E}"/>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EE19869B-6BC2-D546-AA8A-78E91A52D10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9FECD925-284E-F347-BDA3-9BF3DB8E9E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a16="http://schemas.microsoft.com/office/drawing/2014/main" xmlns="" id="{AD48A3F9-6372-134E-83BF-8D7AB83BBC48}"/>
                </a:ext>
              </a:extLst>
            </p:cNvPr>
            <p:cNvGrpSpPr/>
            <p:nvPr/>
          </p:nvGrpSpPr>
          <p:grpSpPr>
            <a:xfrm>
              <a:off x="18059400" y="12039600"/>
              <a:ext cx="652702" cy="651637"/>
              <a:chOff x="5179450" y="8057287"/>
              <a:chExt cx="916549" cy="915054"/>
            </a:xfrm>
          </p:grpSpPr>
          <p:sp>
            <p:nvSpPr>
              <p:cNvPr id="42" name="Freeform 3">
                <a:extLst>
                  <a:ext uri="{FF2B5EF4-FFF2-40B4-BE49-F238E27FC236}">
                    <a16:creationId xmlns:a16="http://schemas.microsoft.com/office/drawing/2014/main" xmlns="" id="{B476AF51-8A54-D84A-94D9-3E4570ABE869}"/>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42">
                <a:extLst>
                  <a:ext uri="{FF2B5EF4-FFF2-40B4-BE49-F238E27FC236}">
                    <a16:creationId xmlns:a16="http://schemas.microsoft.com/office/drawing/2014/main" xmlns="" id="{A86B454A-7303-FA43-A510-D5F9123D4B61}"/>
                  </a:ext>
                </a:extLst>
              </p:cNvPr>
              <p:cNvGrpSpPr/>
              <p:nvPr/>
            </p:nvGrpSpPr>
            <p:grpSpPr>
              <a:xfrm>
                <a:off x="5179450" y="8057287"/>
                <a:ext cx="916549" cy="915054"/>
                <a:chOff x="15578562" y="2705589"/>
                <a:chExt cx="8007658" cy="7994603"/>
              </a:xfrm>
            </p:grpSpPr>
            <p:sp>
              <p:nvSpPr>
                <p:cNvPr id="44" name="Freeform 3">
                  <a:extLst>
                    <a:ext uri="{FF2B5EF4-FFF2-40B4-BE49-F238E27FC236}">
                      <a16:creationId xmlns:a16="http://schemas.microsoft.com/office/drawing/2014/main" xmlns="" id="{58B5EFF6-D6F8-E74B-9851-F27D728B61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0CFD5DB-7F9D-6248-BECC-29331FB7E93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1" name="Group 50">
            <a:extLst>
              <a:ext uri="{FF2B5EF4-FFF2-40B4-BE49-F238E27FC236}">
                <a16:creationId xmlns:a16="http://schemas.microsoft.com/office/drawing/2014/main" xmlns="" id="{746AED4D-5C95-C74D-8CA2-01314038FEFF}"/>
              </a:ext>
            </a:extLst>
          </p:cNvPr>
          <p:cNvGrpSpPr/>
          <p:nvPr/>
        </p:nvGrpSpPr>
        <p:grpSpPr>
          <a:xfrm rot="5400000">
            <a:off x="4953723" y="2172344"/>
            <a:ext cx="681174" cy="726542"/>
            <a:chOff x="3319075" y="2955505"/>
            <a:chExt cx="1286650" cy="1372343"/>
          </a:xfrm>
        </p:grpSpPr>
        <p:sp>
          <p:nvSpPr>
            <p:cNvPr id="52" name="Freeform 3">
              <a:extLst>
                <a:ext uri="{FF2B5EF4-FFF2-40B4-BE49-F238E27FC236}">
                  <a16:creationId xmlns:a16="http://schemas.microsoft.com/office/drawing/2014/main" xmlns="" id="{1B708A78-D2A9-254C-AAA0-A8B22727ED51}"/>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B79836B2-8C1D-7B42-B029-F4F088EAE0A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2FEA3A4B-6729-1542-B094-C4859043B38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B1138DB1-9F4F-F64C-B872-1A3DE275CF12}"/>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68099256-479F-7941-A21A-FC101AA5E703}"/>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Group 56">
            <a:extLst>
              <a:ext uri="{FF2B5EF4-FFF2-40B4-BE49-F238E27FC236}">
                <a16:creationId xmlns:a16="http://schemas.microsoft.com/office/drawing/2014/main" xmlns="" id="{FE374170-56E1-C947-8E8C-0C8EF790BB55}"/>
              </a:ext>
            </a:extLst>
          </p:cNvPr>
          <p:cNvGrpSpPr/>
          <p:nvPr/>
        </p:nvGrpSpPr>
        <p:grpSpPr>
          <a:xfrm>
            <a:off x="6858393" y="2220152"/>
            <a:ext cx="885426" cy="646060"/>
            <a:chOff x="9486809" y="2914420"/>
            <a:chExt cx="2182976" cy="1592831"/>
          </a:xfrm>
        </p:grpSpPr>
        <p:sp>
          <p:nvSpPr>
            <p:cNvPr id="58" name="Freeform 3">
              <a:extLst>
                <a:ext uri="{FF2B5EF4-FFF2-40B4-BE49-F238E27FC236}">
                  <a16:creationId xmlns:a16="http://schemas.microsoft.com/office/drawing/2014/main" xmlns="" id="{9AB21A4E-BE46-0841-BE9F-79EC95627CB3}"/>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98C5753-DD8A-2F48-9F16-4E03287C7468}"/>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FB2039A-FE13-D245-B2F3-ABB5343DEDD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6DBE5760-E1DA-D640-9EDA-3FF651AE1045}"/>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Group 61">
            <a:extLst>
              <a:ext uri="{FF2B5EF4-FFF2-40B4-BE49-F238E27FC236}">
                <a16:creationId xmlns:a16="http://schemas.microsoft.com/office/drawing/2014/main" xmlns="" id="{8DCC0E1D-00AA-124C-B899-A395561BEE09}"/>
              </a:ext>
            </a:extLst>
          </p:cNvPr>
          <p:cNvGrpSpPr/>
          <p:nvPr/>
        </p:nvGrpSpPr>
        <p:grpSpPr>
          <a:xfrm>
            <a:off x="8894567" y="2210144"/>
            <a:ext cx="867497" cy="698660"/>
            <a:chOff x="20574000" y="11682302"/>
            <a:chExt cx="1482219" cy="1193741"/>
          </a:xfrm>
        </p:grpSpPr>
        <p:grpSp>
          <p:nvGrpSpPr>
            <p:cNvPr id="63" name="Group 62">
              <a:extLst>
                <a:ext uri="{FF2B5EF4-FFF2-40B4-BE49-F238E27FC236}">
                  <a16:creationId xmlns:a16="http://schemas.microsoft.com/office/drawing/2014/main" xmlns="" id="{9FDEE59E-7DF1-7F4F-85A9-2D11FD219444}"/>
                </a:ext>
              </a:extLst>
            </p:cNvPr>
            <p:cNvGrpSpPr/>
            <p:nvPr/>
          </p:nvGrpSpPr>
          <p:grpSpPr>
            <a:xfrm>
              <a:off x="21325943" y="11682302"/>
              <a:ext cx="730276" cy="1193741"/>
              <a:chOff x="11805543" y="5050301"/>
              <a:chExt cx="730276" cy="1193741"/>
            </a:xfrm>
          </p:grpSpPr>
          <p:sp>
            <p:nvSpPr>
              <p:cNvPr id="69" name="Freeform 3">
                <a:extLst>
                  <a:ext uri="{FF2B5EF4-FFF2-40B4-BE49-F238E27FC236}">
                    <a16:creationId xmlns:a16="http://schemas.microsoft.com/office/drawing/2014/main" xmlns="" id="{53A29D73-F085-3B44-A28F-C99B8DF87AAA}"/>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3013ABE8-B350-9F4E-8F31-FB8E80EA27CF}"/>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5A6F79BE-F320-1948-BC08-5246C8149323}"/>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51597819-DC91-364F-B833-28D53B72B40E}"/>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C246EE23-5DAA-564B-8767-86D817E11A2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Group 63">
              <a:extLst>
                <a:ext uri="{FF2B5EF4-FFF2-40B4-BE49-F238E27FC236}">
                  <a16:creationId xmlns:a16="http://schemas.microsoft.com/office/drawing/2014/main" xmlns="" id="{95E9BA26-68E8-B44A-A355-310C9F489091}"/>
                </a:ext>
              </a:extLst>
            </p:cNvPr>
            <p:cNvGrpSpPr/>
            <p:nvPr/>
          </p:nvGrpSpPr>
          <p:grpSpPr>
            <a:xfrm>
              <a:off x="20574000" y="11963400"/>
              <a:ext cx="652702" cy="651637"/>
              <a:chOff x="5179450" y="8057287"/>
              <a:chExt cx="916549" cy="915054"/>
            </a:xfrm>
          </p:grpSpPr>
          <p:sp>
            <p:nvSpPr>
              <p:cNvPr id="65" name="Freeform 3">
                <a:extLst>
                  <a:ext uri="{FF2B5EF4-FFF2-40B4-BE49-F238E27FC236}">
                    <a16:creationId xmlns:a16="http://schemas.microsoft.com/office/drawing/2014/main" xmlns="" id="{70C13826-B6DD-B24E-9F66-A0BD72CDF21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65">
                <a:extLst>
                  <a:ext uri="{FF2B5EF4-FFF2-40B4-BE49-F238E27FC236}">
                    <a16:creationId xmlns:a16="http://schemas.microsoft.com/office/drawing/2014/main" xmlns="" id="{10D6DA39-CC89-7044-815A-F827E8DE2A15}"/>
                  </a:ext>
                </a:extLst>
              </p:cNvPr>
              <p:cNvGrpSpPr/>
              <p:nvPr/>
            </p:nvGrpSpPr>
            <p:grpSpPr>
              <a:xfrm>
                <a:off x="5179450" y="8057287"/>
                <a:ext cx="916549" cy="915054"/>
                <a:chOff x="15578562" y="2705589"/>
                <a:chExt cx="8007658" cy="7994603"/>
              </a:xfrm>
            </p:grpSpPr>
            <p:sp>
              <p:nvSpPr>
                <p:cNvPr id="67" name="Freeform 3">
                  <a:extLst>
                    <a:ext uri="{FF2B5EF4-FFF2-40B4-BE49-F238E27FC236}">
                      <a16:creationId xmlns:a16="http://schemas.microsoft.com/office/drawing/2014/main" xmlns="" id="{CDE8E0BC-ED0C-A14F-8EB0-E1A301ABA9B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1969307B-1565-2D44-A71A-8EA95825F121}"/>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4" name="TextBox 73">
            <a:extLst>
              <a:ext uri="{FF2B5EF4-FFF2-40B4-BE49-F238E27FC236}">
                <a16:creationId xmlns:a16="http://schemas.microsoft.com/office/drawing/2014/main" xmlns="" id="{1A5026A6-A551-E848-A2C2-8E5F2BEA3D78}"/>
              </a:ext>
            </a:extLst>
          </p:cNvPr>
          <p:cNvSpPr txBox="1"/>
          <p:nvPr/>
        </p:nvSpPr>
        <p:spPr>
          <a:xfrm>
            <a:off x="574503" y="3902520"/>
            <a:ext cx="3516027" cy="2360646"/>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plan design and program specifics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Data exchange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Integration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Employee experience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experience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Communication strategy</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Customer service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Financial operations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Project plan and administration</a:t>
            </a:r>
          </a:p>
        </p:txBody>
      </p:sp>
    </p:spTree>
    <p:extLst>
      <p:ext uri="{BB962C8B-B14F-4D97-AF65-F5344CB8AC3E}">
        <p14:creationId xmlns:p14="http://schemas.microsoft.com/office/powerpoint/2010/main" val="2045224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2691048" y="3902520"/>
            <a:ext cx="2289922" cy="1277273"/>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Plan set up in Employer Site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Welcome message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access privileges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Integration setup</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Report development</a:t>
            </a:r>
          </a:p>
        </p:txBody>
      </p:sp>
      <p:grpSp>
        <p:nvGrpSpPr>
          <p:cNvPr id="75" name="Group 74">
            <a:extLst>
              <a:ext uri="{FF2B5EF4-FFF2-40B4-BE49-F238E27FC236}">
                <a16:creationId xmlns:a16="http://schemas.microsoft.com/office/drawing/2014/main" xmlns="" id="{52ADE03D-206F-2D48-9BC6-C18CF171FFC8}"/>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E76D0121-70DA-B345-AB91-F744201F181A}"/>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AF2208F3-9F7C-8248-A396-A1F492E25948}"/>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B921BA36-ECEC-C94B-B82F-90521DB96D9C}"/>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48876A2B-CDC0-6E4F-973C-5F9BE41FD712}"/>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70963BAE-1F12-D747-9661-B02FB7A16CD0}"/>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0CE77863-954A-B241-B036-C6BECF7F569C}"/>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25747EB3-928C-F14D-B207-37A0D35AB5D4}"/>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AB50B979-B312-E644-A769-AB7D74E54241}"/>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452AC3B0-1F69-7245-80BF-AA64F2430FA6}"/>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E3FB72B6-F3A5-A14A-88CE-A8C251FD235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3506C112-BFA7-3F4A-86B6-816AB42B3BC2}"/>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5771168F-60C3-824B-9861-A275B71857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44A97AC4-1B9B-C94A-8AB8-0E9F9601EE3F}"/>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8120A23A-7F8D-0D44-B3EB-A3136BA90991}"/>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0D0F4A01-215A-A846-AC8E-A1315206D349}"/>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FA8B8452-1D0E-A84B-9FDD-838D51D14134}"/>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ADE3169E-6706-014E-BA95-B8B3EF8BCCF4}"/>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F646959E-3CB3-8946-9BA8-77FBCA668785}"/>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599C91DA-AAB0-1D4E-8C83-8E4082E75688}"/>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95F825ED-1035-D94B-97EB-D78C1147A737}"/>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D320332E-EA05-F248-B001-0180AC7DB743}"/>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88F3B78D-44B8-914E-8053-24E26AB67248}"/>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FE07E677-A4A3-284F-ABA9-E38E7E209228}"/>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DC9B718E-12A6-4F4B-ABFD-53EE4F6DEB84}"/>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F05E9664-63F4-9A4F-95BF-E412338EE3E5}"/>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E9079535-A4A5-B64C-8B2C-6A67DE06F0AE}"/>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E00D2E00-8C08-A84C-AAAC-DA0B30279BFA}"/>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C2E201AD-FD5C-0044-8BAA-4CC663DC4D87}"/>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58E38BC1-79AB-664F-813A-9DC8E274C630}"/>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829DDC83-A74C-E54F-A806-2A50045B65B4}"/>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F202EEE4-F77B-4740-B5D0-82E8F93FB2F9}"/>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E1B7B43B-4533-4F4F-BE69-0282AC3571D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E1F19DED-E0CF-D74F-AA8D-57BF720A2849}"/>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0CE4176C-AA97-904E-8C5E-354B4469FD6A}"/>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99702942-8C3D-FA48-BADF-874011CB720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70188313-9FAC-A840-BA9D-43B532B5F586}"/>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FC347510-CDF7-1E4B-90E3-E78E94DCD15A}"/>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4070B571-8F58-7A4C-B567-618EEF7017FC}"/>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FDE6DA49-7069-0E44-BD11-96405C1DDC54}"/>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6A9FC9B3-0966-9E46-80B8-DA1FE89848BE}"/>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6" name="Oval 115">
            <a:extLst>
              <a:ext uri="{FF2B5EF4-FFF2-40B4-BE49-F238E27FC236}">
                <a16:creationId xmlns:a16="http://schemas.microsoft.com/office/drawing/2014/main" xmlns="" id="{BA1AB3EB-4990-B648-8E10-5AD75525C567}"/>
              </a:ext>
            </a:extLst>
          </p:cNvPr>
          <p:cNvSpPr/>
          <p:nvPr/>
        </p:nvSpPr>
        <p:spPr>
          <a:xfrm>
            <a:off x="2671300"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5843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498598"/>
          </a:xfrm>
        </p:spPr>
        <p:txBody>
          <a:bodyPr anchor="t"/>
          <a:lstStyle/>
          <a:p>
            <a:r>
              <a:rPr lang="en-US" dirty="0"/>
              <a:t>Internal customers are the hardest to engage.</a:t>
            </a:r>
          </a:p>
        </p:txBody>
      </p:sp>
      <p:sp>
        <p:nvSpPr>
          <p:cNvPr id="3" name="TextBox 2">
            <a:extLst>
              <a:ext uri="{FF2B5EF4-FFF2-40B4-BE49-F238E27FC236}">
                <a16:creationId xmlns:a16="http://schemas.microsoft.com/office/drawing/2014/main" xmlns="" id="{600C9F83-4497-8545-BFA0-084ED6D6A008}"/>
              </a:ext>
            </a:extLst>
          </p:cNvPr>
          <p:cNvSpPr txBox="1"/>
          <p:nvPr/>
        </p:nvSpPr>
        <p:spPr>
          <a:xfrm>
            <a:off x="1203788" y="4850784"/>
            <a:ext cx="2479781" cy="307777"/>
          </a:xfrm>
          <a:prstGeom prst="rect">
            <a:avLst/>
          </a:prstGeom>
          <a:noFill/>
        </p:spPr>
        <p:txBody>
          <a:bodyPr wrap="none" lIns="0" tIns="0" rIns="0" bIns="0" rtlCol="0">
            <a:spAutoFit/>
          </a:bodyPr>
          <a:lstStyle/>
          <a:p>
            <a:pPr algn="ctr"/>
            <a:r>
              <a:rPr lang="en-US" sz="2000" dirty="0">
                <a:solidFill>
                  <a:schemeClr val="tx2"/>
                </a:solidFill>
              </a:rPr>
              <a:t>They’re overwhelmed.  </a:t>
            </a:r>
          </a:p>
        </p:txBody>
      </p:sp>
      <p:sp>
        <p:nvSpPr>
          <p:cNvPr id="5" name="TextBox 4">
            <a:extLst>
              <a:ext uri="{FF2B5EF4-FFF2-40B4-BE49-F238E27FC236}">
                <a16:creationId xmlns:a16="http://schemas.microsoft.com/office/drawing/2014/main" xmlns="" id="{A852B80A-0487-6348-B8CD-DB1977EB215E}"/>
              </a:ext>
            </a:extLst>
          </p:cNvPr>
          <p:cNvSpPr txBox="1"/>
          <p:nvPr/>
        </p:nvSpPr>
        <p:spPr>
          <a:xfrm>
            <a:off x="5106930" y="4863847"/>
            <a:ext cx="1936300" cy="307777"/>
          </a:xfrm>
          <a:prstGeom prst="rect">
            <a:avLst/>
          </a:prstGeom>
          <a:noFill/>
        </p:spPr>
        <p:txBody>
          <a:bodyPr wrap="none" lIns="0" tIns="0" rIns="0" bIns="0" rtlCol="0">
            <a:spAutoFit/>
          </a:bodyPr>
          <a:lstStyle/>
          <a:p>
            <a:pPr algn="ctr"/>
            <a:r>
              <a:rPr lang="en-US" sz="2000" dirty="0">
                <a:solidFill>
                  <a:schemeClr val="tx2"/>
                </a:solidFill>
              </a:rPr>
              <a:t>They’re skeptical. </a:t>
            </a:r>
          </a:p>
        </p:txBody>
      </p:sp>
      <p:sp>
        <p:nvSpPr>
          <p:cNvPr id="6" name="TextBox 5">
            <a:extLst>
              <a:ext uri="{FF2B5EF4-FFF2-40B4-BE49-F238E27FC236}">
                <a16:creationId xmlns:a16="http://schemas.microsoft.com/office/drawing/2014/main" xmlns="" id="{21D239CA-2D9F-0740-8A07-65829E214E3B}"/>
              </a:ext>
            </a:extLst>
          </p:cNvPr>
          <p:cNvSpPr txBox="1"/>
          <p:nvPr/>
        </p:nvSpPr>
        <p:spPr>
          <a:xfrm>
            <a:off x="8116576" y="4863847"/>
            <a:ext cx="3099888" cy="307777"/>
          </a:xfrm>
          <a:prstGeom prst="rect">
            <a:avLst/>
          </a:prstGeom>
          <a:noFill/>
        </p:spPr>
        <p:txBody>
          <a:bodyPr wrap="none" lIns="0" tIns="0" rIns="0" bIns="0" rtlCol="0">
            <a:spAutoFit/>
          </a:bodyPr>
          <a:lstStyle/>
          <a:p>
            <a:pPr algn="ctr"/>
            <a:r>
              <a:rPr lang="en-US" sz="2000" dirty="0">
                <a:solidFill>
                  <a:schemeClr val="tx2"/>
                </a:solidFill>
              </a:rPr>
              <a:t>They have high expectations.</a:t>
            </a:r>
          </a:p>
        </p:txBody>
      </p:sp>
      <p:pic>
        <p:nvPicPr>
          <p:cNvPr id="8" name="Picture 7">
            <a:extLst>
              <a:ext uri="{FF2B5EF4-FFF2-40B4-BE49-F238E27FC236}">
                <a16:creationId xmlns:a16="http://schemas.microsoft.com/office/drawing/2014/main" xmlns="" id="{E9D0AA75-E8D7-F54C-A192-8295BB939E60}"/>
              </a:ext>
            </a:extLst>
          </p:cNvPr>
          <p:cNvPicPr>
            <a:picLocks noChangeAspect="1"/>
          </p:cNvPicPr>
          <p:nvPr/>
        </p:nvPicPr>
        <p:blipFill rotWithShape="1">
          <a:blip r:embed="rId3"/>
          <a:srcRect l="25332" t="10256" r="14809"/>
          <a:stretch/>
        </p:blipFill>
        <p:spPr>
          <a:xfrm>
            <a:off x="4875158" y="2140164"/>
            <a:ext cx="2399845" cy="2399845"/>
          </a:xfrm>
          <a:prstGeom prst="ellipse">
            <a:avLst/>
          </a:prstGeom>
        </p:spPr>
      </p:pic>
      <p:sp>
        <p:nvSpPr>
          <p:cNvPr id="9" name="Rectangle 8">
            <a:extLst>
              <a:ext uri="{FF2B5EF4-FFF2-40B4-BE49-F238E27FC236}">
                <a16:creationId xmlns:a16="http://schemas.microsoft.com/office/drawing/2014/main" xmlns="" id="{8C0C6214-CC4A-C541-9A0F-FF2CB22789E5}"/>
              </a:ext>
            </a:extLst>
          </p:cNvPr>
          <p:cNvSpPr/>
          <p:nvPr/>
        </p:nvSpPr>
        <p:spPr>
          <a:xfrm>
            <a:off x="0" y="0"/>
            <a:ext cx="12192000" cy="4180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xmlns="" id="{93A0BC5E-C349-F642-A5D4-42ACD630F82C}"/>
              </a:ext>
            </a:extLst>
          </p:cNvPr>
          <p:cNvPicPr>
            <a:picLocks noChangeAspect="1"/>
          </p:cNvPicPr>
          <p:nvPr/>
        </p:nvPicPr>
        <p:blipFill rotWithShape="1">
          <a:blip r:embed="rId4"/>
          <a:srcRect l="10335" t="8854" r="27801"/>
          <a:stretch/>
        </p:blipFill>
        <p:spPr>
          <a:xfrm>
            <a:off x="1283724" y="2140164"/>
            <a:ext cx="2399845" cy="2399845"/>
          </a:xfrm>
          <a:prstGeom prst="ellipse">
            <a:avLst/>
          </a:prstGeom>
        </p:spPr>
      </p:pic>
      <p:pic>
        <p:nvPicPr>
          <p:cNvPr id="14" name="Picture 13">
            <a:extLst>
              <a:ext uri="{FF2B5EF4-FFF2-40B4-BE49-F238E27FC236}">
                <a16:creationId xmlns:a16="http://schemas.microsoft.com/office/drawing/2014/main" xmlns="" id="{4EDCC4CD-FA72-DB42-A17B-372DFE044252}"/>
              </a:ext>
            </a:extLst>
          </p:cNvPr>
          <p:cNvPicPr>
            <a:picLocks noChangeAspect="1"/>
          </p:cNvPicPr>
          <p:nvPr/>
        </p:nvPicPr>
        <p:blipFill rotWithShape="1">
          <a:blip r:embed="rId5"/>
          <a:srcRect l="28454" t="6014" r="11189" b="3392"/>
          <a:stretch/>
        </p:blipFill>
        <p:spPr>
          <a:xfrm>
            <a:off x="8466592" y="2140164"/>
            <a:ext cx="2399845" cy="2399845"/>
          </a:xfrm>
          <a:prstGeom prst="ellipse">
            <a:avLst/>
          </a:prstGeom>
        </p:spPr>
      </p:pic>
    </p:spTree>
    <p:extLst>
      <p:ext uri="{BB962C8B-B14F-4D97-AF65-F5344CB8AC3E}">
        <p14:creationId xmlns:p14="http://schemas.microsoft.com/office/powerpoint/2010/main" val="1087272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53" presetClass="entr" presetSubtype="16" fill="hold" nodeType="after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4655156" y="3902520"/>
            <a:ext cx="3675365" cy="1277273"/>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Eligibility/enrollment/ contribution file training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File testing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Issue resolution support</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Carrier claims file setup</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Outbound file setup</a:t>
            </a:r>
          </a:p>
        </p:txBody>
      </p:sp>
      <p:grpSp>
        <p:nvGrpSpPr>
          <p:cNvPr id="75" name="Group 74">
            <a:extLst>
              <a:ext uri="{FF2B5EF4-FFF2-40B4-BE49-F238E27FC236}">
                <a16:creationId xmlns:a16="http://schemas.microsoft.com/office/drawing/2014/main" xmlns="" id="{91279F8E-9427-644A-8EE4-35BADCD39845}"/>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B9F1417D-3BFA-CF49-841D-8337B945D7D1}"/>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9DC925F7-411A-4341-A9A9-2E83E3220A3C}"/>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9407E10F-1701-BA49-91F7-F8D6379F613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BF179609-DA17-3347-B16C-56F592583FE2}"/>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045BBB9E-D02E-2F4C-8845-0D1747817291}"/>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B7B000C5-8978-5644-B4B9-8A6DCDB2AB29}"/>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F4BD6C9B-46C8-C045-8BA4-220707D44388}"/>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08CD5E2C-2E56-664B-BCD1-CBB32DD25A20}"/>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78BCBCBE-1316-9C4A-B6D9-213A2A4C4F07}"/>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4A0A1F8A-9BE2-7F41-99EF-14A9879F3570}"/>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B59BFBAE-1686-8E4E-A8E3-69DE5EDA33F0}"/>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E12A8703-1094-9C4C-97C2-6C7CE426F77D}"/>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1297D1EB-B417-6B4E-8D85-92F7BA55C688}"/>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9A410682-8BB7-9645-8439-6F71208853C2}"/>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04C46BD4-7FED-1749-8EBA-70ED4616D092}"/>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37A5BAE8-2693-6D4F-8EEF-4E85F7C67D61}"/>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3819CF26-34F2-354E-B8BD-92BE4F05873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11A4DDE4-F501-874B-8FF2-5ECC3C9EDFE3}"/>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C7FC3F03-D95F-584A-8462-2CAF06A320A2}"/>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F3368080-880F-B943-B313-AA91E28A66FE}"/>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6C0BC962-B5AB-2648-B9ED-09B9BF1F5392}"/>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D3897804-E3E0-B345-B317-B32E2A3FA3C1}"/>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399C5090-3173-3F42-8638-4BBD8C6B81DE}"/>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CCD7F33C-954B-1A4C-899C-4607BC2FD0A3}"/>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8FB29A9C-255A-9148-B5FF-5A67612DF88D}"/>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DB5597F9-DE3A-234B-B736-6048976D8020}"/>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D68EC0F4-D61C-D745-97D3-945862EE2688}"/>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CBC66BC5-5693-5644-8F31-5ABDF9FEA9B4}"/>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A99A25CD-C79A-CD4D-BCC8-E5282B85280E}"/>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A747D126-79BE-8C44-8ECF-781573E80FA4}"/>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A82A21CD-9785-084E-B35A-C99430B19A28}"/>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E6BD14B6-5316-244E-92D5-85AEB65B9E3A}"/>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8C997D46-A145-1A4F-A0D4-0C88F68C79E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F0F23FEA-0671-D54F-99C5-769B7854E30D}"/>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EBE0087B-26CE-E14C-BA46-9EFF289AA22E}"/>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CCAF2025-B3B9-C94E-B9DF-2108BBFDBDCD}"/>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786B22D3-B029-A749-8256-08BE0BD02A9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E375470B-322D-1C44-A13E-BCADCAE47C1D}"/>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DB024703-DAD1-3D4C-A21F-017191B455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F7B43E40-3EB0-EB4D-AE12-AD92C2A007B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7" name="Oval 116">
            <a:extLst>
              <a:ext uri="{FF2B5EF4-FFF2-40B4-BE49-F238E27FC236}">
                <a16:creationId xmlns:a16="http://schemas.microsoft.com/office/drawing/2014/main" xmlns="" id="{FAE41EE4-48EB-F548-B3FC-B40E8F7C115B}"/>
              </a:ext>
            </a:extLst>
          </p:cNvPr>
          <p:cNvSpPr/>
          <p:nvPr/>
        </p:nvSpPr>
        <p:spPr>
          <a:xfrm>
            <a:off x="4672629"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56612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Communication</a:t>
            </a:r>
          </a:p>
          <a:p>
            <a:pPr algn="ctr">
              <a:buClr>
                <a:schemeClr val="accent6"/>
              </a:buClr>
              <a:defRPr/>
            </a:pPr>
            <a:r>
              <a:rPr lang="en-US" sz="1600" dirty="0">
                <a:solidFill>
                  <a:schemeClr val="accent1"/>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6626951" y="3902520"/>
            <a:ext cx="4115166" cy="1548116"/>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Open enrollment support to promote program</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Transition /“welcome” communication to employees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HR team orientation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Employee experience education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experience education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Legislative &amp; compliance kits</a:t>
            </a:r>
          </a:p>
        </p:txBody>
      </p:sp>
      <p:grpSp>
        <p:nvGrpSpPr>
          <p:cNvPr id="75" name="Group 74">
            <a:extLst>
              <a:ext uri="{FF2B5EF4-FFF2-40B4-BE49-F238E27FC236}">
                <a16:creationId xmlns:a16="http://schemas.microsoft.com/office/drawing/2014/main" xmlns="" id="{AA6717C0-4F9C-FF45-BE43-35534B583C9B}"/>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BC6BC192-D9A4-3541-9331-93860A9524D1}"/>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D2C634BD-574B-8C4A-B028-6FB20C8EC1BB}"/>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C59C256D-260F-A542-952A-F8E21B651FDE}"/>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25EF3848-D41A-E24F-8709-D844E000C676}"/>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8DA9BB97-F526-6043-B90C-1C034E5A2B53}"/>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4619552A-3997-9C4E-AEDA-74FA9748487D}"/>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39EC98FD-E260-8740-A259-908769ECA280}"/>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FB9287AA-0365-FC42-8F89-5F8C56C48C5C}"/>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E23F418E-7C97-0B4D-8F9C-C5B6F9BEBD9E}"/>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7AAA57A7-B33C-9048-9AFD-D8563B84AF29}"/>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A89E96B7-C86C-214D-A55B-BA3996BAB2F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844F35AE-0F53-3D47-8649-272B15E917B6}"/>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6ABAF954-46A2-4141-B17B-7E8F7605B7C3}"/>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1AF15D34-9F2D-6C4F-BDBC-AD177DA2304E}"/>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A6190635-B7BE-D844-8DAA-F58805785CE3}"/>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6693940C-4CA0-5841-BDBC-0AF5380C7E5A}"/>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CA5F4019-30D4-0445-97D7-66DF45E72A49}"/>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64948B22-CB26-D84D-8D3C-EF366FB05192}"/>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471196AA-BE36-D747-9D2F-4107260094C0}"/>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2DDD1C0A-6FD8-9D42-90B9-BE5EBF58D2DB}"/>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3237F5C4-744E-D64F-B2A7-B983CF72B12F}"/>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0130D049-6639-924B-84C7-2072E4F29C4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70DC8FF0-CD19-D448-B28B-E9D23B49BC3F}"/>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D7DE6510-E937-8443-BE3C-31E2070B0869}"/>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ED0207BB-16CD-F14B-A1AF-907197707E00}"/>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767A2DB1-15CA-DD4A-9897-75EB65EB3A77}"/>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1B26B51A-19CC-1C43-9A32-550B8FC8835A}"/>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116AFFF6-12A6-0E48-9136-9D369710270B}"/>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1BA7E892-7210-A447-A46A-513F8D08EF7B}"/>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20650807-6F61-544E-A143-C22779165DD3}"/>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DA7EAD8F-735A-9246-A87F-55F588E6F1A5}"/>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B0FECE1A-CD47-6B42-8395-DA9D1A8E6E9B}"/>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5F9570A6-39CD-6240-B1A6-BF7E4A2470AF}"/>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D71A0879-95A6-F042-B8E5-AADE0520B71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EB2072D6-F3E2-7842-A95E-9B352B5C245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428FB506-30C3-4749-ABBD-C2DBAB592B64}"/>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D76123CF-61F0-CA47-9BF5-49C5D1770447}"/>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53A86BBF-B394-BD47-A9E4-262A4AA648CB}"/>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A5AD6473-BCF1-4C48-B655-364A8CC53F3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9224A930-8EEA-C84C-BF14-E6C288158A4D}"/>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59" name="Oval 158">
            <a:extLst>
              <a:ext uri="{FF2B5EF4-FFF2-40B4-BE49-F238E27FC236}">
                <a16:creationId xmlns:a16="http://schemas.microsoft.com/office/drawing/2014/main" xmlns="" id="{CD2A0E37-15B2-B748-B18D-8F6FC84D0BDC}"/>
              </a:ext>
            </a:extLst>
          </p:cNvPr>
          <p:cNvSpPr/>
          <p:nvPr/>
        </p:nvSpPr>
        <p:spPr>
          <a:xfrm>
            <a:off x="6708463"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1485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8987506" y="3902520"/>
            <a:ext cx="2494252" cy="1935915"/>
          </a:xfrm>
          <a:prstGeom prst="rect">
            <a:avLst/>
          </a:prstGeom>
          <a:noFill/>
        </p:spPr>
        <p:txBody>
          <a:bodyPr wrap="squar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Establish operational readiness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Initial enrollment data loading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Welcome guide and debit card distribution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GO LIVE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Initiate administration services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Initiate ongoing file processing</a:t>
            </a:r>
          </a:p>
        </p:txBody>
      </p:sp>
      <p:grpSp>
        <p:nvGrpSpPr>
          <p:cNvPr id="75" name="Group 74">
            <a:extLst>
              <a:ext uri="{FF2B5EF4-FFF2-40B4-BE49-F238E27FC236}">
                <a16:creationId xmlns:a16="http://schemas.microsoft.com/office/drawing/2014/main" xmlns="" id="{EB006193-4AC9-CB4F-AE43-DB906031A2CE}"/>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3EA9173F-E08A-9348-82CB-65D2EF0A6FE8}"/>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263250C4-D107-1F45-84D5-26539F514549}"/>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BC27F9E7-F365-AC4F-9CB0-A82141E9B34F}"/>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CBA6C984-2BEB-B44A-8C2D-B049B51516CC}"/>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D9BF7FED-465F-3743-9C67-B22DF1F45EC5}"/>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1D1FE513-3587-094D-BAF6-5BE654C4A480}"/>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E3456303-855E-8544-AF04-6BE62B04FC88}"/>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E0C762CF-CF68-6C4D-A6E4-DE0974E17949}"/>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BEFE8039-4F96-9B41-B594-59A2525FEE08}"/>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F2309550-C2FA-1A4E-9281-877EF1654A11}"/>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90900442-5CAE-2442-82DE-44C9B87B7E9F}"/>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E483C407-D64C-B94A-BA4C-B01FDEE1CFF5}"/>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226D08E8-1296-104F-87FD-C7BC8682A1EF}"/>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88E6293D-0CC7-3345-A437-BEC36FB96AE1}"/>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F905D955-1CBA-3047-BE4C-9B5D9C0B750A}"/>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82B0CB32-2B7C-574F-9AD8-D03FD9F6A0AF}"/>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42F22933-3D07-8344-AE1B-19ED032A027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149C59F9-64EE-8348-BED9-C4A47A44B893}"/>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6F102BEC-1D5A-3647-B1DD-ACE693C09DF5}"/>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024F4969-09BB-B84C-A033-2D21381EF74D}"/>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CEB26E17-CCDC-8748-BBD2-5E84EC20DA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790892B7-FDC3-2043-A840-CD9F49FE40B8}"/>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6230BEE1-7A76-044B-A87D-1EF42D017055}"/>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F63973F1-C79D-C34A-8050-4D77AC4CE981}"/>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7F006F52-907F-FA43-8BFF-E7358E9BACDF}"/>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6C5D67A6-A726-AF4D-A90B-E34012DF3570}"/>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E557DAB0-84D8-7C4F-9490-B259EFB0EE7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C47122AD-5809-D441-BE73-80B661E23F0A}"/>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BED989D6-DBD8-9044-8D2B-93F820061180}"/>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C1A4FE4B-6357-4943-B767-561B05B0FBB0}"/>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CD4047EE-8D95-654E-B522-3000EB796701}"/>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CAC4315F-A125-9949-8413-8C5F3897ED1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BE10BE35-5AFD-4741-AF7F-02F63EB5FBDB}"/>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764F12F0-D9AF-EC49-B1AD-3DFEC0FF1EAA}"/>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F020D194-E4D8-6A4C-872B-A24F9B8EBA4F}"/>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44B9DC1C-8644-B446-AE7C-05026EE71F36}"/>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8CDB3A1E-3EF6-0341-98CF-C25E62FD4F2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673CAFAD-49D5-0C41-A501-5CF0C5E98079}"/>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ACD1EFC3-AF37-3F43-B79B-3A95F5EEF0A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26E8DE93-E12D-3A43-BF4F-DC9679009CF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9" name="Oval 118">
            <a:extLst>
              <a:ext uri="{FF2B5EF4-FFF2-40B4-BE49-F238E27FC236}">
                <a16:creationId xmlns:a16="http://schemas.microsoft.com/office/drawing/2014/main" xmlns="" id="{F2FFCD81-FB8B-E743-9C10-449865F71270}"/>
              </a:ext>
            </a:extLst>
          </p:cNvPr>
          <p:cNvSpPr/>
          <p:nvPr/>
        </p:nvSpPr>
        <p:spPr>
          <a:xfrm>
            <a:off x="8770176"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01348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C4FFF867-A41F-E04E-AA0A-AAF7D968A6CC}"/>
              </a:ext>
            </a:extLst>
          </p:cNvPr>
          <p:cNvGrpSpPr/>
          <p:nvPr/>
        </p:nvGrpSpPr>
        <p:grpSpPr>
          <a:xfrm>
            <a:off x="747852" y="1568698"/>
            <a:ext cx="4658964" cy="3448489"/>
            <a:chOff x="6676435" y="1576772"/>
            <a:chExt cx="4658964" cy="3448489"/>
          </a:xfrm>
        </p:grpSpPr>
        <p:sp>
          <p:nvSpPr>
            <p:cNvPr id="12" name="TextBox 11">
              <a:extLst>
                <a:ext uri="{FF2B5EF4-FFF2-40B4-BE49-F238E27FC236}">
                  <a16:creationId xmlns:a16="http://schemas.microsoft.com/office/drawing/2014/main" xmlns="" id="{1BC59702-6428-2E40-AD0C-06D7C96DE4FA}"/>
                </a:ext>
              </a:extLst>
            </p:cNvPr>
            <p:cNvSpPr txBox="1"/>
            <p:nvPr/>
          </p:nvSpPr>
          <p:spPr>
            <a:xfrm>
              <a:off x="6676435" y="1576772"/>
              <a:ext cx="617157" cy="1846659"/>
            </a:xfrm>
            <a:prstGeom prst="rect">
              <a:avLst/>
            </a:prstGeom>
            <a:noFill/>
          </p:spPr>
          <p:txBody>
            <a:bodyPr wrap="none" lIns="0" tIns="0" rIns="0" bIns="0" rtlCol="0">
              <a:spAutoFit/>
            </a:bodyPr>
            <a:lstStyle/>
            <a:p>
              <a:pPr algn="ctr"/>
              <a:r>
                <a:rPr lang="en-US" sz="12000" dirty="0">
                  <a:solidFill>
                    <a:schemeClr val="accent2"/>
                  </a:solidFill>
                </a:rPr>
                <a:t>“</a:t>
              </a:r>
            </a:p>
          </p:txBody>
        </p:sp>
        <p:sp>
          <p:nvSpPr>
            <p:cNvPr id="14" name="Content Placeholder 2">
              <a:extLst>
                <a:ext uri="{FF2B5EF4-FFF2-40B4-BE49-F238E27FC236}">
                  <a16:creationId xmlns:a16="http://schemas.microsoft.com/office/drawing/2014/main" xmlns="" id="{DC1C6382-7E82-614E-9038-DF33C12D9E32}"/>
                </a:ext>
              </a:extLst>
            </p:cNvPr>
            <p:cNvSpPr txBox="1">
              <a:spLocks/>
            </p:cNvSpPr>
            <p:nvPr/>
          </p:nvSpPr>
          <p:spPr>
            <a:xfrm>
              <a:off x="7295930" y="2103435"/>
              <a:ext cx="4039469" cy="292182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500" dirty="0">
                  <a:solidFill>
                    <a:schemeClr val="bg1"/>
                  </a:solidFill>
                  <a:latin typeface="+mn-lt"/>
                </a:rPr>
                <a:t>Only 19% of employers say their employees have a high level of understanding their benefits.</a:t>
              </a:r>
            </a:p>
            <a:p>
              <a:pPr algn="r"/>
              <a:r>
                <a:rPr lang="en-US" sz="1600" dirty="0">
                  <a:solidFill>
                    <a:schemeClr val="bg1"/>
                  </a:solidFill>
                  <a:latin typeface="+mn-lt"/>
                </a:rPr>
                <a:t>International Foundation of Employee Benefits Plans' Benefits Communication Survey Results </a:t>
              </a:r>
            </a:p>
            <a:p>
              <a:pPr algn="r"/>
              <a:endParaRPr lang="en-US" sz="1600" dirty="0">
                <a:solidFill>
                  <a:schemeClr val="bg1"/>
                </a:solidFill>
                <a:latin typeface="+mn-lt"/>
              </a:endParaRPr>
            </a:p>
          </p:txBody>
        </p:sp>
        <p:sp>
          <p:nvSpPr>
            <p:cNvPr id="13" name="TextBox 12">
              <a:extLst>
                <a:ext uri="{FF2B5EF4-FFF2-40B4-BE49-F238E27FC236}">
                  <a16:creationId xmlns:a16="http://schemas.microsoft.com/office/drawing/2014/main" xmlns="" id="{E9F7A8B3-4FC2-014E-9F94-75CE1CCC5640}"/>
                </a:ext>
              </a:extLst>
            </p:cNvPr>
            <p:cNvSpPr txBox="1"/>
            <p:nvPr/>
          </p:nvSpPr>
          <p:spPr>
            <a:xfrm>
              <a:off x="8456609" y="2897913"/>
              <a:ext cx="617157" cy="1846659"/>
            </a:xfrm>
            <a:prstGeom prst="rect">
              <a:avLst/>
            </a:prstGeom>
            <a:noFill/>
          </p:spPr>
          <p:txBody>
            <a:bodyPr wrap="none" lIns="0" tIns="0" rIns="0" bIns="0" rtlCol="0">
              <a:spAutoFit/>
            </a:bodyPr>
            <a:lstStyle/>
            <a:p>
              <a:pPr algn="ctr"/>
              <a:r>
                <a:rPr lang="en-US" sz="12000" dirty="0">
                  <a:solidFill>
                    <a:schemeClr val="accent2"/>
                  </a:solidFill>
                </a:rPr>
                <a:t>”</a:t>
              </a:r>
            </a:p>
          </p:txBody>
        </p:sp>
      </p:grpSp>
      <p:grpSp>
        <p:nvGrpSpPr>
          <p:cNvPr id="15" name="Group 14">
            <a:extLst>
              <a:ext uri="{FF2B5EF4-FFF2-40B4-BE49-F238E27FC236}">
                <a16:creationId xmlns:a16="http://schemas.microsoft.com/office/drawing/2014/main" xmlns="" id="{C7C925FB-A35B-3740-8576-31F552EE2CD0}"/>
              </a:ext>
            </a:extLst>
          </p:cNvPr>
          <p:cNvGrpSpPr/>
          <p:nvPr/>
        </p:nvGrpSpPr>
        <p:grpSpPr>
          <a:xfrm>
            <a:off x="6677428" y="1457811"/>
            <a:ext cx="4752913" cy="3843719"/>
            <a:chOff x="6644905" y="1566262"/>
            <a:chExt cx="4752913" cy="3843719"/>
          </a:xfrm>
        </p:grpSpPr>
        <p:sp>
          <p:nvSpPr>
            <p:cNvPr id="16" name="TextBox 15">
              <a:extLst>
                <a:ext uri="{FF2B5EF4-FFF2-40B4-BE49-F238E27FC236}">
                  <a16:creationId xmlns:a16="http://schemas.microsoft.com/office/drawing/2014/main" xmlns="" id="{4175EE6C-CE12-0542-B025-38596FA3FF05}"/>
                </a:ext>
              </a:extLst>
            </p:cNvPr>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18" name="Content Placeholder 2">
              <a:extLst>
                <a:ext uri="{FF2B5EF4-FFF2-40B4-BE49-F238E27FC236}">
                  <a16:creationId xmlns:a16="http://schemas.microsoft.com/office/drawing/2014/main" xmlns="" id="{1A50B31E-F7ED-8B42-B0F4-21E912E48B79}"/>
                </a:ext>
              </a:extLst>
            </p:cNvPr>
            <p:cNvSpPr txBox="1">
              <a:spLocks/>
            </p:cNvSpPr>
            <p:nvPr/>
          </p:nvSpPr>
          <p:spPr>
            <a:xfrm>
              <a:off x="7295930" y="2103435"/>
              <a:ext cx="4101888" cy="330654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500" dirty="0">
                  <a:latin typeface="+mn-lt"/>
                </a:rPr>
                <a:t>It is critical to engage employees through education and communication to create a win for both employers and employees.</a:t>
              </a:r>
            </a:p>
            <a:p>
              <a:pPr algn="r"/>
              <a:r>
                <a:rPr lang="en-US" sz="1600" dirty="0">
                  <a:latin typeface="+mn-lt"/>
                </a:rPr>
                <a:t>22nd Annual Willis Towers Watson Best Practices in Healthcare Survey</a:t>
              </a:r>
            </a:p>
            <a:p>
              <a:pPr algn="r"/>
              <a:endParaRPr lang="en-US" sz="1600" dirty="0">
                <a:latin typeface="+mn-lt"/>
              </a:endParaRPr>
            </a:p>
          </p:txBody>
        </p:sp>
        <p:sp>
          <p:nvSpPr>
            <p:cNvPr id="17" name="TextBox 16">
              <a:extLst>
                <a:ext uri="{FF2B5EF4-FFF2-40B4-BE49-F238E27FC236}">
                  <a16:creationId xmlns:a16="http://schemas.microsoft.com/office/drawing/2014/main" xmlns="" id="{161FB427-E382-7C41-A170-88338CD30CBD}"/>
                </a:ext>
              </a:extLst>
            </p:cNvPr>
            <p:cNvSpPr txBox="1"/>
            <p:nvPr/>
          </p:nvSpPr>
          <p:spPr>
            <a:xfrm>
              <a:off x="8729717" y="3278979"/>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grpSp>
    </p:spTree>
    <p:extLst>
      <p:ext uri="{BB962C8B-B14F-4D97-AF65-F5344CB8AC3E}">
        <p14:creationId xmlns:p14="http://schemas.microsoft.com/office/powerpoint/2010/main" val="186949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2" presetClass="entr" presetSubtype="8" fill="hold" nodeType="afterEffect">
                                  <p:stCondLst>
                                    <p:cond delay="10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4200" y="1121277"/>
            <a:ext cx="4359442" cy="1107996"/>
          </a:xfrm>
        </p:spPr>
        <p:txBody>
          <a:bodyPr anchor="t">
            <a:spAutoFit/>
          </a:bodyPr>
          <a:lstStyle/>
          <a:p>
            <a:pPr lvl="0">
              <a:lnSpc>
                <a:spcPct val="100000"/>
              </a:lnSpc>
              <a:spcBef>
                <a:spcPts val="0"/>
              </a:spcBef>
            </a:pPr>
            <a:r>
              <a:rPr lang="en-US" dirty="0">
                <a:solidFill>
                  <a:schemeClr val="bg1"/>
                </a:solidFill>
              </a:rPr>
              <a:t>It starts with a simple experience.</a:t>
            </a:r>
            <a:r>
              <a:rPr lang="en-US" sz="2100" dirty="0">
                <a:solidFill>
                  <a:srgbClr val="FFFFFF"/>
                </a:solidFill>
                <a:latin typeface="Franklin Gothic Book" panose="020B0503020102020204"/>
                <a:ea typeface="Franklin Gothic Medium" charset="0"/>
                <a:cs typeface="Franklin Gothic Medium" charset="0"/>
              </a:rPr>
              <a:t> </a:t>
            </a:r>
            <a:endParaRPr lang="en-US" sz="2100" dirty="0">
              <a:solidFill>
                <a:schemeClr val="bg1"/>
              </a:solidFill>
            </a:endParaRPr>
          </a:p>
        </p:txBody>
      </p:sp>
      <p:sp>
        <p:nvSpPr>
          <p:cNvPr id="3" name="TextBox 2">
            <a:extLst>
              <a:ext uri="{FF2B5EF4-FFF2-40B4-BE49-F238E27FC236}">
                <a16:creationId xmlns:a16="http://schemas.microsoft.com/office/drawing/2014/main" xmlns="" id="{F3DB2013-C295-544B-A93F-5DDF2E00225F}"/>
              </a:ext>
            </a:extLst>
          </p:cNvPr>
          <p:cNvSpPr txBox="1"/>
          <p:nvPr/>
        </p:nvSpPr>
        <p:spPr>
          <a:xfrm>
            <a:off x="6934200" y="2501462"/>
            <a:ext cx="4359442" cy="2708434"/>
          </a:xfrm>
          <a:prstGeom prst="rect">
            <a:avLst/>
          </a:prstGeom>
          <a:noFill/>
        </p:spPr>
        <p:txBody>
          <a:bodyPr wrap="square" lIns="0" tIns="0" rIns="0" bIns="0" rtlCol="0">
            <a:spAutoFit/>
          </a:bodyPr>
          <a:lstStyle/>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Simple mobile tools.</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healthcare card.</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smart platform that knows which accounts to use when.</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toll-free customer </a:t>
            </a:r>
            <a:br>
              <a:rPr lang="en-US" sz="2100" dirty="0">
                <a:solidFill>
                  <a:srgbClr val="FFFFFF"/>
                </a:solidFill>
                <a:ea typeface="Franklin Gothic Medium" charset="0"/>
                <a:cs typeface="Franklin Gothic Medium" charset="0"/>
              </a:rPr>
            </a:br>
            <a:r>
              <a:rPr lang="en-US" sz="2100" dirty="0">
                <a:solidFill>
                  <a:srgbClr val="FFFFFF"/>
                </a:solidFill>
                <a:ea typeface="Franklin Gothic Medium" charset="0"/>
                <a:cs typeface="Franklin Gothic Medium" charset="0"/>
              </a:rPr>
              <a:t>service number.</a:t>
            </a:r>
            <a:endParaRPr lang="en-US" sz="2100" dirty="0">
              <a:solidFill>
                <a:schemeClr val="accent2"/>
              </a:solidFill>
            </a:endParaRPr>
          </a:p>
        </p:txBody>
      </p:sp>
      <p:cxnSp>
        <p:nvCxnSpPr>
          <p:cNvPr id="8" name="Straight Connector 7">
            <a:extLst>
              <a:ext uri="{FF2B5EF4-FFF2-40B4-BE49-F238E27FC236}">
                <a16:creationId xmlns:a16="http://schemas.microsoft.com/office/drawing/2014/main" xmlns="" id="{EADE1C9B-8CCD-204B-B832-EAED63709CA5}"/>
              </a:ext>
            </a:extLst>
          </p:cNvPr>
          <p:cNvCxnSpPr>
            <a:cxnSpLocks/>
          </p:cNvCxnSpPr>
          <p:nvPr/>
        </p:nvCxnSpPr>
        <p:spPr>
          <a:xfrm flipH="1">
            <a:off x="4377987" y="3378429"/>
            <a:ext cx="172852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xmlns="" id="{3A53E8E5-B1BE-AC42-9143-554F962862E0}"/>
              </a:ext>
            </a:extLst>
          </p:cNvPr>
          <p:cNvGrpSpPr/>
          <p:nvPr/>
        </p:nvGrpSpPr>
        <p:grpSpPr>
          <a:xfrm>
            <a:off x="1668724" y="616779"/>
            <a:ext cx="2709262" cy="5537467"/>
            <a:chOff x="1668724" y="616779"/>
            <a:chExt cx="2709262" cy="5537467"/>
          </a:xfrm>
        </p:grpSpPr>
        <p:pic>
          <p:nvPicPr>
            <p:cNvPr id="5" name="Picture 4">
              <a:extLst>
                <a:ext uri="{FF2B5EF4-FFF2-40B4-BE49-F238E27FC236}">
                  <a16:creationId xmlns:a16="http://schemas.microsoft.com/office/drawing/2014/main" xmlns="" id="{965642A8-A5EC-8442-A6BC-04CCFB02E319}"/>
                </a:ext>
              </a:extLst>
            </p:cNvPr>
            <p:cNvPicPr>
              <a:picLocks noChangeAspect="1"/>
            </p:cNvPicPr>
            <p:nvPr/>
          </p:nvPicPr>
          <p:blipFill>
            <a:blip r:embed="rId3"/>
            <a:stretch>
              <a:fillRect/>
            </a:stretch>
          </p:blipFill>
          <p:spPr>
            <a:xfrm>
              <a:off x="1668724" y="616779"/>
              <a:ext cx="2709262" cy="5537467"/>
            </a:xfrm>
            <a:prstGeom prst="rect">
              <a:avLst/>
            </a:prstGeom>
          </p:spPr>
        </p:pic>
        <p:pic>
          <p:nvPicPr>
            <p:cNvPr id="9" name="Picture 8">
              <a:extLst>
                <a:ext uri="{FF2B5EF4-FFF2-40B4-BE49-F238E27FC236}">
                  <a16:creationId xmlns:a16="http://schemas.microsoft.com/office/drawing/2014/main" xmlns="" id="{3CD28FC8-1A7C-284F-A6A7-3C990A3E3173}"/>
                </a:ext>
              </a:extLst>
            </p:cNvPr>
            <p:cNvPicPr>
              <a:picLocks noChangeAspect="1"/>
            </p:cNvPicPr>
            <p:nvPr/>
          </p:nvPicPr>
          <p:blipFill>
            <a:blip r:embed="rId4"/>
            <a:stretch>
              <a:fillRect/>
            </a:stretch>
          </p:blipFill>
          <p:spPr>
            <a:xfrm>
              <a:off x="1821072" y="1280003"/>
              <a:ext cx="2382628" cy="4235782"/>
            </a:xfrm>
            <a:prstGeom prst="rect">
              <a:avLst/>
            </a:prstGeom>
            <a:ln w="9525">
              <a:solidFill>
                <a:schemeClr val="bg2">
                  <a:lumMod val="50000"/>
                </a:schemeClr>
              </a:solidFill>
            </a:ln>
          </p:spPr>
        </p:pic>
      </p:grpSp>
    </p:spTree>
    <p:extLst>
      <p:ext uri="{BB962C8B-B14F-4D97-AF65-F5344CB8AC3E}">
        <p14:creationId xmlns:p14="http://schemas.microsoft.com/office/powerpoint/2010/main" val="191067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6045" y="927479"/>
            <a:ext cx="9783852" cy="553998"/>
          </a:xfrm>
        </p:spPr>
        <p:txBody>
          <a:bodyPr anchor="t"/>
          <a:lstStyle/>
          <a:p>
            <a:pPr lvl="0">
              <a:lnSpc>
                <a:spcPct val="100000"/>
              </a:lnSpc>
              <a:spcBef>
                <a:spcPts val="0"/>
              </a:spcBef>
              <a:spcAft>
                <a:spcPts val="2000"/>
              </a:spcAft>
            </a:pPr>
            <a:r>
              <a:rPr lang="en-US" dirty="0">
                <a:solidFill>
                  <a:schemeClr val="bg1"/>
                </a:solidFill>
              </a:rPr>
              <a:t>Balancing the medium </a:t>
            </a:r>
            <a:r>
              <a:rPr lang="en-US" dirty="0"/>
              <a:t>and the message.</a:t>
            </a:r>
          </a:p>
        </p:txBody>
      </p:sp>
      <p:grpSp>
        <p:nvGrpSpPr>
          <p:cNvPr id="105" name="Group 104">
            <a:extLst>
              <a:ext uri="{FF2B5EF4-FFF2-40B4-BE49-F238E27FC236}">
                <a16:creationId xmlns:a16="http://schemas.microsoft.com/office/drawing/2014/main" xmlns="" id="{12DF7961-CAE0-7D40-9F0A-7041B3E0E041}"/>
              </a:ext>
            </a:extLst>
          </p:cNvPr>
          <p:cNvGrpSpPr/>
          <p:nvPr/>
        </p:nvGrpSpPr>
        <p:grpSpPr>
          <a:xfrm>
            <a:off x="7940564" y="2371935"/>
            <a:ext cx="3251485" cy="3200160"/>
            <a:chOff x="7940564" y="2371935"/>
            <a:chExt cx="3251485" cy="3200160"/>
          </a:xfrm>
        </p:grpSpPr>
        <p:grpSp>
          <p:nvGrpSpPr>
            <p:cNvPr id="95" name="Group 94">
              <a:extLst>
                <a:ext uri="{FF2B5EF4-FFF2-40B4-BE49-F238E27FC236}">
                  <a16:creationId xmlns:a16="http://schemas.microsoft.com/office/drawing/2014/main" xmlns="" id="{7CA5595E-A3FA-C44D-B6C8-9BE73BC63B9E}"/>
                </a:ext>
              </a:extLst>
            </p:cNvPr>
            <p:cNvGrpSpPr/>
            <p:nvPr/>
          </p:nvGrpSpPr>
          <p:grpSpPr>
            <a:xfrm>
              <a:off x="7940564" y="2624659"/>
              <a:ext cx="1266498" cy="2567153"/>
              <a:chOff x="7940564" y="2624659"/>
              <a:chExt cx="1266498" cy="2567153"/>
            </a:xfrm>
          </p:grpSpPr>
          <p:cxnSp>
            <p:nvCxnSpPr>
              <p:cNvPr id="8" name="Straight Connector 7">
                <a:extLst>
                  <a:ext uri="{FF2B5EF4-FFF2-40B4-BE49-F238E27FC236}">
                    <a16:creationId xmlns:a16="http://schemas.microsoft.com/office/drawing/2014/main" xmlns="" id="{152FC78B-3E0D-5440-88D3-E52F4668AF33}"/>
                  </a:ext>
                </a:extLst>
              </p:cNvPr>
              <p:cNvCxnSpPr>
                <a:cxnSpLocks/>
              </p:cNvCxnSpPr>
              <p:nvPr/>
            </p:nvCxnSpPr>
            <p:spPr>
              <a:xfrm flipH="1">
                <a:off x="7956331" y="3908235"/>
                <a:ext cx="1174531"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Elbow Connector 9">
                <a:extLst>
                  <a:ext uri="{FF2B5EF4-FFF2-40B4-BE49-F238E27FC236}">
                    <a16:creationId xmlns:a16="http://schemas.microsoft.com/office/drawing/2014/main" xmlns="" id="{B9DC00C5-856A-5B44-912B-3D8D88D657DF}"/>
                  </a:ext>
                </a:extLst>
              </p:cNvPr>
              <p:cNvCxnSpPr/>
              <p:nvPr/>
            </p:nvCxnSpPr>
            <p:spPr>
              <a:xfrm flipV="1">
                <a:off x="7940564" y="2624659"/>
                <a:ext cx="1266498" cy="914400"/>
              </a:xfrm>
              <a:prstGeom prst="bentConnector3">
                <a:avLst/>
              </a:prstGeom>
              <a:ln w="15875"/>
            </p:spPr>
            <p:style>
              <a:lnRef idx="1">
                <a:schemeClr val="accent1"/>
              </a:lnRef>
              <a:fillRef idx="0">
                <a:schemeClr val="accent1"/>
              </a:fillRef>
              <a:effectRef idx="0">
                <a:schemeClr val="accent1"/>
              </a:effectRef>
              <a:fontRef idx="minor">
                <a:schemeClr val="tx1"/>
              </a:fontRef>
            </p:style>
          </p:cxnSp>
          <p:cxnSp>
            <p:nvCxnSpPr>
              <p:cNvPr id="11" name="Elbow Connector 10">
                <a:extLst>
                  <a:ext uri="{FF2B5EF4-FFF2-40B4-BE49-F238E27FC236}">
                    <a16:creationId xmlns:a16="http://schemas.microsoft.com/office/drawing/2014/main" xmlns="" id="{BD3470D0-51D5-F848-9FA5-BE7929C5D0B8}"/>
                  </a:ext>
                </a:extLst>
              </p:cNvPr>
              <p:cNvCxnSpPr>
                <a:cxnSpLocks/>
              </p:cNvCxnSpPr>
              <p:nvPr/>
            </p:nvCxnSpPr>
            <p:spPr>
              <a:xfrm>
                <a:off x="7940564" y="4277412"/>
                <a:ext cx="1266498" cy="914400"/>
              </a:xfrm>
              <a:prstGeom prst="bentConnector3">
                <a:avLst/>
              </a:prstGeom>
              <a:ln w="15875"/>
            </p:spPr>
            <p:style>
              <a:lnRef idx="1">
                <a:schemeClr val="accent1"/>
              </a:lnRef>
              <a:fillRef idx="0">
                <a:schemeClr val="accent1"/>
              </a:fillRef>
              <a:effectRef idx="0">
                <a:schemeClr val="accent1"/>
              </a:effectRef>
              <a:fontRef idx="minor">
                <a:schemeClr val="tx1"/>
              </a:fontRef>
            </p:style>
          </p:cxnSp>
        </p:grpSp>
        <p:grpSp>
          <p:nvGrpSpPr>
            <p:cNvPr id="96" name="Group 95">
              <a:extLst>
                <a:ext uri="{FF2B5EF4-FFF2-40B4-BE49-F238E27FC236}">
                  <a16:creationId xmlns:a16="http://schemas.microsoft.com/office/drawing/2014/main" xmlns="" id="{A3691F2B-ECA6-9E44-99FC-833DA856ABA4}"/>
                </a:ext>
              </a:extLst>
            </p:cNvPr>
            <p:cNvGrpSpPr/>
            <p:nvPr/>
          </p:nvGrpSpPr>
          <p:grpSpPr>
            <a:xfrm>
              <a:off x="9302459" y="4878140"/>
              <a:ext cx="1810835" cy="693955"/>
              <a:chOff x="9302459" y="4878140"/>
              <a:chExt cx="1810835" cy="693955"/>
            </a:xfrm>
          </p:grpSpPr>
          <p:sp>
            <p:nvSpPr>
              <p:cNvPr id="14" name="TextBox 13">
                <a:extLst>
                  <a:ext uri="{FF2B5EF4-FFF2-40B4-BE49-F238E27FC236}">
                    <a16:creationId xmlns:a16="http://schemas.microsoft.com/office/drawing/2014/main" xmlns="" id="{891D27F1-78CB-0F42-8347-876FC16DC82E}"/>
                  </a:ext>
                </a:extLst>
              </p:cNvPr>
              <p:cNvSpPr txBox="1"/>
              <p:nvPr/>
            </p:nvSpPr>
            <p:spPr>
              <a:xfrm>
                <a:off x="9302459" y="5052276"/>
                <a:ext cx="653000" cy="276999"/>
              </a:xfrm>
              <a:prstGeom prst="rect">
                <a:avLst/>
              </a:prstGeom>
              <a:noFill/>
            </p:spPr>
            <p:txBody>
              <a:bodyPr wrap="none" lIns="0" tIns="0" rIns="0" bIns="0" rtlCol="0">
                <a:spAutoFit/>
              </a:bodyPr>
              <a:lstStyle/>
              <a:p>
                <a:r>
                  <a:rPr lang="en-US" dirty="0">
                    <a:solidFill>
                      <a:schemeClr val="bg2">
                        <a:lumMod val="50000"/>
                      </a:schemeClr>
                    </a:solidFill>
                  </a:rPr>
                  <a:t>Savers</a:t>
                </a:r>
              </a:p>
            </p:txBody>
          </p:sp>
          <p:grpSp>
            <p:nvGrpSpPr>
              <p:cNvPr id="36" name="Group 35">
                <a:extLst>
                  <a:ext uri="{FF2B5EF4-FFF2-40B4-BE49-F238E27FC236}">
                    <a16:creationId xmlns:a16="http://schemas.microsoft.com/office/drawing/2014/main" xmlns="" id="{EA1F2BEF-0820-5448-90F4-3C63080FC467}"/>
                  </a:ext>
                </a:extLst>
              </p:cNvPr>
              <p:cNvGrpSpPr/>
              <p:nvPr/>
            </p:nvGrpSpPr>
            <p:grpSpPr>
              <a:xfrm>
                <a:off x="10129810" y="4878140"/>
                <a:ext cx="983484" cy="693955"/>
                <a:chOff x="12760965" y="3032662"/>
                <a:chExt cx="1563094" cy="1102933"/>
              </a:xfrm>
            </p:grpSpPr>
            <p:sp>
              <p:nvSpPr>
                <p:cNvPr id="37" name="Freeform 3">
                  <a:extLst>
                    <a:ext uri="{FF2B5EF4-FFF2-40B4-BE49-F238E27FC236}">
                      <a16:creationId xmlns:a16="http://schemas.microsoft.com/office/drawing/2014/main" xmlns="" id="{AF64D841-1DFC-8440-9D3B-E7237EBC2091}"/>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Group 37">
                  <a:extLst>
                    <a:ext uri="{FF2B5EF4-FFF2-40B4-BE49-F238E27FC236}">
                      <a16:creationId xmlns:a16="http://schemas.microsoft.com/office/drawing/2014/main" xmlns="" id="{120F38D9-E4B5-FF47-9BD8-79C376AEB84B}"/>
                    </a:ext>
                  </a:extLst>
                </p:cNvPr>
                <p:cNvGrpSpPr/>
                <p:nvPr/>
              </p:nvGrpSpPr>
              <p:grpSpPr>
                <a:xfrm>
                  <a:off x="12882125" y="3032662"/>
                  <a:ext cx="1441934" cy="1102933"/>
                  <a:chOff x="15698987" y="3032662"/>
                  <a:chExt cx="1441934" cy="1102933"/>
                </a:xfrm>
              </p:grpSpPr>
              <p:sp>
                <p:nvSpPr>
                  <p:cNvPr id="41" name="Freeform 3">
                    <a:extLst>
                      <a:ext uri="{FF2B5EF4-FFF2-40B4-BE49-F238E27FC236}">
                        <a16:creationId xmlns:a16="http://schemas.microsoft.com/office/drawing/2014/main" xmlns="" id="{6AC37806-EE2D-7145-AF04-9289454A2F8D}"/>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5875"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09711876-D1E9-4D4E-BFC5-4A2AFF314EED}"/>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5875"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Freeform 3">
                  <a:extLst>
                    <a:ext uri="{FF2B5EF4-FFF2-40B4-BE49-F238E27FC236}">
                      <a16:creationId xmlns:a16="http://schemas.microsoft.com/office/drawing/2014/main" xmlns="" id="{16B95F51-6387-C044-AA4D-B8099A9E3ED3}"/>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BAEF8398-9165-7F45-80F1-BAE5C7E7337E}"/>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8" name="Group 97">
              <a:extLst>
                <a:ext uri="{FF2B5EF4-FFF2-40B4-BE49-F238E27FC236}">
                  <a16:creationId xmlns:a16="http://schemas.microsoft.com/office/drawing/2014/main" xmlns="" id="{2003BA96-984B-8343-B403-FC167EDAE14F}"/>
                </a:ext>
              </a:extLst>
            </p:cNvPr>
            <p:cNvGrpSpPr/>
            <p:nvPr/>
          </p:nvGrpSpPr>
          <p:grpSpPr>
            <a:xfrm>
              <a:off x="9302459" y="2371935"/>
              <a:ext cx="1889590" cy="507342"/>
              <a:chOff x="9302459" y="2371935"/>
              <a:chExt cx="1889590" cy="507342"/>
            </a:xfrm>
          </p:grpSpPr>
          <p:sp>
            <p:nvSpPr>
              <p:cNvPr id="12" name="TextBox 11">
                <a:extLst>
                  <a:ext uri="{FF2B5EF4-FFF2-40B4-BE49-F238E27FC236}">
                    <a16:creationId xmlns:a16="http://schemas.microsoft.com/office/drawing/2014/main" xmlns="" id="{FCB319BB-B800-6A4C-AE7E-B5B4FE5F12B7}"/>
                  </a:ext>
                </a:extLst>
              </p:cNvPr>
              <p:cNvSpPr txBox="1"/>
              <p:nvPr/>
            </p:nvSpPr>
            <p:spPr>
              <a:xfrm>
                <a:off x="9302459" y="2498263"/>
                <a:ext cx="777713" cy="276999"/>
              </a:xfrm>
              <a:prstGeom prst="rect">
                <a:avLst/>
              </a:prstGeom>
              <a:noFill/>
            </p:spPr>
            <p:txBody>
              <a:bodyPr wrap="none" lIns="0" tIns="0" rIns="0" bIns="0" rtlCol="0">
                <a:spAutoFit/>
              </a:bodyPr>
              <a:lstStyle/>
              <a:p>
                <a:r>
                  <a:rPr lang="en-US" dirty="0">
                    <a:solidFill>
                      <a:schemeClr val="bg2">
                        <a:lumMod val="50000"/>
                      </a:schemeClr>
                    </a:solidFill>
                  </a:rPr>
                  <a:t>Starters</a:t>
                </a:r>
              </a:p>
            </p:txBody>
          </p:sp>
          <p:grpSp>
            <p:nvGrpSpPr>
              <p:cNvPr id="43" name="Group 42">
                <a:extLst>
                  <a:ext uri="{FF2B5EF4-FFF2-40B4-BE49-F238E27FC236}">
                    <a16:creationId xmlns:a16="http://schemas.microsoft.com/office/drawing/2014/main" xmlns="" id="{64224D15-676F-9C47-B32C-DA9A85965459}"/>
                  </a:ext>
                </a:extLst>
              </p:cNvPr>
              <p:cNvGrpSpPr/>
              <p:nvPr/>
            </p:nvGrpSpPr>
            <p:grpSpPr>
              <a:xfrm>
                <a:off x="10281283" y="2371935"/>
                <a:ext cx="910766" cy="507342"/>
                <a:chOff x="7160701" y="3462113"/>
                <a:chExt cx="959129" cy="534283"/>
              </a:xfrm>
            </p:grpSpPr>
            <p:sp>
              <p:nvSpPr>
                <p:cNvPr id="44" name="Freeform 3">
                  <a:extLst>
                    <a:ext uri="{FF2B5EF4-FFF2-40B4-BE49-F238E27FC236}">
                      <a16:creationId xmlns:a16="http://schemas.microsoft.com/office/drawing/2014/main" xmlns="" id="{73DA8E74-68D6-5E4B-9578-05E1C5527637}"/>
                    </a:ext>
                  </a:extLst>
                </p:cNvPr>
                <p:cNvSpPr/>
                <p:nvPr/>
              </p:nvSpPr>
              <p:spPr>
                <a:xfrm>
                  <a:off x="7160701" y="3462113"/>
                  <a:ext cx="959129" cy="304889"/>
                </a:xfrm>
                <a:custGeom>
                  <a:avLst/>
                  <a:gdLst>
                    <a:gd name="connsiteX0" fmla="*/ 479565 w 959129"/>
                    <a:gd name="connsiteY0" fmla="*/ 304889 h 304889"/>
                    <a:gd name="connsiteX1" fmla="*/ 0 w 959129"/>
                    <a:gd name="connsiteY1" fmla="*/ 152451 h 304889"/>
                    <a:gd name="connsiteX2" fmla="*/ 479565 w 959129"/>
                    <a:gd name="connsiteY2" fmla="*/ 0 h 304889"/>
                    <a:gd name="connsiteX3" fmla="*/ 959129 w 959129"/>
                    <a:gd name="connsiteY3" fmla="*/ 152451 h 304889"/>
                    <a:gd name="connsiteX4" fmla="*/ 479565 w 959129"/>
                    <a:gd name="connsiteY4" fmla="*/ 304889 h 3048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9129" h="304889">
                      <a:moveTo>
                        <a:pt x="479565" y="304889"/>
                      </a:moveTo>
                      <a:lnTo>
                        <a:pt x="0" y="152451"/>
                      </a:lnTo>
                      <a:lnTo>
                        <a:pt x="479565" y="0"/>
                      </a:lnTo>
                      <a:lnTo>
                        <a:pt x="959129" y="152451"/>
                      </a:lnTo>
                      <a:lnTo>
                        <a:pt x="479565" y="304889"/>
                      </a:ln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C7B729A-F243-6A49-A6FA-13703B032DBF}"/>
                    </a:ext>
                  </a:extLst>
                </p:cNvPr>
                <p:cNvSpPr/>
                <p:nvPr/>
              </p:nvSpPr>
              <p:spPr>
                <a:xfrm>
                  <a:off x="7348178" y="3674400"/>
                  <a:ext cx="584175" cy="321996"/>
                </a:xfrm>
                <a:custGeom>
                  <a:avLst/>
                  <a:gdLst>
                    <a:gd name="connsiteX0" fmla="*/ 584175 w 584175"/>
                    <a:gd name="connsiteY0" fmla="*/ 0 h 321996"/>
                    <a:gd name="connsiteX1" fmla="*/ 584175 w 584175"/>
                    <a:gd name="connsiteY1" fmla="*/ 121107 h 321996"/>
                    <a:gd name="connsiteX2" fmla="*/ 292087 w 584175"/>
                    <a:gd name="connsiteY2" fmla="*/ 321996 h 321996"/>
                    <a:gd name="connsiteX3" fmla="*/ 0 w 584175"/>
                    <a:gd name="connsiteY3" fmla="*/ 121107 h 321996"/>
                    <a:gd name="connsiteX4" fmla="*/ 0 w 584175"/>
                    <a:gd name="connsiteY4" fmla="*/ 0 h 3219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84175" h="321996">
                      <a:moveTo>
                        <a:pt x="584175" y="0"/>
                      </a:moveTo>
                      <a:lnTo>
                        <a:pt x="584175" y="121107"/>
                      </a:lnTo>
                      <a:cubicBezTo>
                        <a:pt x="584175" y="282423"/>
                        <a:pt x="453403" y="321996"/>
                        <a:pt x="292087" y="321996"/>
                      </a:cubicBezTo>
                      <a:cubicBezTo>
                        <a:pt x="130772" y="321996"/>
                        <a:pt x="0" y="282423"/>
                        <a:pt x="0" y="121107"/>
                      </a:cubicBezTo>
                      <a:lnTo>
                        <a:pt x="0"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40116187-7C10-9144-9F54-5D3CBDCC8D89}"/>
                    </a:ext>
                  </a:extLst>
                </p:cNvPr>
                <p:cNvSpPr/>
                <p:nvPr/>
              </p:nvSpPr>
              <p:spPr>
                <a:xfrm>
                  <a:off x="7269876" y="3645898"/>
                  <a:ext cx="0" cy="249263"/>
                </a:xfrm>
                <a:custGeom>
                  <a:avLst/>
                  <a:gdLst>
                    <a:gd name="connsiteX0" fmla="*/ 0 w 0"/>
                    <a:gd name="connsiteY0" fmla="*/ 0 h 249263"/>
                    <a:gd name="connsiteX1" fmla="*/ 0 w 0"/>
                    <a:gd name="connsiteY1" fmla="*/ 249263 h 249263"/>
                  </a:gdLst>
                  <a:ahLst/>
                  <a:cxnLst>
                    <a:cxn ang="0">
                      <a:pos x="connsiteX0" y="connsiteY0"/>
                    </a:cxn>
                    <a:cxn ang="1">
                      <a:pos x="connsiteX1" y="connsiteY1"/>
                    </a:cxn>
                  </a:cxnLst>
                  <a:rect l="l" t="t" r="r" b="b"/>
                  <a:pathLst>
                    <a:path h="249263">
                      <a:moveTo>
                        <a:pt x="0" y="0"/>
                      </a:moveTo>
                      <a:lnTo>
                        <a:pt x="0" y="249263"/>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F69EDB52-767F-5243-96F2-1ACC49F7B35F}"/>
                    </a:ext>
                  </a:extLst>
                </p:cNvPr>
                <p:cNvSpPr/>
                <p:nvPr/>
              </p:nvSpPr>
              <p:spPr>
                <a:xfrm>
                  <a:off x="7239954" y="3893671"/>
                  <a:ext cx="59842" cy="59842"/>
                </a:xfrm>
                <a:custGeom>
                  <a:avLst/>
                  <a:gdLst>
                    <a:gd name="connsiteX0" fmla="*/ 59842 w 59842"/>
                    <a:gd name="connsiteY0" fmla="*/ 29921 h 59842"/>
                    <a:gd name="connsiteX1" fmla="*/ 29921 w 59842"/>
                    <a:gd name="connsiteY1" fmla="*/ 59842 h 59842"/>
                    <a:gd name="connsiteX2" fmla="*/ 0 w 59842"/>
                    <a:gd name="connsiteY2" fmla="*/ 29921 h 59842"/>
                    <a:gd name="connsiteX3" fmla="*/ 29921 w 59842"/>
                    <a:gd name="connsiteY3" fmla="*/ 0 h 59842"/>
                    <a:gd name="connsiteX4" fmla="*/ 59842 w 59842"/>
                    <a:gd name="connsiteY4" fmla="*/ 29921 h 5984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842" h="59842">
                      <a:moveTo>
                        <a:pt x="59842" y="29921"/>
                      </a:moveTo>
                      <a:cubicBezTo>
                        <a:pt x="59842" y="46444"/>
                        <a:pt x="46444" y="59842"/>
                        <a:pt x="29921" y="59842"/>
                      </a:cubicBezTo>
                      <a:cubicBezTo>
                        <a:pt x="13398" y="59842"/>
                        <a:pt x="0" y="46444"/>
                        <a:pt x="0" y="29921"/>
                      </a:cubicBezTo>
                      <a:cubicBezTo>
                        <a:pt x="0" y="13399"/>
                        <a:pt x="13398" y="0"/>
                        <a:pt x="29921" y="0"/>
                      </a:cubicBezTo>
                      <a:cubicBezTo>
                        <a:pt x="46444" y="0"/>
                        <a:pt x="59842" y="13399"/>
                        <a:pt x="59842" y="29921"/>
                      </a:cubicBez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7" name="Group 96">
              <a:extLst>
                <a:ext uri="{FF2B5EF4-FFF2-40B4-BE49-F238E27FC236}">
                  <a16:creationId xmlns:a16="http://schemas.microsoft.com/office/drawing/2014/main" xmlns="" id="{424D427A-5754-8A43-BE07-DFC53FA8B433}"/>
                </a:ext>
              </a:extLst>
            </p:cNvPr>
            <p:cNvGrpSpPr/>
            <p:nvPr/>
          </p:nvGrpSpPr>
          <p:grpSpPr>
            <a:xfrm>
              <a:off x="9302459" y="3658029"/>
              <a:ext cx="1881482" cy="574149"/>
              <a:chOff x="9302459" y="3658029"/>
              <a:chExt cx="1881482" cy="574149"/>
            </a:xfrm>
          </p:grpSpPr>
          <p:sp>
            <p:nvSpPr>
              <p:cNvPr id="13" name="TextBox 12">
                <a:extLst>
                  <a:ext uri="{FF2B5EF4-FFF2-40B4-BE49-F238E27FC236}">
                    <a16:creationId xmlns:a16="http://schemas.microsoft.com/office/drawing/2014/main" xmlns="" id="{FB7AD65B-A0C5-244C-B69E-E5B7B2218845}"/>
                  </a:ext>
                </a:extLst>
              </p:cNvPr>
              <p:cNvSpPr txBox="1"/>
              <p:nvPr/>
            </p:nvSpPr>
            <p:spPr>
              <a:xfrm>
                <a:off x="9302459" y="3769735"/>
                <a:ext cx="929486" cy="276999"/>
              </a:xfrm>
              <a:prstGeom prst="rect">
                <a:avLst/>
              </a:prstGeom>
              <a:noFill/>
            </p:spPr>
            <p:txBody>
              <a:bodyPr wrap="none" lIns="0" tIns="0" rIns="0" bIns="0" rtlCol="0">
                <a:spAutoFit/>
              </a:bodyPr>
              <a:lstStyle/>
              <a:p>
                <a:r>
                  <a:rPr lang="en-US" dirty="0">
                    <a:solidFill>
                      <a:schemeClr val="bg2">
                        <a:lumMod val="50000"/>
                      </a:schemeClr>
                    </a:solidFill>
                  </a:rPr>
                  <a:t>Spenders</a:t>
                </a:r>
              </a:p>
            </p:txBody>
          </p:sp>
          <p:grpSp>
            <p:nvGrpSpPr>
              <p:cNvPr id="52" name="Group 51">
                <a:extLst>
                  <a:ext uri="{FF2B5EF4-FFF2-40B4-BE49-F238E27FC236}">
                    <a16:creationId xmlns:a16="http://schemas.microsoft.com/office/drawing/2014/main" xmlns="" id="{96E181A9-AFD1-C74B-8E80-1B26DBB1B24D}"/>
                  </a:ext>
                </a:extLst>
              </p:cNvPr>
              <p:cNvGrpSpPr/>
              <p:nvPr/>
            </p:nvGrpSpPr>
            <p:grpSpPr>
              <a:xfrm>
                <a:off x="10332619" y="3658029"/>
                <a:ext cx="851322" cy="574149"/>
                <a:chOff x="1689782" y="3297509"/>
                <a:chExt cx="1303706" cy="879246"/>
              </a:xfrm>
            </p:grpSpPr>
            <p:sp>
              <p:nvSpPr>
                <p:cNvPr id="53" name="Freeform 52">
                  <a:extLst>
                    <a:ext uri="{FF2B5EF4-FFF2-40B4-BE49-F238E27FC236}">
                      <a16:creationId xmlns:a16="http://schemas.microsoft.com/office/drawing/2014/main" xmlns="" id="{1A3A6A21-4E33-FE42-8C78-A5F84A2E8945}"/>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3">
                  <a:extLst>
                    <a:ext uri="{FF2B5EF4-FFF2-40B4-BE49-F238E27FC236}">
                      <a16:creationId xmlns:a16="http://schemas.microsoft.com/office/drawing/2014/main" xmlns="" id="{2DEA559F-4ED5-5740-A96A-2B510C44A933}"/>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73933C7B-42E9-454E-96CF-500CD1578D7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E357A88F-EF0E-9B43-B13D-D04BE7FB1E40}"/>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069EFA87-6564-374C-A580-9E9BEAA644EC}"/>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00" name="Group 99">
            <a:extLst>
              <a:ext uri="{FF2B5EF4-FFF2-40B4-BE49-F238E27FC236}">
                <a16:creationId xmlns:a16="http://schemas.microsoft.com/office/drawing/2014/main" xmlns="" id="{9A1B5569-F5C6-2341-AC9B-C9A4EAE208E5}"/>
              </a:ext>
            </a:extLst>
          </p:cNvPr>
          <p:cNvGrpSpPr/>
          <p:nvPr/>
        </p:nvGrpSpPr>
        <p:grpSpPr>
          <a:xfrm>
            <a:off x="796358" y="2097914"/>
            <a:ext cx="3629462" cy="3732130"/>
            <a:chOff x="796358" y="2097914"/>
            <a:chExt cx="3629462" cy="3732130"/>
          </a:xfrm>
        </p:grpSpPr>
        <p:grpSp>
          <p:nvGrpSpPr>
            <p:cNvPr id="99" name="Group 98">
              <a:extLst>
                <a:ext uri="{FF2B5EF4-FFF2-40B4-BE49-F238E27FC236}">
                  <a16:creationId xmlns:a16="http://schemas.microsoft.com/office/drawing/2014/main" xmlns="" id="{800658DA-0D8C-E04A-AE3C-2C681CB74D64}"/>
                </a:ext>
              </a:extLst>
            </p:cNvPr>
            <p:cNvGrpSpPr/>
            <p:nvPr/>
          </p:nvGrpSpPr>
          <p:grpSpPr>
            <a:xfrm>
              <a:off x="796358" y="2097914"/>
              <a:ext cx="2152716" cy="3732130"/>
              <a:chOff x="796358" y="2097914"/>
              <a:chExt cx="2152716" cy="3732130"/>
            </a:xfrm>
          </p:grpSpPr>
          <p:grpSp>
            <p:nvGrpSpPr>
              <p:cNvPr id="15" name="Group 14">
                <a:extLst>
                  <a:ext uri="{FF2B5EF4-FFF2-40B4-BE49-F238E27FC236}">
                    <a16:creationId xmlns:a16="http://schemas.microsoft.com/office/drawing/2014/main" xmlns="" id="{66E9BD19-28C9-2849-B71A-2E14CD59D1F3}"/>
                  </a:ext>
                </a:extLst>
              </p:cNvPr>
              <p:cNvGrpSpPr/>
              <p:nvPr/>
            </p:nvGrpSpPr>
            <p:grpSpPr>
              <a:xfrm>
                <a:off x="932997" y="3398166"/>
                <a:ext cx="582337" cy="988364"/>
                <a:chOff x="10571664" y="6637836"/>
                <a:chExt cx="1089571" cy="1849260"/>
              </a:xfrm>
            </p:grpSpPr>
            <p:sp>
              <p:nvSpPr>
                <p:cNvPr id="16" name="Freeform 3">
                  <a:extLst>
                    <a:ext uri="{FF2B5EF4-FFF2-40B4-BE49-F238E27FC236}">
                      <a16:creationId xmlns:a16="http://schemas.microsoft.com/office/drawing/2014/main" xmlns="" id="{F46A110E-7E6E-1341-B7CA-2E5CA9EE1115}"/>
                    </a:ext>
                  </a:extLst>
                </p:cNvPr>
                <p:cNvSpPr/>
                <p:nvPr/>
              </p:nvSpPr>
              <p:spPr>
                <a:xfrm>
                  <a:off x="11043966" y="7599214"/>
                  <a:ext cx="144958" cy="144958"/>
                </a:xfrm>
                <a:custGeom>
                  <a:avLst/>
                  <a:gdLst>
                    <a:gd name="connsiteX0" fmla="*/ 144958 w 144958"/>
                    <a:gd name="connsiteY0" fmla="*/ 72479 h 144958"/>
                    <a:gd name="connsiteX1" fmla="*/ 72479 w 144958"/>
                    <a:gd name="connsiteY1" fmla="*/ 144958 h 144958"/>
                    <a:gd name="connsiteX2" fmla="*/ 0 w 144958"/>
                    <a:gd name="connsiteY2" fmla="*/ 72479 h 144958"/>
                    <a:gd name="connsiteX3" fmla="*/ 72479 w 144958"/>
                    <a:gd name="connsiteY3" fmla="*/ 0 h 144958"/>
                    <a:gd name="connsiteX4" fmla="*/ 144958 w 144958"/>
                    <a:gd name="connsiteY4" fmla="*/ 72479 h 1449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958" h="144958">
                      <a:moveTo>
                        <a:pt x="144958" y="72479"/>
                      </a:moveTo>
                      <a:cubicBezTo>
                        <a:pt x="144958" y="112509"/>
                        <a:pt x="112509" y="144958"/>
                        <a:pt x="72479" y="144958"/>
                      </a:cubicBezTo>
                      <a:cubicBezTo>
                        <a:pt x="32461" y="144958"/>
                        <a:pt x="0" y="112509"/>
                        <a:pt x="0" y="72479"/>
                      </a:cubicBezTo>
                      <a:cubicBezTo>
                        <a:pt x="0" y="32461"/>
                        <a:pt x="32461" y="0"/>
                        <a:pt x="72479" y="0"/>
                      </a:cubicBezTo>
                      <a:cubicBezTo>
                        <a:pt x="112509" y="0"/>
                        <a:pt x="144958" y="32461"/>
                        <a:pt x="144958" y="7247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1DD67D30-AD22-6640-9361-25D29D33D110}"/>
                    </a:ext>
                  </a:extLst>
                </p:cNvPr>
                <p:cNvSpPr/>
                <p:nvPr/>
              </p:nvSpPr>
              <p:spPr>
                <a:xfrm>
                  <a:off x="10845168" y="7292612"/>
                  <a:ext cx="542557" cy="114427"/>
                </a:xfrm>
                <a:custGeom>
                  <a:avLst/>
                  <a:gdLst>
                    <a:gd name="connsiteX0" fmla="*/ 0 w 542557"/>
                    <a:gd name="connsiteY0" fmla="*/ 114427 h 114427"/>
                    <a:gd name="connsiteX1" fmla="*/ 271285 w 542557"/>
                    <a:gd name="connsiteY1" fmla="*/ 0 h 114427"/>
                    <a:gd name="connsiteX2" fmla="*/ 542557 w 542557"/>
                    <a:gd name="connsiteY2" fmla="*/ 114427 h 114427"/>
                  </a:gdLst>
                  <a:ahLst/>
                  <a:cxnLst>
                    <a:cxn ang="0">
                      <a:pos x="connsiteX0" y="connsiteY0"/>
                    </a:cxn>
                    <a:cxn ang="1">
                      <a:pos x="connsiteX1" y="connsiteY1"/>
                    </a:cxn>
                    <a:cxn ang="2">
                      <a:pos x="connsiteX2" y="connsiteY2"/>
                    </a:cxn>
                  </a:cxnLst>
                  <a:rect l="l" t="t" r="r" b="b"/>
                  <a:pathLst>
                    <a:path w="542557" h="114427">
                      <a:moveTo>
                        <a:pt x="0" y="114427"/>
                      </a:moveTo>
                      <a:cubicBezTo>
                        <a:pt x="68847" y="43866"/>
                        <a:pt x="164910" y="0"/>
                        <a:pt x="271285" y="0"/>
                      </a:cubicBezTo>
                      <a:cubicBezTo>
                        <a:pt x="377647" y="0"/>
                        <a:pt x="473723" y="43866"/>
                        <a:pt x="542557" y="114427"/>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DED80BF0-2DE7-8246-82ED-F162A1A9C80C}"/>
                    </a:ext>
                  </a:extLst>
                </p:cNvPr>
                <p:cNvSpPr/>
                <p:nvPr/>
              </p:nvSpPr>
              <p:spPr>
                <a:xfrm>
                  <a:off x="10725926" y="7124050"/>
                  <a:ext cx="781037" cy="163754"/>
                </a:xfrm>
                <a:custGeom>
                  <a:avLst/>
                  <a:gdLst>
                    <a:gd name="connsiteX0" fmla="*/ 781037 w 781037"/>
                    <a:gd name="connsiteY0" fmla="*/ 163754 h 163754"/>
                    <a:gd name="connsiteX1" fmla="*/ 390525 w 781037"/>
                    <a:gd name="connsiteY1" fmla="*/ 0 h 163754"/>
                    <a:gd name="connsiteX2" fmla="*/ 0 w 781037"/>
                    <a:gd name="connsiteY2" fmla="*/ 163754 h 163754"/>
                  </a:gdLst>
                  <a:ahLst/>
                  <a:cxnLst>
                    <a:cxn ang="0">
                      <a:pos x="connsiteX0" y="connsiteY0"/>
                    </a:cxn>
                    <a:cxn ang="1">
                      <a:pos x="connsiteX1" y="connsiteY1"/>
                    </a:cxn>
                    <a:cxn ang="2">
                      <a:pos x="connsiteX2" y="connsiteY2"/>
                    </a:cxn>
                  </a:cxnLst>
                  <a:rect l="l" t="t" r="r" b="b"/>
                  <a:pathLst>
                    <a:path w="781037" h="163754">
                      <a:moveTo>
                        <a:pt x="781037" y="163754"/>
                      </a:moveTo>
                      <a:cubicBezTo>
                        <a:pt x="681685" y="62700"/>
                        <a:pt x="543433" y="0"/>
                        <a:pt x="390525" y="0"/>
                      </a:cubicBezTo>
                      <a:cubicBezTo>
                        <a:pt x="237604" y="0"/>
                        <a:pt x="99365" y="62700"/>
                        <a:pt x="0" y="163754"/>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DCE13877-CC72-D64C-8F89-114F895F19A8}"/>
                    </a:ext>
                  </a:extLst>
                </p:cNvPr>
                <p:cNvSpPr/>
                <p:nvPr/>
              </p:nvSpPr>
              <p:spPr>
                <a:xfrm>
                  <a:off x="10952485" y="7444379"/>
                  <a:ext cx="327927" cy="69977"/>
                </a:xfrm>
                <a:custGeom>
                  <a:avLst/>
                  <a:gdLst>
                    <a:gd name="connsiteX0" fmla="*/ 0 w 327927"/>
                    <a:gd name="connsiteY0" fmla="*/ 69977 h 69977"/>
                    <a:gd name="connsiteX1" fmla="*/ 163970 w 327927"/>
                    <a:gd name="connsiteY1" fmla="*/ 0 h 69977"/>
                    <a:gd name="connsiteX2" fmla="*/ 327927 w 327927"/>
                    <a:gd name="connsiteY2" fmla="*/ 69977 h 69977"/>
                  </a:gdLst>
                  <a:ahLst/>
                  <a:cxnLst>
                    <a:cxn ang="0">
                      <a:pos x="connsiteX0" y="connsiteY0"/>
                    </a:cxn>
                    <a:cxn ang="1">
                      <a:pos x="connsiteX1" y="connsiteY1"/>
                    </a:cxn>
                    <a:cxn ang="2">
                      <a:pos x="connsiteX2" y="connsiteY2"/>
                    </a:cxn>
                  </a:cxnLst>
                  <a:rect l="l" t="t" r="r" b="b"/>
                  <a:pathLst>
                    <a:path w="327927" h="69977">
                      <a:moveTo>
                        <a:pt x="0" y="69977"/>
                      </a:moveTo>
                      <a:cubicBezTo>
                        <a:pt x="41364" y="26873"/>
                        <a:pt x="99505" y="0"/>
                        <a:pt x="163970" y="0"/>
                      </a:cubicBezTo>
                      <a:cubicBezTo>
                        <a:pt x="228410" y="0"/>
                        <a:pt x="286563" y="26873"/>
                        <a:pt x="327927" y="69977"/>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3E6989D4-ADF9-2647-B82F-50964E060B01}"/>
                    </a:ext>
                  </a:extLst>
                </p:cNvPr>
                <p:cNvSpPr/>
                <p:nvPr/>
              </p:nvSpPr>
              <p:spPr>
                <a:xfrm>
                  <a:off x="10571664" y="6637836"/>
                  <a:ext cx="1089571" cy="1849260"/>
                </a:xfrm>
                <a:custGeom>
                  <a:avLst/>
                  <a:gdLst>
                    <a:gd name="connsiteX0" fmla="*/ 1089571 w 1089571"/>
                    <a:gd name="connsiteY0" fmla="*/ 104115 h 1849260"/>
                    <a:gd name="connsiteX1" fmla="*/ 990626 w 1089571"/>
                    <a:gd name="connsiteY1" fmla="*/ 1550 h 1849260"/>
                    <a:gd name="connsiteX2" fmla="*/ 102159 w 1089571"/>
                    <a:gd name="connsiteY2" fmla="*/ 0 h 1849260"/>
                    <a:gd name="connsiteX3" fmla="*/ 2908 w 1089571"/>
                    <a:gd name="connsiteY3" fmla="*/ 102222 h 1849260"/>
                    <a:gd name="connsiteX4" fmla="*/ 0 w 1089571"/>
                    <a:gd name="connsiteY4" fmla="*/ 1488402 h 1849260"/>
                    <a:gd name="connsiteX5" fmla="*/ 495 w 1089571"/>
                    <a:gd name="connsiteY5" fmla="*/ 1488351 h 1849260"/>
                    <a:gd name="connsiteX6" fmla="*/ 0 w 1089571"/>
                    <a:gd name="connsiteY6" fmla="*/ 1745145 h 1849260"/>
                    <a:gd name="connsiteX7" fmla="*/ 98946 w 1089571"/>
                    <a:gd name="connsiteY7" fmla="*/ 1847710 h 1849260"/>
                    <a:gd name="connsiteX8" fmla="*/ 987412 w 1089571"/>
                    <a:gd name="connsiteY8" fmla="*/ 1849260 h 1849260"/>
                    <a:gd name="connsiteX9" fmla="*/ 1086663 w 1089571"/>
                    <a:gd name="connsiteY9" fmla="*/ 1747038 h 1849260"/>
                    <a:gd name="connsiteX10" fmla="*/ 1089571 w 1089571"/>
                    <a:gd name="connsiteY10" fmla="*/ 360858 h 1849260"/>
                    <a:gd name="connsiteX11" fmla="*/ 1089063 w 1089571"/>
                    <a:gd name="connsiteY11" fmla="*/ 360909 h 1849260"/>
                    <a:gd name="connsiteX12" fmla="*/ 1089571 w 1089571"/>
                    <a:gd name="connsiteY12" fmla="*/ 104115 h 18492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089571" h="1849260">
                      <a:moveTo>
                        <a:pt x="1089571" y="104115"/>
                      </a:moveTo>
                      <a:cubicBezTo>
                        <a:pt x="1089660" y="47549"/>
                        <a:pt x="1045375" y="1677"/>
                        <a:pt x="990626" y="1550"/>
                      </a:cubicBezTo>
                      <a:lnTo>
                        <a:pt x="102159" y="0"/>
                      </a:lnTo>
                      <a:cubicBezTo>
                        <a:pt x="47447" y="-89"/>
                        <a:pt x="2997" y="45695"/>
                        <a:pt x="2908" y="102222"/>
                      </a:cubicBezTo>
                      <a:lnTo>
                        <a:pt x="0" y="1488402"/>
                      </a:lnTo>
                      <a:lnTo>
                        <a:pt x="495" y="1488351"/>
                      </a:lnTo>
                      <a:lnTo>
                        <a:pt x="0" y="1745145"/>
                      </a:lnTo>
                      <a:cubicBezTo>
                        <a:pt x="-89" y="1801711"/>
                        <a:pt x="44196" y="1847583"/>
                        <a:pt x="98946" y="1847710"/>
                      </a:cubicBezTo>
                      <a:lnTo>
                        <a:pt x="987412" y="1849260"/>
                      </a:lnTo>
                      <a:cubicBezTo>
                        <a:pt x="1042124" y="1849349"/>
                        <a:pt x="1086574" y="1803565"/>
                        <a:pt x="1086663" y="1747038"/>
                      </a:cubicBezTo>
                      <a:lnTo>
                        <a:pt x="1089571" y="360858"/>
                      </a:lnTo>
                      <a:lnTo>
                        <a:pt x="1089063" y="360909"/>
                      </a:lnTo>
                      <a:lnTo>
                        <a:pt x="1089571" y="104115"/>
                      </a:lnTo>
                      <a:close/>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33C97F39-57C1-EA46-85A8-8DEB7682B88C}"/>
                    </a:ext>
                  </a:extLst>
                </p:cNvPr>
                <p:cNvSpPr/>
                <p:nvPr/>
              </p:nvSpPr>
              <p:spPr>
                <a:xfrm>
                  <a:off x="10572670" y="8252842"/>
                  <a:ext cx="1085456" cy="87605"/>
                </a:xfrm>
                <a:custGeom>
                  <a:avLst/>
                  <a:gdLst>
                    <a:gd name="connsiteX0" fmla="*/ 0 w 1085456"/>
                    <a:gd name="connsiteY0" fmla="*/ 0 h 87605"/>
                    <a:gd name="connsiteX1" fmla="*/ 98425 w 1085456"/>
                    <a:gd name="connsiteY1" fmla="*/ 86309 h 87605"/>
                    <a:gd name="connsiteX2" fmla="*/ 986727 w 1085456"/>
                    <a:gd name="connsiteY2" fmla="*/ 87605 h 87605"/>
                    <a:gd name="connsiteX3" fmla="*/ 1085456 w 1085456"/>
                    <a:gd name="connsiteY3" fmla="*/ 1600 h 87605"/>
                  </a:gdLst>
                  <a:ahLst/>
                  <a:cxnLst>
                    <a:cxn ang="0">
                      <a:pos x="connsiteX0" y="connsiteY0"/>
                    </a:cxn>
                    <a:cxn ang="1">
                      <a:pos x="connsiteX1" y="connsiteY1"/>
                    </a:cxn>
                    <a:cxn ang="2">
                      <a:pos x="connsiteX2" y="connsiteY2"/>
                    </a:cxn>
                    <a:cxn ang="3">
                      <a:pos x="connsiteX3" y="connsiteY3"/>
                    </a:cxn>
                  </a:cxnLst>
                  <a:rect l="l" t="t" r="r" b="b"/>
                  <a:pathLst>
                    <a:path w="1085456" h="87605">
                      <a:moveTo>
                        <a:pt x="0" y="0"/>
                      </a:moveTo>
                      <a:cubicBezTo>
                        <a:pt x="-76" y="47600"/>
                        <a:pt x="43955" y="86195"/>
                        <a:pt x="98425" y="86309"/>
                      </a:cubicBezTo>
                      <a:lnTo>
                        <a:pt x="986727" y="87605"/>
                      </a:lnTo>
                      <a:cubicBezTo>
                        <a:pt x="1041146" y="87681"/>
                        <a:pt x="1085367" y="49149"/>
                        <a:pt x="1085456" y="1600"/>
                      </a:cubicBez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CB53B49E-7BF1-424F-B10E-F13FAA3F2ABD}"/>
                    </a:ext>
                  </a:extLst>
                </p:cNvPr>
                <p:cNvSpPr/>
                <p:nvPr/>
              </p:nvSpPr>
              <p:spPr>
                <a:xfrm>
                  <a:off x="10575119" y="6784485"/>
                  <a:ext cx="1085876" cy="87605"/>
                </a:xfrm>
                <a:custGeom>
                  <a:avLst/>
                  <a:gdLst>
                    <a:gd name="connsiteX0" fmla="*/ 1085875 w 1085876"/>
                    <a:gd name="connsiteY0" fmla="*/ 87605 h 87605"/>
                    <a:gd name="connsiteX1" fmla="*/ 987450 w 1085876"/>
                    <a:gd name="connsiteY1" fmla="*/ 1308 h 87605"/>
                    <a:gd name="connsiteX2" fmla="*/ 98730 w 1085876"/>
                    <a:gd name="connsiteY2" fmla="*/ 0 h 87605"/>
                    <a:gd name="connsiteX3" fmla="*/ 0 w 1085876"/>
                    <a:gd name="connsiteY3" fmla="*/ 86017 h 87605"/>
                  </a:gdLst>
                  <a:ahLst/>
                  <a:cxnLst>
                    <a:cxn ang="0">
                      <a:pos x="connsiteX0" y="connsiteY0"/>
                    </a:cxn>
                    <a:cxn ang="1">
                      <a:pos x="connsiteX1" y="connsiteY1"/>
                    </a:cxn>
                    <a:cxn ang="2">
                      <a:pos x="connsiteX2" y="connsiteY2"/>
                    </a:cxn>
                    <a:cxn ang="3">
                      <a:pos x="connsiteX3" y="connsiteY3"/>
                    </a:cxn>
                  </a:cxnLst>
                  <a:rect l="l" t="t" r="r" b="b"/>
                  <a:pathLst>
                    <a:path w="1085876" h="87605">
                      <a:moveTo>
                        <a:pt x="1085875" y="87605"/>
                      </a:moveTo>
                      <a:cubicBezTo>
                        <a:pt x="1085964" y="40005"/>
                        <a:pt x="1041921" y="1410"/>
                        <a:pt x="987450" y="1308"/>
                      </a:cubicBezTo>
                      <a:lnTo>
                        <a:pt x="98730" y="0"/>
                      </a:lnTo>
                      <a:cubicBezTo>
                        <a:pt x="44298" y="-76"/>
                        <a:pt x="89" y="38456"/>
                        <a:pt x="0" y="86017"/>
                      </a:cubicBez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22">
                <a:extLst>
                  <a:ext uri="{FF2B5EF4-FFF2-40B4-BE49-F238E27FC236}">
                    <a16:creationId xmlns:a16="http://schemas.microsoft.com/office/drawing/2014/main" xmlns="" id="{3F68EF61-A382-A940-8513-6CDA703C05BD}"/>
                  </a:ext>
                </a:extLst>
              </p:cNvPr>
              <p:cNvGrpSpPr/>
              <p:nvPr/>
            </p:nvGrpSpPr>
            <p:grpSpPr>
              <a:xfrm>
                <a:off x="930620" y="2097914"/>
                <a:ext cx="973015" cy="709970"/>
                <a:chOff x="9486809" y="2914420"/>
                <a:chExt cx="2182976" cy="1592831"/>
              </a:xfrm>
            </p:grpSpPr>
            <p:sp>
              <p:nvSpPr>
                <p:cNvPr id="24" name="Freeform 3">
                  <a:extLst>
                    <a:ext uri="{FF2B5EF4-FFF2-40B4-BE49-F238E27FC236}">
                      <a16:creationId xmlns:a16="http://schemas.microsoft.com/office/drawing/2014/main" xmlns="" id="{49FEBE7B-F094-8D45-A2D2-B7B78BDC4EBA}"/>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C7A47B0E-204F-7041-A97A-2689ABDDBE7E}"/>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11ACAD8B-11B6-3940-8DD1-5CF6A4C7917D}"/>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D2496EC7-6405-9A49-ABC9-7E025732D7E6}"/>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8755C259-F5B2-BB49-A916-46AC6F007F5E}"/>
                  </a:ext>
                </a:extLst>
              </p:cNvPr>
              <p:cNvGrpSpPr/>
              <p:nvPr/>
            </p:nvGrpSpPr>
            <p:grpSpPr>
              <a:xfrm>
                <a:off x="2184155" y="2965890"/>
                <a:ext cx="675295" cy="458495"/>
                <a:chOff x="8533689" y="1271407"/>
                <a:chExt cx="1148728" cy="779935"/>
              </a:xfrm>
            </p:grpSpPr>
            <p:sp>
              <p:nvSpPr>
                <p:cNvPr id="32" name="Freeform 3">
                  <a:extLst>
                    <a:ext uri="{FF2B5EF4-FFF2-40B4-BE49-F238E27FC236}">
                      <a16:creationId xmlns:a16="http://schemas.microsoft.com/office/drawing/2014/main" xmlns="" id="{77CB3089-574E-CF4D-90B8-934E29D80148}"/>
                    </a:ext>
                  </a:extLst>
                </p:cNvPr>
                <p:cNvSpPr/>
                <p:nvPr/>
              </p:nvSpPr>
              <p:spPr>
                <a:xfrm>
                  <a:off x="8533689" y="1271410"/>
                  <a:ext cx="1148728" cy="779932"/>
                </a:xfrm>
                <a:custGeom>
                  <a:avLst/>
                  <a:gdLst>
                    <a:gd name="connsiteX0" fmla="*/ 0 w 1148728"/>
                    <a:gd name="connsiteY0" fmla="*/ 779932 h 779932"/>
                    <a:gd name="connsiteX1" fmla="*/ 1148728 w 1148728"/>
                    <a:gd name="connsiteY1" fmla="*/ 779932 h 779932"/>
                    <a:gd name="connsiteX2" fmla="*/ 1148728 w 1148728"/>
                    <a:gd name="connsiteY2" fmla="*/ 0 h 779932"/>
                    <a:gd name="connsiteX3" fmla="*/ 0 w 1148728"/>
                    <a:gd name="connsiteY3" fmla="*/ 0 h 779932"/>
                  </a:gdLst>
                  <a:ahLst/>
                  <a:cxnLst>
                    <a:cxn ang="0">
                      <a:pos x="connsiteX0" y="connsiteY0"/>
                    </a:cxn>
                    <a:cxn ang="1">
                      <a:pos x="connsiteX1" y="connsiteY1"/>
                    </a:cxn>
                    <a:cxn ang="2">
                      <a:pos x="connsiteX2" y="connsiteY2"/>
                    </a:cxn>
                    <a:cxn ang="3">
                      <a:pos x="connsiteX3" y="connsiteY3"/>
                    </a:cxn>
                  </a:cxnLst>
                  <a:rect l="l" t="t" r="r" b="b"/>
                  <a:pathLst>
                    <a:path w="1148728" h="779932">
                      <a:moveTo>
                        <a:pt x="0" y="779932"/>
                      </a:moveTo>
                      <a:lnTo>
                        <a:pt x="1148728" y="779932"/>
                      </a:lnTo>
                      <a:lnTo>
                        <a:pt x="1148728" y="0"/>
                      </a:lnTo>
                      <a:lnTo>
                        <a:pt x="0" y="0"/>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9A03CDB8-B3C9-354C-BEFD-F166E02D2A90}"/>
                    </a:ext>
                  </a:extLst>
                </p:cNvPr>
                <p:cNvSpPr/>
                <p:nvPr/>
              </p:nvSpPr>
              <p:spPr>
                <a:xfrm>
                  <a:off x="8538972" y="1271407"/>
                  <a:ext cx="1143444" cy="572554"/>
                </a:xfrm>
                <a:custGeom>
                  <a:avLst/>
                  <a:gdLst>
                    <a:gd name="connsiteX0" fmla="*/ 1143444 w 1143444"/>
                    <a:gd name="connsiteY0" fmla="*/ 0 h 572554"/>
                    <a:gd name="connsiteX1" fmla="*/ 570890 w 1143444"/>
                    <a:gd name="connsiteY1" fmla="*/ 572554 h 572554"/>
                    <a:gd name="connsiteX2" fmla="*/ 0 w 1143444"/>
                    <a:gd name="connsiteY2" fmla="*/ 1689 h 572554"/>
                  </a:gdLst>
                  <a:ahLst/>
                  <a:cxnLst>
                    <a:cxn ang="0">
                      <a:pos x="connsiteX0" y="connsiteY0"/>
                    </a:cxn>
                    <a:cxn ang="1">
                      <a:pos x="connsiteX1" y="connsiteY1"/>
                    </a:cxn>
                    <a:cxn ang="2">
                      <a:pos x="connsiteX2" y="connsiteY2"/>
                    </a:cxn>
                  </a:cxnLst>
                  <a:rect l="l" t="t" r="r" b="b"/>
                  <a:pathLst>
                    <a:path w="1143444" h="572554">
                      <a:moveTo>
                        <a:pt x="1143444" y="0"/>
                      </a:moveTo>
                      <a:lnTo>
                        <a:pt x="570890" y="572554"/>
                      </a:lnTo>
                      <a:lnTo>
                        <a:pt x="0" y="1689"/>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CB9BD9DD-DAF8-C744-82B1-C9ABCCC180B7}"/>
                    </a:ext>
                  </a:extLst>
                </p:cNvPr>
                <p:cNvSpPr/>
                <p:nvPr/>
              </p:nvSpPr>
              <p:spPr>
                <a:xfrm>
                  <a:off x="8533693" y="1694992"/>
                  <a:ext cx="430581" cy="356349"/>
                </a:xfrm>
                <a:custGeom>
                  <a:avLst/>
                  <a:gdLst>
                    <a:gd name="connsiteX0" fmla="*/ 0 w 430581"/>
                    <a:gd name="connsiteY0" fmla="*/ 356349 h 356349"/>
                    <a:gd name="connsiteX1" fmla="*/ 430581 w 430581"/>
                    <a:gd name="connsiteY1" fmla="*/ 0 h 356349"/>
                  </a:gdLst>
                  <a:ahLst/>
                  <a:cxnLst>
                    <a:cxn ang="0">
                      <a:pos x="connsiteX0" y="connsiteY0"/>
                    </a:cxn>
                    <a:cxn ang="1">
                      <a:pos x="connsiteX1" y="connsiteY1"/>
                    </a:cxn>
                  </a:cxnLst>
                  <a:rect l="l" t="t" r="r" b="b"/>
                  <a:pathLst>
                    <a:path w="430581" h="356349">
                      <a:moveTo>
                        <a:pt x="0" y="356349"/>
                      </a:moveTo>
                      <a:lnTo>
                        <a:pt x="430581"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D59DC4F5-1360-7C44-80F4-A84B59F516DF}"/>
                    </a:ext>
                  </a:extLst>
                </p:cNvPr>
                <p:cNvSpPr/>
                <p:nvPr/>
              </p:nvSpPr>
              <p:spPr>
                <a:xfrm>
                  <a:off x="9250590" y="1694992"/>
                  <a:ext cx="430581" cy="356349"/>
                </a:xfrm>
                <a:custGeom>
                  <a:avLst/>
                  <a:gdLst>
                    <a:gd name="connsiteX0" fmla="*/ 430581 w 430581"/>
                    <a:gd name="connsiteY0" fmla="*/ 356349 h 356349"/>
                    <a:gd name="connsiteX1" fmla="*/ 0 w 430581"/>
                    <a:gd name="connsiteY1" fmla="*/ 0 h 356349"/>
                  </a:gdLst>
                  <a:ahLst/>
                  <a:cxnLst>
                    <a:cxn ang="0">
                      <a:pos x="connsiteX0" y="connsiteY0"/>
                    </a:cxn>
                    <a:cxn ang="1">
                      <a:pos x="connsiteX1" y="connsiteY1"/>
                    </a:cxn>
                  </a:cxnLst>
                  <a:rect l="l" t="t" r="r" b="b"/>
                  <a:pathLst>
                    <a:path w="430581" h="356349">
                      <a:moveTo>
                        <a:pt x="430581" y="356349"/>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62">
                <a:extLst>
                  <a:ext uri="{FF2B5EF4-FFF2-40B4-BE49-F238E27FC236}">
                    <a16:creationId xmlns:a16="http://schemas.microsoft.com/office/drawing/2014/main" xmlns="" id="{2AB37F28-EFAA-994B-BFBC-EEF86F7439F3}"/>
                  </a:ext>
                </a:extLst>
              </p:cNvPr>
              <p:cNvGrpSpPr/>
              <p:nvPr/>
            </p:nvGrpSpPr>
            <p:grpSpPr>
              <a:xfrm>
                <a:off x="2065326" y="4355719"/>
                <a:ext cx="883748" cy="663875"/>
                <a:chOff x="1773615" y="5503353"/>
                <a:chExt cx="1503324" cy="1129303"/>
              </a:xfrm>
            </p:grpSpPr>
            <p:grpSp>
              <p:nvGrpSpPr>
                <p:cNvPr id="58" name="Group 57">
                  <a:extLst>
                    <a:ext uri="{FF2B5EF4-FFF2-40B4-BE49-F238E27FC236}">
                      <a16:creationId xmlns:a16="http://schemas.microsoft.com/office/drawing/2014/main" xmlns="" id="{00B151A6-A10E-3645-8FD0-4DF91E7354DC}"/>
                    </a:ext>
                  </a:extLst>
                </p:cNvPr>
                <p:cNvGrpSpPr/>
                <p:nvPr/>
              </p:nvGrpSpPr>
              <p:grpSpPr>
                <a:xfrm>
                  <a:off x="1773615" y="5503353"/>
                  <a:ext cx="1503324" cy="1129303"/>
                  <a:chOff x="3873984" y="7007725"/>
                  <a:chExt cx="1503324" cy="1129303"/>
                </a:xfrm>
              </p:grpSpPr>
              <p:sp>
                <p:nvSpPr>
                  <p:cNvPr id="59" name="Freeform 3">
                    <a:extLst>
                      <a:ext uri="{FF2B5EF4-FFF2-40B4-BE49-F238E27FC236}">
                        <a16:creationId xmlns:a16="http://schemas.microsoft.com/office/drawing/2014/main" xmlns="" id="{754AC569-1ECF-D24E-B0A4-EF04BB7FCB20}"/>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00469236-334C-0240-84EC-BA078698D8DF}"/>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DC5E197A-B770-E541-92D3-01DEFEB97B62}"/>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97BD4795-8941-614F-B790-83430E5523CB}"/>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Group 27">
                  <a:extLst>
                    <a:ext uri="{FF2B5EF4-FFF2-40B4-BE49-F238E27FC236}">
                      <a16:creationId xmlns:a16="http://schemas.microsoft.com/office/drawing/2014/main" xmlns="" id="{4ABFD25B-80A5-2B44-ABBC-CC8D0941D22E}"/>
                    </a:ext>
                  </a:extLst>
                </p:cNvPr>
                <p:cNvGrpSpPr/>
                <p:nvPr/>
              </p:nvGrpSpPr>
              <p:grpSpPr>
                <a:xfrm>
                  <a:off x="2250505" y="5699025"/>
                  <a:ext cx="549544" cy="549551"/>
                  <a:chOff x="4965269" y="1242347"/>
                  <a:chExt cx="995998" cy="996010"/>
                </a:xfrm>
              </p:grpSpPr>
              <p:sp>
                <p:nvSpPr>
                  <p:cNvPr id="29" name="Freeform 3">
                    <a:extLst>
                      <a:ext uri="{FF2B5EF4-FFF2-40B4-BE49-F238E27FC236}">
                        <a16:creationId xmlns:a16="http://schemas.microsoft.com/office/drawing/2014/main" xmlns="" id="{1C66D4AC-1E9C-674C-BBBD-609D344A6F13}"/>
                      </a:ext>
                    </a:extLst>
                  </p:cNvPr>
                  <p:cNvSpPr/>
                  <p:nvPr/>
                </p:nvSpPr>
                <p:spPr>
                  <a:xfrm>
                    <a:off x="4965269" y="1242347"/>
                    <a:ext cx="995998" cy="996010"/>
                  </a:xfrm>
                  <a:custGeom>
                    <a:avLst/>
                    <a:gdLst>
                      <a:gd name="connsiteX0" fmla="*/ 995998 w 995998"/>
                      <a:gd name="connsiteY0" fmla="*/ 498005 h 996010"/>
                      <a:gd name="connsiteX1" fmla="*/ 498005 w 995998"/>
                      <a:gd name="connsiteY1" fmla="*/ 996010 h 996010"/>
                      <a:gd name="connsiteX2" fmla="*/ 0 w 995998"/>
                      <a:gd name="connsiteY2" fmla="*/ 498005 h 996010"/>
                      <a:gd name="connsiteX3" fmla="*/ 498005 w 995998"/>
                      <a:gd name="connsiteY3" fmla="*/ 0 h 996010"/>
                      <a:gd name="connsiteX4" fmla="*/ 995998 w 995998"/>
                      <a:gd name="connsiteY4" fmla="*/ 498005 h 99601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5998" h="996010">
                        <a:moveTo>
                          <a:pt x="995998" y="498005"/>
                        </a:moveTo>
                        <a:cubicBezTo>
                          <a:pt x="995998" y="773049"/>
                          <a:pt x="773036" y="996010"/>
                          <a:pt x="498005" y="996010"/>
                        </a:cubicBezTo>
                        <a:cubicBezTo>
                          <a:pt x="222961" y="996010"/>
                          <a:pt x="0" y="773049"/>
                          <a:pt x="0" y="498005"/>
                        </a:cubicBezTo>
                        <a:cubicBezTo>
                          <a:pt x="0" y="222961"/>
                          <a:pt x="222961" y="0"/>
                          <a:pt x="498005" y="0"/>
                        </a:cubicBezTo>
                        <a:cubicBezTo>
                          <a:pt x="773036" y="0"/>
                          <a:pt x="995998" y="222961"/>
                          <a:pt x="995998" y="49800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94BAC8E7-4B0C-3742-A61E-F97CA77AA16B}"/>
                      </a:ext>
                    </a:extLst>
                  </p:cNvPr>
                  <p:cNvSpPr/>
                  <p:nvPr/>
                </p:nvSpPr>
                <p:spPr>
                  <a:xfrm>
                    <a:off x="5274125" y="1432156"/>
                    <a:ext cx="525056" cy="606285"/>
                  </a:xfrm>
                  <a:custGeom>
                    <a:avLst/>
                    <a:gdLst>
                      <a:gd name="connsiteX0" fmla="*/ 525056 w 525056"/>
                      <a:gd name="connsiteY0" fmla="*/ 303149 h 606285"/>
                      <a:gd name="connsiteX1" fmla="*/ 0 w 525056"/>
                      <a:gd name="connsiteY1" fmla="*/ 606285 h 606285"/>
                      <a:gd name="connsiteX2" fmla="*/ 0 w 525056"/>
                      <a:gd name="connsiteY2" fmla="*/ 0 h 606285"/>
                      <a:gd name="connsiteX3" fmla="*/ 525056 w 525056"/>
                      <a:gd name="connsiteY3" fmla="*/ 303149 h 606285"/>
                    </a:gdLst>
                    <a:ahLst/>
                    <a:cxnLst>
                      <a:cxn ang="0">
                        <a:pos x="connsiteX0" y="connsiteY0"/>
                      </a:cxn>
                      <a:cxn ang="1">
                        <a:pos x="connsiteX1" y="connsiteY1"/>
                      </a:cxn>
                      <a:cxn ang="2">
                        <a:pos x="connsiteX2" y="connsiteY2"/>
                      </a:cxn>
                      <a:cxn ang="3">
                        <a:pos x="connsiteX3" y="connsiteY3"/>
                      </a:cxn>
                    </a:cxnLst>
                    <a:rect l="l" t="t" r="r" b="b"/>
                    <a:pathLst>
                      <a:path w="525056" h="606285">
                        <a:moveTo>
                          <a:pt x="525056" y="303149"/>
                        </a:moveTo>
                        <a:lnTo>
                          <a:pt x="0" y="606285"/>
                        </a:lnTo>
                        <a:lnTo>
                          <a:pt x="0" y="0"/>
                        </a:lnTo>
                        <a:lnTo>
                          <a:pt x="525056" y="303149"/>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4" name="Group 63">
                <a:extLst>
                  <a:ext uri="{FF2B5EF4-FFF2-40B4-BE49-F238E27FC236}">
                    <a16:creationId xmlns:a16="http://schemas.microsoft.com/office/drawing/2014/main" xmlns="" id="{7F3DC8E9-A755-6F44-A5E0-BACE45BE0EDF}"/>
                  </a:ext>
                </a:extLst>
              </p:cNvPr>
              <p:cNvGrpSpPr/>
              <p:nvPr/>
            </p:nvGrpSpPr>
            <p:grpSpPr>
              <a:xfrm>
                <a:off x="796358" y="5037964"/>
                <a:ext cx="1116037" cy="792080"/>
                <a:chOff x="10853843" y="5050301"/>
                <a:chExt cx="1681976" cy="1193741"/>
              </a:xfrm>
            </p:grpSpPr>
            <p:sp>
              <p:nvSpPr>
                <p:cNvPr id="65" name="Freeform 3">
                  <a:extLst>
                    <a:ext uri="{FF2B5EF4-FFF2-40B4-BE49-F238E27FC236}">
                      <a16:creationId xmlns:a16="http://schemas.microsoft.com/office/drawing/2014/main" xmlns="" id="{7E154210-4555-3E4B-8E8E-C452EE7A7462}"/>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a16="http://schemas.microsoft.com/office/drawing/2014/main" xmlns="" id="{E4FB6C9E-5277-2A41-9D7F-04548D5109BE}"/>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a:extLst>
                    <a:ext uri="{FF2B5EF4-FFF2-40B4-BE49-F238E27FC236}">
                      <a16:creationId xmlns:a16="http://schemas.microsoft.com/office/drawing/2014/main" xmlns="" id="{6FE623A7-7A99-294E-8A5E-80DA20B80A2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275B3F8C-0E02-D74A-92AE-1687EFA5A539}"/>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12E31C14-2A2F-394E-A048-435ACC844B41}"/>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5875"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DD4C7A02-27BA-FA4E-8D96-B23AF258E1DF}"/>
                    </a:ext>
                  </a:extLst>
                </p:cNvPr>
                <p:cNvSpPr/>
                <p:nvPr/>
              </p:nvSpPr>
              <p:spPr>
                <a:xfrm>
                  <a:off x="11033557" y="5124392"/>
                  <a:ext cx="626561" cy="654640"/>
                </a:xfrm>
                <a:custGeom>
                  <a:avLst/>
                  <a:gdLst>
                    <a:gd name="connsiteX0" fmla="*/ 580257 w 626561"/>
                    <a:gd name="connsiteY0" fmla="*/ 201212 h 654640"/>
                    <a:gd name="connsiteX1" fmla="*/ 487382 w 626561"/>
                    <a:gd name="connsiteY1" fmla="*/ 66719 h 654640"/>
                    <a:gd name="connsiteX2" fmla="*/ 223819 w 626561"/>
                    <a:gd name="connsiteY2" fmla="*/ 16948 h 654640"/>
                    <a:gd name="connsiteX3" fmla="*/ 20 w 626561"/>
                    <a:gd name="connsiteY3" fmla="*/ 411194 h 654640"/>
                    <a:gd name="connsiteX4" fmla="*/ 55963 w 626561"/>
                    <a:gd name="connsiteY4" fmla="*/ 590150 h 654640"/>
                    <a:gd name="connsiteX5" fmla="*/ 249816 w 626561"/>
                    <a:gd name="connsiteY5" fmla="*/ 654640 h 654640"/>
                    <a:gd name="connsiteX6" fmla="*/ 252661 w 626561"/>
                    <a:gd name="connsiteY6" fmla="*/ 622217 h 654640"/>
                    <a:gd name="connsiteX7" fmla="*/ 158960 w 626561"/>
                    <a:gd name="connsiteY7" fmla="*/ 535006 h 654640"/>
                    <a:gd name="connsiteX8" fmla="*/ 119374 w 626561"/>
                    <a:gd name="connsiteY8" fmla="*/ 334156 h 654640"/>
                    <a:gd name="connsiteX9" fmla="*/ 323235 w 626561"/>
                    <a:gd name="connsiteY9" fmla="*/ 277400 h 654640"/>
                    <a:gd name="connsiteX10" fmla="*/ 492284 w 626561"/>
                    <a:gd name="connsiteY10" fmla="*/ 170059 h 654640"/>
                    <a:gd name="connsiteX11" fmla="*/ 484829 w 626561"/>
                    <a:gd name="connsiteY11" fmla="*/ 535006 h 654640"/>
                    <a:gd name="connsiteX12" fmla="*/ 412185 w 626561"/>
                    <a:gd name="connsiteY12" fmla="*/ 608412 h 654640"/>
                    <a:gd name="connsiteX13" fmla="*/ 416694 w 626561"/>
                    <a:gd name="connsiteY13" fmla="*/ 644010 h 654640"/>
                    <a:gd name="connsiteX14" fmla="*/ 626561 w 626561"/>
                    <a:gd name="connsiteY14" fmla="*/ 545408 h 654640"/>
                    <a:gd name="connsiteX15" fmla="*/ 581819 w 626561"/>
                    <a:gd name="connsiteY15" fmla="*/ 388829 h 654640"/>
                    <a:gd name="connsiteX16" fmla="*/ 580549 w 626561"/>
                    <a:gd name="connsiteY16" fmla="*/ 202774 h 654640"/>
                    <a:gd name="connsiteX17" fmla="*/ 580257 w 626561"/>
                    <a:gd name="connsiteY17" fmla="*/ 201212 h 654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626561" h="654640">
                      <a:moveTo>
                        <a:pt x="580257" y="201212"/>
                      </a:moveTo>
                      <a:cubicBezTo>
                        <a:pt x="570313" y="137407"/>
                        <a:pt x="545294" y="81159"/>
                        <a:pt x="487382" y="66719"/>
                      </a:cubicBezTo>
                      <a:cubicBezTo>
                        <a:pt x="487382" y="66719"/>
                        <a:pt x="431832" y="-40558"/>
                        <a:pt x="223819" y="16948"/>
                      </a:cubicBezTo>
                      <a:cubicBezTo>
                        <a:pt x="-12820" y="82429"/>
                        <a:pt x="477" y="301733"/>
                        <a:pt x="20" y="411194"/>
                      </a:cubicBezTo>
                      <a:cubicBezTo>
                        <a:pt x="-387" y="513670"/>
                        <a:pt x="55963" y="590150"/>
                        <a:pt x="55963" y="590150"/>
                      </a:cubicBezTo>
                      <a:cubicBezTo>
                        <a:pt x="55963" y="590150"/>
                        <a:pt x="113939" y="644988"/>
                        <a:pt x="249816" y="654640"/>
                      </a:cubicBezTo>
                      <a:cubicBezTo>
                        <a:pt x="251734" y="642855"/>
                        <a:pt x="252483" y="631755"/>
                        <a:pt x="252661" y="622217"/>
                      </a:cubicBezTo>
                      <a:cubicBezTo>
                        <a:pt x="198152" y="590493"/>
                        <a:pt x="158960" y="535006"/>
                        <a:pt x="158960" y="535006"/>
                      </a:cubicBezTo>
                      <a:cubicBezTo>
                        <a:pt x="104464" y="453447"/>
                        <a:pt x="119374" y="334156"/>
                        <a:pt x="119374" y="334156"/>
                      </a:cubicBezTo>
                      <a:cubicBezTo>
                        <a:pt x="119374" y="334156"/>
                        <a:pt x="279420" y="299244"/>
                        <a:pt x="323235" y="277400"/>
                      </a:cubicBezTo>
                      <a:cubicBezTo>
                        <a:pt x="436341" y="221037"/>
                        <a:pt x="492284" y="170059"/>
                        <a:pt x="492284" y="170059"/>
                      </a:cubicBezTo>
                      <a:cubicBezTo>
                        <a:pt x="492284" y="170059"/>
                        <a:pt x="559455" y="425583"/>
                        <a:pt x="484829" y="535006"/>
                      </a:cubicBezTo>
                      <a:cubicBezTo>
                        <a:pt x="484829" y="535006"/>
                        <a:pt x="455416" y="576624"/>
                        <a:pt x="412185" y="608412"/>
                      </a:cubicBezTo>
                      <a:cubicBezTo>
                        <a:pt x="412528" y="621354"/>
                        <a:pt x="414268" y="633025"/>
                        <a:pt x="416694" y="644010"/>
                      </a:cubicBezTo>
                      <a:cubicBezTo>
                        <a:pt x="563671" y="615283"/>
                        <a:pt x="626561" y="545408"/>
                        <a:pt x="626561" y="545408"/>
                      </a:cubicBezTo>
                      <a:cubicBezTo>
                        <a:pt x="626561" y="545408"/>
                        <a:pt x="578987" y="436746"/>
                        <a:pt x="581819" y="388829"/>
                      </a:cubicBezTo>
                      <a:cubicBezTo>
                        <a:pt x="584423" y="345078"/>
                        <a:pt x="590722" y="269932"/>
                        <a:pt x="580549" y="202774"/>
                      </a:cubicBezTo>
                      <a:lnTo>
                        <a:pt x="580257" y="201212"/>
                      </a:ln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8BF15539-0EAB-0146-A7A3-21F84FBE65B9}"/>
                    </a:ext>
                  </a:extLst>
                </p:cNvPr>
                <p:cNvSpPr/>
                <p:nvPr/>
              </p:nvSpPr>
              <p:spPr>
                <a:xfrm>
                  <a:off x="11459982" y="5766408"/>
                  <a:ext cx="139967" cy="138366"/>
                </a:xfrm>
                <a:custGeom>
                  <a:avLst/>
                  <a:gdLst>
                    <a:gd name="connsiteX0" fmla="*/ 139967 w 139967"/>
                    <a:gd name="connsiteY0" fmla="*/ 138366 h 138366"/>
                    <a:gd name="connsiteX1" fmla="*/ 33731 w 139967"/>
                    <a:gd name="connsiteY1" fmla="*/ 84671 h 138366"/>
                    <a:gd name="connsiteX2" fmla="*/ 0 w 139967"/>
                    <a:gd name="connsiteY2" fmla="*/ 0 h 138366"/>
                  </a:gdLst>
                  <a:ahLst/>
                  <a:cxnLst>
                    <a:cxn ang="0">
                      <a:pos x="connsiteX0" y="connsiteY0"/>
                    </a:cxn>
                    <a:cxn ang="1">
                      <a:pos x="connsiteX1" y="connsiteY1"/>
                    </a:cxn>
                    <a:cxn ang="2">
                      <a:pos x="connsiteX2" y="connsiteY2"/>
                    </a:cxn>
                  </a:cxnLst>
                  <a:rect l="l" t="t" r="r" b="b"/>
                  <a:pathLst>
                    <a:path w="139967" h="138366">
                      <a:moveTo>
                        <a:pt x="139967" y="138366"/>
                      </a:moveTo>
                      <a:cubicBezTo>
                        <a:pt x="106439" y="124841"/>
                        <a:pt x="67488" y="106743"/>
                        <a:pt x="33731" y="84671"/>
                      </a:cubicBezTo>
                      <a:cubicBezTo>
                        <a:pt x="18999" y="69405"/>
                        <a:pt x="8738" y="39941"/>
                        <a:pt x="0" y="0"/>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C5E4C01C-4E89-1F46-9602-90006FE37217}"/>
                    </a:ext>
                  </a:extLst>
                </p:cNvPr>
                <p:cNvSpPr/>
                <p:nvPr/>
              </p:nvSpPr>
              <p:spPr>
                <a:xfrm>
                  <a:off x="11149935" y="5777749"/>
                  <a:ext cx="118364" cy="138989"/>
                </a:xfrm>
                <a:custGeom>
                  <a:avLst/>
                  <a:gdLst>
                    <a:gd name="connsiteX0" fmla="*/ 118364 w 118364"/>
                    <a:gd name="connsiteY0" fmla="*/ 0 h 138989"/>
                    <a:gd name="connsiteX1" fmla="*/ 93624 w 118364"/>
                    <a:gd name="connsiteY1" fmla="*/ 78410 h 138989"/>
                    <a:gd name="connsiteX2" fmla="*/ 0 w 118364"/>
                    <a:gd name="connsiteY2" fmla="*/ 138989 h 138989"/>
                  </a:gdLst>
                  <a:ahLst/>
                  <a:cxnLst>
                    <a:cxn ang="0">
                      <a:pos x="connsiteX0" y="connsiteY0"/>
                    </a:cxn>
                    <a:cxn ang="1">
                      <a:pos x="connsiteX1" y="connsiteY1"/>
                    </a:cxn>
                    <a:cxn ang="2">
                      <a:pos x="connsiteX2" y="connsiteY2"/>
                    </a:cxn>
                  </a:cxnLst>
                  <a:rect l="l" t="t" r="r" b="b"/>
                  <a:pathLst>
                    <a:path w="118364" h="138989">
                      <a:moveTo>
                        <a:pt x="118364" y="0"/>
                      </a:moveTo>
                      <a:cubicBezTo>
                        <a:pt x="113906" y="27457"/>
                        <a:pt x="118313" y="59042"/>
                        <a:pt x="93624" y="78410"/>
                      </a:cubicBezTo>
                      <a:cubicBezTo>
                        <a:pt x="90907" y="80264"/>
                        <a:pt x="57277" y="114884"/>
                        <a:pt x="0" y="138989"/>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CE431C3B-4187-A343-A1FD-32CA72248C48}"/>
                    </a:ext>
                  </a:extLst>
                </p:cNvPr>
                <p:cNvSpPr/>
                <p:nvPr/>
              </p:nvSpPr>
              <p:spPr>
                <a:xfrm>
                  <a:off x="10853843" y="5886881"/>
                  <a:ext cx="995121" cy="168948"/>
                </a:xfrm>
                <a:custGeom>
                  <a:avLst/>
                  <a:gdLst>
                    <a:gd name="connsiteX0" fmla="*/ 995121 w 995121"/>
                    <a:gd name="connsiteY0" fmla="*/ 168948 h 168948"/>
                    <a:gd name="connsiteX1" fmla="*/ 952068 w 995121"/>
                    <a:gd name="connsiteY1" fmla="*/ 105258 h 168948"/>
                    <a:gd name="connsiteX2" fmla="*/ 761556 w 995121"/>
                    <a:gd name="connsiteY2" fmla="*/ 2896 h 168948"/>
                    <a:gd name="connsiteX3" fmla="*/ 746074 w 995121"/>
                    <a:gd name="connsiteY3" fmla="*/ 17869 h 168948"/>
                    <a:gd name="connsiteX4" fmla="*/ 502971 w 995121"/>
                    <a:gd name="connsiteY4" fmla="*/ 138951 h 168948"/>
                    <a:gd name="connsiteX5" fmla="*/ 296100 w 995121"/>
                    <a:gd name="connsiteY5" fmla="*/ 29883 h 168948"/>
                    <a:gd name="connsiteX6" fmla="*/ 268707 w 995121"/>
                    <a:gd name="connsiteY6" fmla="*/ 0 h 168948"/>
                    <a:gd name="connsiteX7" fmla="*/ 76708 w 995121"/>
                    <a:gd name="connsiteY7" fmla="*/ 76302 h 168948"/>
                    <a:gd name="connsiteX8" fmla="*/ 0 w 995121"/>
                    <a:gd name="connsiteY8" fmla="*/ 165938 h 1689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95121" h="168948">
                      <a:moveTo>
                        <a:pt x="995121" y="168948"/>
                      </a:moveTo>
                      <a:cubicBezTo>
                        <a:pt x="978129" y="130620"/>
                        <a:pt x="952068" y="105258"/>
                        <a:pt x="952068" y="105258"/>
                      </a:cubicBezTo>
                      <a:lnTo>
                        <a:pt x="761556" y="2896"/>
                      </a:lnTo>
                      <a:cubicBezTo>
                        <a:pt x="756361" y="8204"/>
                        <a:pt x="751268" y="12954"/>
                        <a:pt x="746074" y="17869"/>
                      </a:cubicBezTo>
                      <a:cubicBezTo>
                        <a:pt x="617868" y="140284"/>
                        <a:pt x="502971" y="138951"/>
                        <a:pt x="502971" y="138951"/>
                      </a:cubicBezTo>
                      <a:cubicBezTo>
                        <a:pt x="418122" y="140284"/>
                        <a:pt x="336855" y="71095"/>
                        <a:pt x="296100" y="29883"/>
                      </a:cubicBezTo>
                      <a:cubicBezTo>
                        <a:pt x="278879" y="12548"/>
                        <a:pt x="268707" y="0"/>
                        <a:pt x="268707" y="0"/>
                      </a:cubicBezTo>
                      <a:cubicBezTo>
                        <a:pt x="246342" y="3759"/>
                        <a:pt x="76708" y="76302"/>
                        <a:pt x="76708" y="76302"/>
                      </a:cubicBezTo>
                      <a:cubicBezTo>
                        <a:pt x="76708" y="76302"/>
                        <a:pt x="28727" y="105372"/>
                        <a:pt x="0" y="165938"/>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3">
                  <a:extLst>
                    <a:ext uri="{FF2B5EF4-FFF2-40B4-BE49-F238E27FC236}">
                      <a16:creationId xmlns:a16="http://schemas.microsoft.com/office/drawing/2014/main" xmlns="" id="{5F6F2018-0C68-FC45-8667-2B7160F70D97}"/>
                    </a:ext>
                  </a:extLst>
                </p:cNvPr>
                <p:cNvSpPr/>
                <p:nvPr/>
              </p:nvSpPr>
              <p:spPr>
                <a:xfrm>
                  <a:off x="11286071" y="5747560"/>
                  <a:ext cx="160680" cy="24127"/>
                </a:xfrm>
                <a:custGeom>
                  <a:avLst/>
                  <a:gdLst>
                    <a:gd name="connsiteX0" fmla="*/ 0 w 160680"/>
                    <a:gd name="connsiteY0" fmla="*/ 4064 h 24127"/>
                    <a:gd name="connsiteX1" fmla="*/ 160680 w 160680"/>
                    <a:gd name="connsiteY1" fmla="*/ 0 h 24127"/>
                  </a:gdLst>
                  <a:ahLst/>
                  <a:cxnLst>
                    <a:cxn ang="0">
                      <a:pos x="connsiteX0" y="connsiteY0"/>
                    </a:cxn>
                    <a:cxn ang="1">
                      <a:pos x="connsiteX1" y="connsiteY1"/>
                    </a:cxn>
                  </a:cxnLst>
                  <a:rect l="l" t="t" r="r" b="b"/>
                  <a:pathLst>
                    <a:path w="160680" h="24127">
                      <a:moveTo>
                        <a:pt x="0" y="4064"/>
                      </a:moveTo>
                      <a:cubicBezTo>
                        <a:pt x="0" y="4064"/>
                        <a:pt x="75362" y="51803"/>
                        <a:pt x="160680" y="0"/>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6" name="Group 85">
              <a:extLst>
                <a:ext uri="{FF2B5EF4-FFF2-40B4-BE49-F238E27FC236}">
                  <a16:creationId xmlns:a16="http://schemas.microsoft.com/office/drawing/2014/main" xmlns="" id="{519AF1E8-AC92-BA41-B15C-B2D3E0D505DC}"/>
                </a:ext>
              </a:extLst>
            </p:cNvPr>
            <p:cNvGrpSpPr/>
            <p:nvPr/>
          </p:nvGrpSpPr>
          <p:grpSpPr>
            <a:xfrm>
              <a:off x="1711888" y="2412887"/>
              <a:ext cx="2713932" cy="1495348"/>
              <a:chOff x="1711888" y="2216118"/>
              <a:chExt cx="2713932" cy="1495348"/>
            </a:xfrm>
          </p:grpSpPr>
          <p:cxnSp>
            <p:nvCxnSpPr>
              <p:cNvPr id="6" name="Straight Connector 5">
                <a:extLst>
                  <a:ext uri="{FF2B5EF4-FFF2-40B4-BE49-F238E27FC236}">
                    <a16:creationId xmlns:a16="http://schemas.microsoft.com/office/drawing/2014/main" xmlns="" id="{736F2225-7AD1-AF4C-B209-A16F62E48B76}"/>
                  </a:ext>
                </a:extLst>
              </p:cNvPr>
              <p:cNvCxnSpPr>
                <a:cxnSpLocks/>
                <a:stCxn id="4" idx="2"/>
              </p:cNvCxnSpPr>
              <p:nvPr/>
            </p:nvCxnSpPr>
            <p:spPr>
              <a:xfrm flipH="1">
                <a:off x="1711888" y="3711466"/>
                <a:ext cx="2488666"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Elbow Connector 75">
                <a:extLst>
                  <a:ext uri="{FF2B5EF4-FFF2-40B4-BE49-F238E27FC236}">
                    <a16:creationId xmlns:a16="http://schemas.microsoft.com/office/drawing/2014/main" xmlns="" id="{47720959-BCA2-384D-96E6-077DB4750F00}"/>
                  </a:ext>
                </a:extLst>
              </p:cNvPr>
              <p:cNvCxnSpPr>
                <a:cxnSpLocks/>
              </p:cNvCxnSpPr>
              <p:nvPr/>
            </p:nvCxnSpPr>
            <p:spPr>
              <a:xfrm rot="10800000">
                <a:off x="3023868" y="2974760"/>
                <a:ext cx="1273266" cy="367532"/>
              </a:xfrm>
              <a:prstGeom prst="bentConnector3">
                <a:avLst>
                  <a:gd name="adj1" fmla="val 65612"/>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Elbow Connector 78">
                <a:extLst>
                  <a:ext uri="{FF2B5EF4-FFF2-40B4-BE49-F238E27FC236}">
                    <a16:creationId xmlns:a16="http://schemas.microsoft.com/office/drawing/2014/main" xmlns="" id="{14CBFB20-BC3F-EB42-9147-327F2E8A48DE}"/>
                  </a:ext>
                </a:extLst>
              </p:cNvPr>
              <p:cNvCxnSpPr>
                <a:cxnSpLocks/>
              </p:cNvCxnSpPr>
              <p:nvPr/>
            </p:nvCxnSpPr>
            <p:spPr>
              <a:xfrm rot="10800000">
                <a:off x="1986696" y="2216118"/>
                <a:ext cx="2439124" cy="693800"/>
              </a:xfrm>
              <a:prstGeom prst="bentConnector3">
                <a:avLst>
                  <a:gd name="adj1" fmla="val 26366"/>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7" name="Group 86">
              <a:extLst>
                <a:ext uri="{FF2B5EF4-FFF2-40B4-BE49-F238E27FC236}">
                  <a16:creationId xmlns:a16="http://schemas.microsoft.com/office/drawing/2014/main" xmlns="" id="{E0FD25FE-8254-4E46-81B7-5460DB3C7859}"/>
                </a:ext>
              </a:extLst>
            </p:cNvPr>
            <p:cNvGrpSpPr/>
            <p:nvPr/>
          </p:nvGrpSpPr>
          <p:grpSpPr>
            <a:xfrm flipV="1">
              <a:off x="2068364" y="4273703"/>
              <a:ext cx="2357456" cy="1155861"/>
              <a:chOff x="2068364" y="2186431"/>
              <a:chExt cx="2357456" cy="1155861"/>
            </a:xfrm>
          </p:grpSpPr>
          <p:cxnSp>
            <p:nvCxnSpPr>
              <p:cNvPr id="89" name="Elbow Connector 88">
                <a:extLst>
                  <a:ext uri="{FF2B5EF4-FFF2-40B4-BE49-F238E27FC236}">
                    <a16:creationId xmlns:a16="http://schemas.microsoft.com/office/drawing/2014/main" xmlns="" id="{A915DAD6-851C-2747-B40C-44EA5435FF2B}"/>
                  </a:ext>
                </a:extLst>
              </p:cNvPr>
              <p:cNvCxnSpPr>
                <a:cxnSpLocks/>
              </p:cNvCxnSpPr>
              <p:nvPr/>
            </p:nvCxnSpPr>
            <p:spPr>
              <a:xfrm rot="10800000">
                <a:off x="3023868" y="2974760"/>
                <a:ext cx="1273266" cy="367532"/>
              </a:xfrm>
              <a:prstGeom prst="bentConnector3">
                <a:avLst>
                  <a:gd name="adj1" fmla="val 65612"/>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Elbow Connector 89">
                <a:extLst>
                  <a:ext uri="{FF2B5EF4-FFF2-40B4-BE49-F238E27FC236}">
                    <a16:creationId xmlns:a16="http://schemas.microsoft.com/office/drawing/2014/main" xmlns="" id="{55C9DBBB-56AA-7D4D-91CC-6B3E343F288F}"/>
                  </a:ext>
                </a:extLst>
              </p:cNvPr>
              <p:cNvCxnSpPr>
                <a:cxnSpLocks/>
              </p:cNvCxnSpPr>
              <p:nvPr/>
            </p:nvCxnSpPr>
            <p:spPr>
              <a:xfrm rot="10800000">
                <a:off x="2068364" y="2186431"/>
                <a:ext cx="2357456" cy="723486"/>
              </a:xfrm>
              <a:prstGeom prst="bentConnector3">
                <a:avLst>
                  <a:gd name="adj1" fmla="val 26390"/>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4" name="Picture 3">
            <a:extLst>
              <a:ext uri="{FF2B5EF4-FFF2-40B4-BE49-F238E27FC236}">
                <a16:creationId xmlns:a16="http://schemas.microsoft.com/office/drawing/2014/main" xmlns="" id="{7DB9D174-CC46-044E-8E29-478986C388AE}"/>
              </a:ext>
            </a:extLst>
          </p:cNvPr>
          <p:cNvPicPr>
            <a:picLocks noChangeAspect="1"/>
          </p:cNvPicPr>
          <p:nvPr/>
        </p:nvPicPr>
        <p:blipFill rotWithShape="1">
          <a:blip r:embed="rId3"/>
          <a:srcRect l="10356" t="10825" r="42415" b="7049"/>
          <a:stretch/>
        </p:blipFill>
        <p:spPr>
          <a:xfrm>
            <a:off x="4200554" y="2006221"/>
            <a:ext cx="3804028" cy="3804028"/>
          </a:xfrm>
          <a:prstGeom prst="ellipse">
            <a:avLst/>
          </a:prstGeom>
          <a:ln w="19050">
            <a:solidFill>
              <a:schemeClr val="bg1"/>
            </a:solidFill>
          </a:ln>
        </p:spPr>
      </p:pic>
    </p:spTree>
    <p:extLst>
      <p:ext uri="{BB962C8B-B14F-4D97-AF65-F5344CB8AC3E}">
        <p14:creationId xmlns:p14="http://schemas.microsoft.com/office/powerpoint/2010/main" val="110222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100"/>
                                        </p:tgtEl>
                                        <p:attrNameLst>
                                          <p:attrName>style.visibility</p:attrName>
                                        </p:attrNameLst>
                                      </p:cBhvr>
                                      <p:to>
                                        <p:strVal val="visible"/>
                                      </p:to>
                                    </p:set>
                                    <p:animEffect transition="in" filter="wipe(right)">
                                      <p:cBhvr>
                                        <p:cTn id="7" dur="500"/>
                                        <p:tgtEl>
                                          <p:spTgt spid="100"/>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105"/>
                                        </p:tgtEl>
                                        <p:attrNameLst>
                                          <p:attrName>style.visibility</p:attrName>
                                        </p:attrNameLst>
                                      </p:cBhvr>
                                      <p:to>
                                        <p:strVal val="visible"/>
                                      </p:to>
                                    </p:set>
                                    <p:animEffect transition="in" filter="wipe(left)">
                                      <p:cBhvr>
                                        <p:cTn id="1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a:t>TOTAL SOLUTION MESSAGE.</a:t>
            </a:r>
          </a:p>
        </p:txBody>
      </p:sp>
      <p:sp>
        <p:nvSpPr>
          <p:cNvPr id="3" name="Content Placeholder 2"/>
          <p:cNvSpPr>
            <a:spLocks noGrp="1"/>
          </p:cNvSpPr>
          <p:nvPr>
            <p:ph idx="1"/>
          </p:nvPr>
        </p:nvSpPr>
        <p:spPr>
          <a:xfrm>
            <a:off x="838200" y="2446870"/>
            <a:ext cx="10515600" cy="1715341"/>
          </a:xfrm>
        </p:spPr>
        <p:txBody>
          <a:bodyPr/>
          <a:lstStyle/>
          <a:p>
            <a:r>
              <a:rPr lang="en-US" dirty="0"/>
              <a:t>Slides 18-25 can be used as:</a:t>
            </a:r>
          </a:p>
          <a:p>
            <a:r>
              <a:rPr lang="en-US" dirty="0"/>
              <a:t>1) A continuation of the intro section.</a:t>
            </a:r>
          </a:p>
          <a:p>
            <a:r>
              <a:rPr lang="en-US" dirty="0"/>
              <a:t>2) On their own to talk specifically about the need for an integrated solution. </a:t>
            </a:r>
          </a:p>
        </p:txBody>
      </p:sp>
    </p:spTree>
    <p:extLst>
      <p:ext uri="{BB962C8B-B14F-4D97-AF65-F5344CB8AC3E}">
        <p14:creationId xmlns:p14="http://schemas.microsoft.com/office/powerpoint/2010/main" val="9940012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1278542" y="3083430"/>
            <a:ext cx="7889734" cy="1329595"/>
          </a:xfrm>
          <a:prstGeom prst="rect">
            <a:avLst/>
          </a:prstGeom>
        </p:spPr>
        <p:txBody>
          <a:bodyPr vert="horz" lIns="0" tIns="0" rIns="0" bIns="0" rtlCol="0" anchor="t" anchorCtr="0">
            <a:spAutoFit/>
          </a:bodyPr>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1800"/>
              </a:spcBef>
            </a:pPr>
            <a:r>
              <a:rPr lang="en-US" sz="4800" dirty="0">
                <a:solidFill>
                  <a:schemeClr val="bg1"/>
                </a:solidFill>
                <a:latin typeface="Franklin Gothic Medium" charset="0"/>
                <a:ea typeface="Franklin Gothic Medium" charset="0"/>
                <a:cs typeface="Franklin Gothic Medium" charset="0"/>
              </a:rPr>
              <a:t>How do you add programs without adding complexity? </a:t>
            </a:r>
          </a:p>
        </p:txBody>
      </p:sp>
    </p:spTree>
    <p:extLst>
      <p:ext uri="{BB962C8B-B14F-4D97-AF65-F5344CB8AC3E}">
        <p14:creationId xmlns:p14="http://schemas.microsoft.com/office/powerpoint/2010/main" val="1826046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F5BCF6-5052-4A4F-A5A5-4E1741811EE5}"/>
              </a:ext>
            </a:extLst>
          </p:cNvPr>
          <p:cNvSpPr>
            <a:spLocks noGrp="1"/>
          </p:cNvSpPr>
          <p:nvPr>
            <p:ph type="title"/>
          </p:nvPr>
        </p:nvSpPr>
        <p:spPr>
          <a:xfrm>
            <a:off x="838200" y="1421732"/>
            <a:ext cx="10515600" cy="498598"/>
          </a:xfrm>
        </p:spPr>
        <p:txBody>
          <a:bodyPr/>
          <a:lstStyle/>
          <a:p>
            <a:pPr algn="ctr"/>
            <a:r>
              <a:rPr lang="en-US" dirty="0"/>
              <a:t>As benefits change and grow, so do the costs.</a:t>
            </a:r>
          </a:p>
        </p:txBody>
      </p:sp>
      <p:grpSp>
        <p:nvGrpSpPr>
          <p:cNvPr id="23" name="Group 22">
            <a:extLst>
              <a:ext uri="{FF2B5EF4-FFF2-40B4-BE49-F238E27FC236}">
                <a16:creationId xmlns:a16="http://schemas.microsoft.com/office/drawing/2014/main" xmlns="" id="{76BA4DB4-9189-8D40-905A-E130272F2206}"/>
              </a:ext>
            </a:extLst>
          </p:cNvPr>
          <p:cNvGrpSpPr/>
          <p:nvPr/>
        </p:nvGrpSpPr>
        <p:grpSpPr>
          <a:xfrm>
            <a:off x="5331826" y="3483979"/>
            <a:ext cx="2197938" cy="2697633"/>
            <a:chOff x="2563581" y="2967661"/>
            <a:chExt cx="2533741" cy="3109780"/>
          </a:xfrm>
        </p:grpSpPr>
        <p:grpSp>
          <p:nvGrpSpPr>
            <p:cNvPr id="4" name="Group 3">
              <a:extLst>
                <a:ext uri="{FF2B5EF4-FFF2-40B4-BE49-F238E27FC236}">
                  <a16:creationId xmlns:a16="http://schemas.microsoft.com/office/drawing/2014/main" xmlns="" id="{4209E993-4A3E-8B46-A591-1F0F002FCB8A}"/>
                </a:ext>
              </a:extLst>
            </p:cNvPr>
            <p:cNvGrpSpPr/>
            <p:nvPr/>
          </p:nvGrpSpPr>
          <p:grpSpPr>
            <a:xfrm>
              <a:off x="2563581" y="2967661"/>
              <a:ext cx="2533741" cy="2533650"/>
              <a:chOff x="2563581" y="2967661"/>
              <a:chExt cx="2533741" cy="2533650"/>
            </a:xfrm>
          </p:grpSpPr>
          <p:sp>
            <p:nvSpPr>
              <p:cNvPr id="10" name="Freeform 9">
                <a:extLst>
                  <a:ext uri="{FF2B5EF4-FFF2-40B4-BE49-F238E27FC236}">
                    <a16:creationId xmlns:a16="http://schemas.microsoft.com/office/drawing/2014/main" xmlns="" id="{0A02AD64-025B-CD43-96A0-A9C5126CBADE}"/>
                  </a:ext>
                </a:extLst>
              </p:cNvPr>
              <p:cNvSpPr/>
              <p:nvPr/>
            </p:nvSpPr>
            <p:spPr>
              <a:xfrm>
                <a:off x="2563581" y="2967661"/>
                <a:ext cx="1266916" cy="2291702"/>
              </a:xfrm>
              <a:custGeom>
                <a:avLst/>
                <a:gdLst>
                  <a:gd name="connsiteX0" fmla="*/ 1266916 w 1266916"/>
                  <a:gd name="connsiteY0" fmla="*/ 1266825 h 2291702"/>
                  <a:gd name="connsiteX1" fmla="*/ 522302 w 1266916"/>
                  <a:gd name="connsiteY1" fmla="*/ 2291702 h 2291702"/>
                  <a:gd name="connsiteX2" fmla="*/ 242038 w 1266916"/>
                  <a:gd name="connsiteY2" fmla="*/ 522211 h 2291702"/>
                  <a:gd name="connsiteX3" fmla="*/ 1266916 w 1266916"/>
                  <a:gd name="connsiteY3" fmla="*/ 0 h 2291702"/>
                </a:gdLst>
                <a:ahLst/>
                <a:cxnLst>
                  <a:cxn ang="0">
                    <a:pos x="connsiteX0" y="connsiteY0"/>
                  </a:cxn>
                  <a:cxn ang="1">
                    <a:pos x="connsiteX1" y="connsiteY1"/>
                  </a:cxn>
                  <a:cxn ang="2">
                    <a:pos x="connsiteX2" y="connsiteY2"/>
                  </a:cxn>
                  <a:cxn ang="3">
                    <a:pos x="connsiteX3" y="connsiteY3"/>
                  </a:cxn>
                </a:cxnLst>
                <a:rect l="l" t="t" r="r" b="b"/>
                <a:pathLst>
                  <a:path w="1266916" h="2291702">
                    <a:moveTo>
                      <a:pt x="1266916" y="1266825"/>
                    </a:moveTo>
                    <a:lnTo>
                      <a:pt x="522302" y="2291702"/>
                    </a:lnTo>
                    <a:cubicBezTo>
                      <a:pt x="-43737" y="1880464"/>
                      <a:pt x="-169213" y="1088225"/>
                      <a:pt x="242038" y="522211"/>
                    </a:cubicBezTo>
                    <a:cubicBezTo>
                      <a:pt x="488774" y="182588"/>
                      <a:pt x="847130" y="0"/>
                      <a:pt x="1266916" y="0"/>
                    </a:cubicBezTo>
                    <a:close/>
                  </a:path>
                </a:pathLst>
              </a:custGeom>
              <a:solidFill>
                <a:schemeClr val="accent4">
                  <a:lumMod val="40000"/>
                  <a:lumOff val="60000"/>
                </a:scheme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26ECCE16-1DE6-8341-9E2C-4D2AF75A60B6}"/>
                  </a:ext>
                </a:extLst>
              </p:cNvPr>
              <p:cNvSpPr/>
              <p:nvPr/>
            </p:nvSpPr>
            <p:spPr>
              <a:xfrm>
                <a:off x="3085883" y="2967661"/>
                <a:ext cx="2011439" cy="2533650"/>
              </a:xfrm>
              <a:custGeom>
                <a:avLst/>
                <a:gdLst>
                  <a:gd name="connsiteX0" fmla="*/ 744614 w 2011439"/>
                  <a:gd name="connsiteY0" fmla="*/ 1266825 h 2533650"/>
                  <a:gd name="connsiteX1" fmla="*/ 744614 w 2011439"/>
                  <a:gd name="connsiteY1" fmla="*/ 0 h 2533650"/>
                  <a:gd name="connsiteX2" fmla="*/ 2011439 w 2011439"/>
                  <a:gd name="connsiteY2" fmla="*/ 1266825 h 2533650"/>
                  <a:gd name="connsiteX3" fmla="*/ 744614 w 2011439"/>
                  <a:gd name="connsiteY3" fmla="*/ 2533650 h 2533650"/>
                  <a:gd name="connsiteX4" fmla="*/ 0 w 2011439"/>
                  <a:gd name="connsiteY4" fmla="*/ 2291702 h 25336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11439" h="2533650">
                    <a:moveTo>
                      <a:pt x="744614" y="1266825"/>
                    </a:moveTo>
                    <a:lnTo>
                      <a:pt x="744614" y="0"/>
                    </a:lnTo>
                    <a:cubicBezTo>
                      <a:pt x="1444257" y="0"/>
                      <a:pt x="2011439" y="567182"/>
                      <a:pt x="2011439" y="1266825"/>
                    </a:cubicBezTo>
                    <a:cubicBezTo>
                      <a:pt x="2011439" y="1966468"/>
                      <a:pt x="1444257" y="2533650"/>
                      <a:pt x="744614" y="2533650"/>
                    </a:cubicBezTo>
                    <a:cubicBezTo>
                      <a:pt x="464756" y="2533650"/>
                      <a:pt x="226403" y="2456205"/>
                      <a:pt x="0" y="2291702"/>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Freeform 3">
                <a:extLst>
                  <a:ext uri="{FF2B5EF4-FFF2-40B4-BE49-F238E27FC236}">
                    <a16:creationId xmlns:a16="http://schemas.microsoft.com/office/drawing/2014/main" xmlns="" id="{15B5052D-3B4B-6C4B-8650-EEC4D82A66C1}"/>
                  </a:ext>
                </a:extLst>
              </p:cNvPr>
              <p:cNvSpPr/>
              <p:nvPr/>
            </p:nvSpPr>
            <p:spPr>
              <a:xfrm>
                <a:off x="3125647" y="3529636"/>
                <a:ext cx="1409700" cy="1409700"/>
              </a:xfrm>
              <a:custGeom>
                <a:avLst/>
                <a:gdLst>
                  <a:gd name="connsiteX0" fmla="*/ 1409700 w 1409700"/>
                  <a:gd name="connsiteY0" fmla="*/ 704850 h 1409700"/>
                  <a:gd name="connsiteX1" fmla="*/ 704850 w 1409700"/>
                  <a:gd name="connsiteY1" fmla="*/ 0 h 1409700"/>
                  <a:gd name="connsiteX2" fmla="*/ 0 w 1409700"/>
                  <a:gd name="connsiteY2" fmla="*/ 704850 h 1409700"/>
                  <a:gd name="connsiteX3" fmla="*/ 704850 w 1409700"/>
                  <a:gd name="connsiteY3" fmla="*/ 1409700 h 1409700"/>
                  <a:gd name="connsiteX4" fmla="*/ 1409700 w 1409700"/>
                  <a:gd name="connsiteY4" fmla="*/ 704850 h 1409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9700" h="1409700">
                    <a:moveTo>
                      <a:pt x="1409700" y="704850"/>
                    </a:moveTo>
                    <a:cubicBezTo>
                      <a:pt x="1409700" y="315570"/>
                      <a:pt x="1094130" y="0"/>
                      <a:pt x="704850" y="0"/>
                    </a:cubicBezTo>
                    <a:cubicBezTo>
                      <a:pt x="315570" y="0"/>
                      <a:pt x="0" y="315570"/>
                      <a:pt x="0" y="704850"/>
                    </a:cubicBezTo>
                    <a:cubicBezTo>
                      <a:pt x="0" y="1094130"/>
                      <a:pt x="315570" y="1409700"/>
                      <a:pt x="704850" y="1409700"/>
                    </a:cubicBezTo>
                    <a:cubicBezTo>
                      <a:pt x="1094130" y="1409700"/>
                      <a:pt x="1409700" y="1094130"/>
                      <a:pt x="1409700" y="704850"/>
                    </a:cubicBezTo>
                  </a:path>
                </a:pathLst>
              </a:custGeom>
              <a:solidFill>
                <a:srgbClr val="FFFFFF">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
              <a:extLst>
                <a:ext uri="{FF2B5EF4-FFF2-40B4-BE49-F238E27FC236}">
                  <a16:creationId xmlns:a16="http://schemas.microsoft.com/office/drawing/2014/main" xmlns="" id="{6EE907E2-37BA-6544-A761-280CCD3B1200}"/>
                </a:ext>
              </a:extLst>
            </p:cNvPr>
            <p:cNvSpPr txBox="1"/>
            <p:nvPr/>
          </p:nvSpPr>
          <p:spPr>
            <a:xfrm>
              <a:off x="3484619" y="5708109"/>
              <a:ext cx="691664" cy="369332"/>
            </a:xfrm>
            <a:prstGeom prst="rect">
              <a:avLst/>
            </a:prstGeom>
            <a:noFill/>
          </p:spPr>
          <p:txBody>
            <a:bodyPr wrap="none" lIns="0" tIns="0" rIns="0" bIns="0" rtlCol="0">
              <a:spAutoFit/>
            </a:bodyPr>
            <a:lstStyle/>
            <a:p>
              <a:pPr algn="ctr"/>
              <a:r>
                <a:rPr lang="en-US" sz="2400" dirty="0">
                  <a:solidFill>
                    <a:schemeClr val="accent1"/>
                  </a:solidFill>
                </a:rPr>
                <a:t>2017</a:t>
              </a:r>
            </a:p>
          </p:txBody>
        </p:sp>
        <p:sp>
          <p:nvSpPr>
            <p:cNvPr id="21" name="TextBox 20">
              <a:extLst>
                <a:ext uri="{FF2B5EF4-FFF2-40B4-BE49-F238E27FC236}">
                  <a16:creationId xmlns:a16="http://schemas.microsoft.com/office/drawing/2014/main" xmlns="" id="{F2FBD1CD-4291-984C-823D-3A988D7EE976}"/>
                </a:ext>
              </a:extLst>
            </p:cNvPr>
            <p:cNvSpPr txBox="1"/>
            <p:nvPr/>
          </p:nvSpPr>
          <p:spPr>
            <a:xfrm>
              <a:off x="3193160" y="3859981"/>
              <a:ext cx="1263971" cy="780557"/>
            </a:xfrm>
            <a:prstGeom prst="rect">
              <a:avLst/>
            </a:prstGeom>
            <a:noFill/>
          </p:spPr>
          <p:txBody>
            <a:bodyPr wrap="none" lIns="0" tIns="0" rIns="0" bIns="0" rtlCol="0">
              <a:spAutoFit/>
            </a:bodyPr>
            <a:lstStyle/>
            <a:p>
              <a:pPr algn="ctr"/>
              <a:r>
                <a:rPr lang="en-US" sz="4400" dirty="0">
                  <a:solidFill>
                    <a:schemeClr val="accent3"/>
                  </a:solidFill>
                  <a:latin typeface="+mj-lt"/>
                </a:rPr>
                <a:t>66%</a:t>
              </a:r>
            </a:p>
          </p:txBody>
        </p:sp>
      </p:grpSp>
      <p:grpSp>
        <p:nvGrpSpPr>
          <p:cNvPr id="24" name="Group 23">
            <a:extLst>
              <a:ext uri="{FF2B5EF4-FFF2-40B4-BE49-F238E27FC236}">
                <a16:creationId xmlns:a16="http://schemas.microsoft.com/office/drawing/2014/main" xmlns="" id="{B31A9474-A087-D94F-80B1-0887E964B746}"/>
              </a:ext>
            </a:extLst>
          </p:cNvPr>
          <p:cNvGrpSpPr/>
          <p:nvPr/>
        </p:nvGrpSpPr>
        <p:grpSpPr>
          <a:xfrm>
            <a:off x="8288108" y="3071833"/>
            <a:ext cx="2533650" cy="3109780"/>
            <a:chOff x="7119545" y="2967661"/>
            <a:chExt cx="2533650" cy="3109780"/>
          </a:xfrm>
        </p:grpSpPr>
        <p:grpSp>
          <p:nvGrpSpPr>
            <p:cNvPr id="5" name="Group 4">
              <a:extLst>
                <a:ext uri="{FF2B5EF4-FFF2-40B4-BE49-F238E27FC236}">
                  <a16:creationId xmlns:a16="http://schemas.microsoft.com/office/drawing/2014/main" xmlns="" id="{9CB60F7E-5533-FD4D-AE35-4F78392BB4EE}"/>
                </a:ext>
              </a:extLst>
            </p:cNvPr>
            <p:cNvGrpSpPr/>
            <p:nvPr/>
          </p:nvGrpSpPr>
          <p:grpSpPr>
            <a:xfrm>
              <a:off x="7119545" y="2967661"/>
              <a:ext cx="2533650" cy="2533650"/>
              <a:chOff x="7389672" y="2967661"/>
              <a:chExt cx="2533650" cy="2533650"/>
            </a:xfrm>
          </p:grpSpPr>
          <p:sp>
            <p:nvSpPr>
              <p:cNvPr id="16" name="Freeform 3">
                <a:extLst>
                  <a:ext uri="{FF2B5EF4-FFF2-40B4-BE49-F238E27FC236}">
                    <a16:creationId xmlns:a16="http://schemas.microsoft.com/office/drawing/2014/main" xmlns="" id="{15F42D09-4843-3247-B096-D5DD24FC90B2}"/>
                  </a:ext>
                </a:extLst>
              </p:cNvPr>
              <p:cNvSpPr/>
              <p:nvPr/>
            </p:nvSpPr>
            <p:spPr>
              <a:xfrm>
                <a:off x="7671980" y="2967661"/>
                <a:ext cx="984517" cy="1266825"/>
              </a:xfrm>
              <a:custGeom>
                <a:avLst/>
                <a:gdLst>
                  <a:gd name="connsiteX0" fmla="*/ 984517 w 984517"/>
                  <a:gd name="connsiteY0" fmla="*/ 1266825 h 1266825"/>
                  <a:gd name="connsiteX1" fmla="*/ 0 w 984517"/>
                  <a:gd name="connsiteY1" fmla="*/ 469583 h 1266825"/>
                  <a:gd name="connsiteX2" fmla="*/ 984517 w 984517"/>
                  <a:gd name="connsiteY2" fmla="*/ 0 h 1266825"/>
                </a:gdLst>
                <a:ahLst/>
                <a:cxnLst>
                  <a:cxn ang="0">
                    <a:pos x="connsiteX0" y="connsiteY0"/>
                  </a:cxn>
                  <a:cxn ang="1">
                    <a:pos x="connsiteX1" y="connsiteY1"/>
                  </a:cxn>
                  <a:cxn ang="2">
                    <a:pos x="connsiteX2" y="connsiteY2"/>
                  </a:cxn>
                </a:cxnLst>
                <a:rect l="l" t="t" r="r" b="b"/>
                <a:pathLst>
                  <a:path w="984517" h="1266825">
                    <a:moveTo>
                      <a:pt x="984517" y="1266825"/>
                    </a:moveTo>
                    <a:lnTo>
                      <a:pt x="0" y="469583"/>
                    </a:lnTo>
                    <a:cubicBezTo>
                      <a:pt x="246583" y="165100"/>
                      <a:pt x="592709" y="0"/>
                      <a:pt x="984517" y="0"/>
                    </a:cubicBezTo>
                    <a:close/>
                  </a:path>
                </a:pathLst>
              </a:custGeom>
              <a:solidFill>
                <a:schemeClr val="accent4">
                  <a:lumMod val="40000"/>
                  <a:lumOff val="60000"/>
                </a:scheme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6A78260E-92D4-DB4F-AEB9-B09331C4A029}"/>
                  </a:ext>
                </a:extLst>
              </p:cNvPr>
              <p:cNvSpPr/>
              <p:nvPr/>
            </p:nvSpPr>
            <p:spPr>
              <a:xfrm>
                <a:off x="7389672" y="2967661"/>
                <a:ext cx="2533650" cy="2533650"/>
              </a:xfrm>
              <a:custGeom>
                <a:avLst/>
                <a:gdLst>
                  <a:gd name="connsiteX0" fmla="*/ 1266825 w 2533650"/>
                  <a:gd name="connsiteY0" fmla="*/ 1266825 h 2533650"/>
                  <a:gd name="connsiteX1" fmla="*/ 1266825 w 2533650"/>
                  <a:gd name="connsiteY1" fmla="*/ 0 h 2533650"/>
                  <a:gd name="connsiteX2" fmla="*/ 2533650 w 2533650"/>
                  <a:gd name="connsiteY2" fmla="*/ 1266825 h 2533650"/>
                  <a:gd name="connsiteX3" fmla="*/ 1266825 w 2533650"/>
                  <a:gd name="connsiteY3" fmla="*/ 2533650 h 2533650"/>
                  <a:gd name="connsiteX4" fmla="*/ 0 w 2533650"/>
                  <a:gd name="connsiteY4" fmla="*/ 1266825 h 2533650"/>
                  <a:gd name="connsiteX5" fmla="*/ 282308 w 2533650"/>
                  <a:gd name="connsiteY5" fmla="*/ 469583 h 253365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533650" h="2533650">
                    <a:moveTo>
                      <a:pt x="1266825" y="1266825"/>
                    </a:moveTo>
                    <a:lnTo>
                      <a:pt x="1266825" y="0"/>
                    </a:lnTo>
                    <a:cubicBezTo>
                      <a:pt x="1966468" y="0"/>
                      <a:pt x="2533650" y="567182"/>
                      <a:pt x="2533650" y="1266825"/>
                    </a:cubicBezTo>
                    <a:cubicBezTo>
                      <a:pt x="2533650" y="1966468"/>
                      <a:pt x="1966468" y="2533650"/>
                      <a:pt x="1266825" y="2533650"/>
                    </a:cubicBezTo>
                    <a:cubicBezTo>
                      <a:pt x="567182" y="2533650"/>
                      <a:pt x="0" y="1966468"/>
                      <a:pt x="0" y="1266825"/>
                    </a:cubicBezTo>
                    <a:cubicBezTo>
                      <a:pt x="0" y="958977"/>
                      <a:pt x="88583" y="708825"/>
                      <a:pt x="282308" y="469583"/>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E84533A7-03C4-1C4D-BB05-3BE8EEA5AF9F}"/>
                  </a:ext>
                </a:extLst>
              </p:cNvPr>
              <p:cNvSpPr/>
              <p:nvPr/>
            </p:nvSpPr>
            <p:spPr>
              <a:xfrm>
                <a:off x="7951647" y="3529636"/>
                <a:ext cx="1409700" cy="1409700"/>
              </a:xfrm>
              <a:custGeom>
                <a:avLst/>
                <a:gdLst>
                  <a:gd name="connsiteX0" fmla="*/ 1409700 w 1409700"/>
                  <a:gd name="connsiteY0" fmla="*/ 704850 h 1409700"/>
                  <a:gd name="connsiteX1" fmla="*/ 704850 w 1409700"/>
                  <a:gd name="connsiteY1" fmla="*/ 0 h 1409700"/>
                  <a:gd name="connsiteX2" fmla="*/ 0 w 1409700"/>
                  <a:gd name="connsiteY2" fmla="*/ 704850 h 1409700"/>
                  <a:gd name="connsiteX3" fmla="*/ 704850 w 1409700"/>
                  <a:gd name="connsiteY3" fmla="*/ 1409700 h 1409700"/>
                  <a:gd name="connsiteX4" fmla="*/ 1409700 w 1409700"/>
                  <a:gd name="connsiteY4" fmla="*/ 704850 h 1409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9700" h="1409700">
                    <a:moveTo>
                      <a:pt x="1409700" y="704850"/>
                    </a:moveTo>
                    <a:cubicBezTo>
                      <a:pt x="1409700" y="315570"/>
                      <a:pt x="1094130" y="0"/>
                      <a:pt x="704850" y="0"/>
                    </a:cubicBezTo>
                    <a:cubicBezTo>
                      <a:pt x="315570" y="0"/>
                      <a:pt x="0" y="315570"/>
                      <a:pt x="0" y="704850"/>
                    </a:cubicBezTo>
                    <a:cubicBezTo>
                      <a:pt x="0" y="1094130"/>
                      <a:pt x="315570" y="1409700"/>
                      <a:pt x="704850" y="1409700"/>
                    </a:cubicBezTo>
                    <a:cubicBezTo>
                      <a:pt x="1094130" y="1409700"/>
                      <a:pt x="1409700" y="1094130"/>
                      <a:pt x="1409700" y="704850"/>
                    </a:cubicBezTo>
                  </a:path>
                </a:pathLst>
              </a:custGeom>
              <a:solidFill>
                <a:srgbClr val="FFFFFF">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a:extLst>
                <a:ext uri="{FF2B5EF4-FFF2-40B4-BE49-F238E27FC236}">
                  <a16:creationId xmlns:a16="http://schemas.microsoft.com/office/drawing/2014/main" xmlns="" id="{12DFFCE5-C06F-834F-B2E8-44B74A0727E2}"/>
                </a:ext>
              </a:extLst>
            </p:cNvPr>
            <p:cNvSpPr txBox="1"/>
            <p:nvPr/>
          </p:nvSpPr>
          <p:spPr>
            <a:xfrm>
              <a:off x="8031978" y="5708109"/>
              <a:ext cx="708784" cy="369332"/>
            </a:xfrm>
            <a:prstGeom prst="rect">
              <a:avLst/>
            </a:prstGeom>
            <a:noFill/>
          </p:spPr>
          <p:txBody>
            <a:bodyPr wrap="none" lIns="0" tIns="0" rIns="0" bIns="0" rtlCol="0">
              <a:spAutoFit/>
            </a:bodyPr>
            <a:lstStyle/>
            <a:p>
              <a:pPr algn="ctr"/>
              <a:r>
                <a:rPr lang="en-US" sz="2400" dirty="0">
                  <a:solidFill>
                    <a:schemeClr val="accent1"/>
                  </a:solidFill>
                </a:rPr>
                <a:t>2019</a:t>
              </a:r>
            </a:p>
          </p:txBody>
        </p:sp>
        <p:sp>
          <p:nvSpPr>
            <p:cNvPr id="22" name="TextBox 21">
              <a:extLst>
                <a:ext uri="{FF2B5EF4-FFF2-40B4-BE49-F238E27FC236}">
                  <a16:creationId xmlns:a16="http://schemas.microsoft.com/office/drawing/2014/main" xmlns="" id="{EF3BC798-CBF3-4F4E-A2F7-F6F0CF862277}"/>
                </a:ext>
              </a:extLst>
            </p:cNvPr>
            <p:cNvSpPr txBox="1"/>
            <p:nvPr/>
          </p:nvSpPr>
          <p:spPr>
            <a:xfrm>
              <a:off x="7772681" y="3859982"/>
              <a:ext cx="1296830" cy="800219"/>
            </a:xfrm>
            <a:prstGeom prst="rect">
              <a:avLst/>
            </a:prstGeom>
            <a:noFill/>
          </p:spPr>
          <p:txBody>
            <a:bodyPr wrap="none" lIns="0" tIns="0" rIns="0" bIns="0" rtlCol="0">
              <a:spAutoFit/>
            </a:bodyPr>
            <a:lstStyle/>
            <a:p>
              <a:pPr algn="ctr"/>
              <a:r>
                <a:rPr lang="en-US" sz="5200" dirty="0">
                  <a:solidFill>
                    <a:schemeClr val="accent3"/>
                  </a:solidFill>
                  <a:latin typeface="+mj-lt"/>
                </a:rPr>
                <a:t>86%</a:t>
              </a:r>
            </a:p>
          </p:txBody>
        </p:sp>
      </p:grpSp>
      <p:sp>
        <p:nvSpPr>
          <p:cNvPr id="25" name="TextBox 24">
            <a:extLst>
              <a:ext uri="{FF2B5EF4-FFF2-40B4-BE49-F238E27FC236}">
                <a16:creationId xmlns:a16="http://schemas.microsoft.com/office/drawing/2014/main" xmlns="" id="{CCD877F9-DE91-4A4D-BBEC-7EF7DEAEB8A7}"/>
              </a:ext>
            </a:extLst>
          </p:cNvPr>
          <p:cNvSpPr txBox="1"/>
          <p:nvPr/>
        </p:nvSpPr>
        <p:spPr>
          <a:xfrm>
            <a:off x="721505" y="2127128"/>
            <a:ext cx="10749006" cy="276999"/>
          </a:xfrm>
          <a:prstGeom prst="rect">
            <a:avLst/>
          </a:prstGeom>
          <a:noFill/>
        </p:spPr>
        <p:txBody>
          <a:bodyPr wrap="square" lIns="0" tIns="0" rIns="0" bIns="0" rtlCol="0">
            <a:spAutoFit/>
          </a:bodyPr>
          <a:lstStyle/>
          <a:p>
            <a:pPr algn="ctr"/>
            <a:r>
              <a:rPr lang="en-US" dirty="0">
                <a:solidFill>
                  <a:schemeClr val="accent3"/>
                </a:solidFill>
              </a:rPr>
              <a:t>Employers report an increase in volume, choice and variety of benefits over the next two years. </a:t>
            </a:r>
          </a:p>
        </p:txBody>
      </p:sp>
      <p:pic>
        <p:nvPicPr>
          <p:cNvPr id="9" name="Picture 8">
            <a:extLst>
              <a:ext uri="{FF2B5EF4-FFF2-40B4-BE49-F238E27FC236}">
                <a16:creationId xmlns:a16="http://schemas.microsoft.com/office/drawing/2014/main" xmlns="" id="{B26ECB6C-70CA-FF43-B8ED-BA19B93869C3}"/>
              </a:ext>
            </a:extLst>
          </p:cNvPr>
          <p:cNvPicPr>
            <a:picLocks noChangeAspect="1"/>
          </p:cNvPicPr>
          <p:nvPr/>
        </p:nvPicPr>
        <p:blipFill rotWithShape="1">
          <a:blip r:embed="rId3"/>
          <a:srcRect l="16641" r="16641"/>
          <a:stretch/>
        </p:blipFill>
        <p:spPr>
          <a:xfrm>
            <a:off x="1264721" y="2610925"/>
            <a:ext cx="3362254" cy="3362254"/>
          </a:xfrm>
          <a:prstGeom prst="ellipse">
            <a:avLst/>
          </a:prstGeom>
        </p:spPr>
      </p:pic>
    </p:spTree>
    <p:extLst>
      <p:ext uri="{BB962C8B-B14F-4D97-AF65-F5344CB8AC3E}">
        <p14:creationId xmlns:p14="http://schemas.microsoft.com/office/powerpoint/2010/main" val="1343075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1322"/>
            <a:ext cx="10515600" cy="1329595"/>
          </a:xfrm>
        </p:spPr>
        <p:txBody>
          <a:bodyPr/>
          <a:lstStyle/>
          <a:p>
            <a:r>
              <a:rPr lang="en-US" sz="6000" dirty="0"/>
              <a:t>FOR INTERNAL USE ONLY: </a:t>
            </a:r>
            <a:r>
              <a:rPr lang="en-US" dirty="0"/>
              <a:t/>
            </a:r>
            <a:br>
              <a:rPr lang="en-US" dirty="0"/>
            </a:br>
            <a:r>
              <a:rPr lang="en-US" dirty="0"/>
              <a:t>OVERVIEW</a:t>
            </a:r>
          </a:p>
        </p:txBody>
      </p:sp>
      <p:sp>
        <p:nvSpPr>
          <p:cNvPr id="3" name="Content Placeholder 2"/>
          <p:cNvSpPr>
            <a:spLocks noGrp="1"/>
          </p:cNvSpPr>
          <p:nvPr>
            <p:ph idx="1"/>
          </p:nvPr>
        </p:nvSpPr>
        <p:spPr>
          <a:xfrm>
            <a:off x="838200" y="2565854"/>
            <a:ext cx="10515600" cy="664797"/>
          </a:xfrm>
        </p:spPr>
        <p:txBody>
          <a:bodyPr/>
          <a:lstStyle/>
          <a:p>
            <a:r>
              <a:rPr lang="en-US" dirty="0"/>
              <a:t>This presentation is broken into sections, allowing users to adapt it and emphasize messages as appropriate for individual audiences. </a:t>
            </a:r>
          </a:p>
        </p:txBody>
      </p:sp>
      <p:sp>
        <p:nvSpPr>
          <p:cNvPr id="4" name="Rectangle 3"/>
          <p:cNvSpPr/>
          <p:nvPr/>
        </p:nvSpPr>
        <p:spPr>
          <a:xfrm>
            <a:off x="898357" y="3597766"/>
            <a:ext cx="4347411" cy="3269613"/>
          </a:xfrm>
          <a:prstGeom prst="rect">
            <a:avLst/>
          </a:prstGeom>
        </p:spPr>
        <p:txBody>
          <a:bodyPr wrap="square" lIns="0" tIns="0" rIns="0" bIns="0">
            <a:spAutoFit/>
          </a:bodyPr>
          <a:lstStyle/>
          <a:p>
            <a:pPr>
              <a:lnSpc>
                <a:spcPct val="90000"/>
              </a:lnSpc>
              <a:spcBef>
                <a:spcPts val="1000"/>
              </a:spcBef>
            </a:pPr>
            <a:r>
              <a:rPr lang="en-US" dirty="0">
                <a:solidFill>
                  <a:schemeClr val="tx2"/>
                </a:solidFill>
              </a:rPr>
              <a:t>Slide 5: Overall Setup</a:t>
            </a:r>
          </a:p>
          <a:p>
            <a:pPr>
              <a:lnSpc>
                <a:spcPct val="90000"/>
              </a:lnSpc>
              <a:spcBef>
                <a:spcPts val="1000"/>
              </a:spcBef>
            </a:pPr>
            <a:r>
              <a:rPr lang="en-US" dirty="0">
                <a:solidFill>
                  <a:schemeClr val="tx2"/>
                </a:solidFill>
              </a:rPr>
              <a:t>Slide 11: Employee Experience Message</a:t>
            </a:r>
          </a:p>
          <a:p>
            <a:pPr>
              <a:lnSpc>
                <a:spcPct val="90000"/>
              </a:lnSpc>
              <a:spcBef>
                <a:spcPts val="1000"/>
              </a:spcBef>
            </a:pPr>
            <a:r>
              <a:rPr lang="en-US" dirty="0">
                <a:solidFill>
                  <a:schemeClr val="tx2"/>
                </a:solidFill>
              </a:rPr>
              <a:t>Slide 17: Total Solution Message</a:t>
            </a:r>
          </a:p>
          <a:p>
            <a:pPr>
              <a:lnSpc>
                <a:spcPct val="90000"/>
              </a:lnSpc>
              <a:spcBef>
                <a:spcPts val="1000"/>
              </a:spcBef>
            </a:pPr>
            <a:r>
              <a:rPr lang="en-US" dirty="0">
                <a:solidFill>
                  <a:schemeClr val="tx2"/>
                </a:solidFill>
              </a:rPr>
              <a:t>Slide 26: Regulatory Leadership Message</a:t>
            </a:r>
          </a:p>
          <a:p>
            <a:pPr>
              <a:lnSpc>
                <a:spcPct val="90000"/>
              </a:lnSpc>
              <a:spcBef>
                <a:spcPts val="1000"/>
              </a:spcBef>
            </a:pPr>
            <a:r>
              <a:rPr lang="en-US" dirty="0">
                <a:solidFill>
                  <a:schemeClr val="tx2"/>
                </a:solidFill>
              </a:rPr>
              <a:t>Slide 28: Security Message</a:t>
            </a:r>
          </a:p>
          <a:p>
            <a:pPr>
              <a:lnSpc>
                <a:spcPct val="90000"/>
              </a:lnSpc>
              <a:spcBef>
                <a:spcPts val="1000"/>
              </a:spcBef>
            </a:pPr>
            <a:r>
              <a:rPr lang="en-US" dirty="0">
                <a:solidFill>
                  <a:schemeClr val="tx2"/>
                </a:solidFill>
              </a:rPr>
              <a:t>Slide 34: Overall Healthcare Payments Intro</a:t>
            </a:r>
          </a:p>
          <a:p>
            <a:pPr>
              <a:lnSpc>
                <a:spcPct val="90000"/>
              </a:lnSpc>
              <a:spcBef>
                <a:spcPts val="1000"/>
              </a:spcBef>
            </a:pPr>
            <a:r>
              <a:rPr lang="en-US" dirty="0">
                <a:solidFill>
                  <a:schemeClr val="tx2"/>
                </a:solidFill>
              </a:rPr>
              <a:t>Slide 39: HSA Message</a:t>
            </a:r>
          </a:p>
          <a:p>
            <a:pPr>
              <a:lnSpc>
                <a:spcPct val="90000"/>
              </a:lnSpc>
              <a:spcBef>
                <a:spcPts val="1000"/>
              </a:spcBef>
            </a:pPr>
            <a:r>
              <a:rPr lang="en-US" dirty="0">
                <a:solidFill>
                  <a:schemeClr val="tx2"/>
                </a:solidFill>
              </a:rPr>
              <a:t>Slide 57: HSA Tough Questions</a:t>
            </a:r>
            <a:endParaRPr lang="en-US" dirty="0">
              <a:solidFill>
                <a:srgbClr val="808285"/>
              </a:solidFill>
            </a:endParaRPr>
          </a:p>
          <a:p>
            <a:pPr>
              <a:lnSpc>
                <a:spcPct val="90000"/>
              </a:lnSpc>
              <a:spcBef>
                <a:spcPts val="1000"/>
              </a:spcBef>
            </a:pPr>
            <a:endParaRPr lang="en-US" dirty="0">
              <a:solidFill>
                <a:schemeClr val="tx2"/>
              </a:solidFill>
            </a:endParaRPr>
          </a:p>
        </p:txBody>
      </p:sp>
      <p:sp>
        <p:nvSpPr>
          <p:cNvPr id="5" name="Rectangle 4"/>
          <p:cNvSpPr/>
          <p:nvPr/>
        </p:nvSpPr>
        <p:spPr>
          <a:xfrm>
            <a:off x="5980362" y="3597765"/>
            <a:ext cx="6096000" cy="2892074"/>
          </a:xfrm>
          <a:prstGeom prst="rect">
            <a:avLst/>
          </a:prstGeom>
        </p:spPr>
        <p:txBody>
          <a:bodyPr lIns="0" tIns="0" rIns="0" bIns="0">
            <a:spAutoFit/>
          </a:bodyPr>
          <a:lstStyle/>
          <a:p>
            <a:pPr lvl="0">
              <a:lnSpc>
                <a:spcPct val="90000"/>
              </a:lnSpc>
              <a:spcBef>
                <a:spcPts val="1000"/>
              </a:spcBef>
            </a:pPr>
            <a:r>
              <a:rPr lang="en-US" dirty="0">
                <a:solidFill>
                  <a:srgbClr val="808285"/>
                </a:solidFill>
              </a:rPr>
              <a:t>Slide 60: Commuter Message</a:t>
            </a:r>
          </a:p>
          <a:p>
            <a:pPr lvl="0">
              <a:lnSpc>
                <a:spcPct val="90000"/>
              </a:lnSpc>
              <a:spcBef>
                <a:spcPts val="1000"/>
              </a:spcBef>
            </a:pPr>
            <a:r>
              <a:rPr lang="en-US" dirty="0">
                <a:solidFill>
                  <a:srgbClr val="808285"/>
                </a:solidFill>
              </a:rPr>
              <a:t>Slide 68: HRA Message</a:t>
            </a:r>
          </a:p>
          <a:p>
            <a:pPr lvl="0">
              <a:lnSpc>
                <a:spcPct val="90000"/>
              </a:lnSpc>
              <a:spcBef>
                <a:spcPts val="1000"/>
              </a:spcBef>
            </a:pPr>
            <a:r>
              <a:rPr lang="en-US" dirty="0">
                <a:solidFill>
                  <a:srgbClr val="808285"/>
                </a:solidFill>
              </a:rPr>
              <a:t>Slide 78: FSA Message</a:t>
            </a:r>
          </a:p>
          <a:p>
            <a:pPr lvl="0">
              <a:lnSpc>
                <a:spcPct val="90000"/>
              </a:lnSpc>
              <a:spcBef>
                <a:spcPts val="1000"/>
              </a:spcBef>
            </a:pPr>
            <a:r>
              <a:rPr lang="en-US" dirty="0">
                <a:solidFill>
                  <a:srgbClr val="808285"/>
                </a:solidFill>
              </a:rPr>
              <a:t>Slide 87: COBRA Message</a:t>
            </a:r>
          </a:p>
          <a:p>
            <a:pPr lvl="0">
              <a:lnSpc>
                <a:spcPct val="90000"/>
              </a:lnSpc>
              <a:spcBef>
                <a:spcPts val="1000"/>
              </a:spcBef>
            </a:pPr>
            <a:r>
              <a:rPr lang="en-US">
                <a:solidFill>
                  <a:srgbClr val="808285"/>
                </a:solidFill>
              </a:rPr>
              <a:t>Slide 96: </a:t>
            </a:r>
            <a:r>
              <a:rPr lang="en-US" dirty="0">
                <a:solidFill>
                  <a:srgbClr val="808285"/>
                </a:solidFill>
              </a:rPr>
              <a:t>Direct Bill Message</a:t>
            </a:r>
          </a:p>
          <a:p>
            <a:pPr lvl="0">
              <a:lnSpc>
                <a:spcPct val="90000"/>
              </a:lnSpc>
              <a:spcBef>
                <a:spcPts val="1000"/>
              </a:spcBef>
            </a:pPr>
            <a:r>
              <a:rPr lang="en-US" dirty="0">
                <a:solidFill>
                  <a:srgbClr val="808285"/>
                </a:solidFill>
              </a:rPr>
              <a:t>Slide 98: Employee Sponsored Message</a:t>
            </a:r>
          </a:p>
          <a:p>
            <a:pPr lvl="0">
              <a:lnSpc>
                <a:spcPct val="90000"/>
              </a:lnSpc>
              <a:spcBef>
                <a:spcPts val="1000"/>
              </a:spcBef>
            </a:pPr>
            <a:r>
              <a:rPr lang="en-US" dirty="0">
                <a:solidFill>
                  <a:srgbClr val="808285"/>
                </a:solidFill>
              </a:rPr>
              <a:t>Slide 103: Business Continuity and Security Message</a:t>
            </a:r>
          </a:p>
          <a:p>
            <a:pPr lvl="0">
              <a:lnSpc>
                <a:spcPct val="90000"/>
              </a:lnSpc>
              <a:spcBef>
                <a:spcPts val="1000"/>
              </a:spcBef>
            </a:pPr>
            <a:r>
              <a:rPr lang="en-US" dirty="0">
                <a:solidFill>
                  <a:srgbClr val="808285"/>
                </a:solidFill>
              </a:rPr>
              <a:t>Slide 108: Service Delivery Message</a:t>
            </a:r>
          </a:p>
        </p:txBody>
      </p:sp>
    </p:spTree>
    <p:extLst>
      <p:ext uri="{BB962C8B-B14F-4D97-AF65-F5344CB8AC3E}">
        <p14:creationId xmlns:p14="http://schemas.microsoft.com/office/powerpoint/2010/main" val="14641943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brightnessContrast bright="-1000"/>
                    </a14:imgEffect>
                  </a14:imgLayer>
                </a14:imgProps>
              </a:ext>
              <a:ext uri="{28A0092B-C50C-407E-A947-70E740481C1C}">
                <a14:useLocalDpi xmlns:a14="http://schemas.microsoft.com/office/drawing/2010/main" val="0"/>
              </a:ext>
            </a:extLst>
          </a:blip>
          <a:srcRect l="45190" t="1" r="8488" b="-3"/>
          <a:stretch/>
        </p:blipFill>
        <p:spPr>
          <a:xfrm>
            <a:off x="0" y="0"/>
            <a:ext cx="4757630" cy="6858000"/>
          </a:xfrm>
        </p:spPr>
      </p:pic>
      <p:sp>
        <p:nvSpPr>
          <p:cNvPr id="2" name="Title 1"/>
          <p:cNvSpPr>
            <a:spLocks noGrp="1"/>
          </p:cNvSpPr>
          <p:nvPr>
            <p:ph type="title"/>
          </p:nvPr>
        </p:nvSpPr>
        <p:spPr>
          <a:xfrm>
            <a:off x="5362074" y="870267"/>
            <a:ext cx="5988861" cy="1661993"/>
          </a:xfrm>
        </p:spPr>
        <p:txBody>
          <a:bodyPr>
            <a:spAutoFit/>
          </a:bodyPr>
          <a:lstStyle/>
          <a:p>
            <a:r>
              <a:rPr lang="en-US" sz="3000" dirty="0">
                <a:solidFill>
                  <a:schemeClr val="accent2"/>
                </a:solidFill>
                <a:ea typeface="Franklin Gothic Medium" charset="0"/>
                <a:cs typeface="Franklin Gothic Medium" charset="0"/>
              </a:rPr>
              <a:t>Hidden cost #1</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Onboarding and integrating. </a:t>
            </a:r>
            <a:br>
              <a:rPr lang="en-US" sz="3000" dirty="0">
                <a:latin typeface="Franklin Gothic Medium" charset="0"/>
                <a:ea typeface="Franklin Gothic Medium" charset="0"/>
                <a:cs typeface="Franklin Gothic Medium" charset="0"/>
              </a:rPr>
            </a:br>
            <a:r>
              <a:rPr lang="en-US" sz="3000" dirty="0">
                <a:ea typeface="Franklin Gothic Medium" charset="0"/>
                <a:cs typeface="Franklin Gothic Medium" charset="0"/>
              </a:rPr>
              <a:t>Just because you don’t pay for it, doesn’t mean it’s free.</a:t>
            </a:r>
            <a:endParaRPr lang="en-US" sz="3000" dirty="0"/>
          </a:p>
        </p:txBody>
      </p:sp>
      <p:sp>
        <p:nvSpPr>
          <p:cNvPr id="3" name="Content Placeholder 2"/>
          <p:cNvSpPr>
            <a:spLocks noGrp="1"/>
          </p:cNvSpPr>
          <p:nvPr>
            <p:ph idx="1"/>
          </p:nvPr>
        </p:nvSpPr>
        <p:spPr>
          <a:xfrm>
            <a:off x="5362074" y="2675289"/>
            <a:ext cx="5988861" cy="3000821"/>
          </a:xfrm>
        </p:spPr>
        <p:txBody>
          <a:bodyPr/>
          <a:lstStyle/>
          <a:p>
            <a:r>
              <a:rPr lang="en-US" dirty="0"/>
              <a:t>What does it cost you to manage multiple:</a:t>
            </a:r>
          </a:p>
          <a:p>
            <a:pPr lvl="1"/>
            <a:r>
              <a:rPr lang="en-US" dirty="0"/>
              <a:t>Contracts</a:t>
            </a:r>
          </a:p>
          <a:p>
            <a:pPr lvl="1"/>
            <a:r>
              <a:rPr lang="en-US" dirty="0"/>
              <a:t>Security reviews</a:t>
            </a:r>
          </a:p>
          <a:p>
            <a:pPr lvl="1"/>
            <a:r>
              <a:rPr lang="en-US" dirty="0"/>
              <a:t>Onboarding protocols</a:t>
            </a:r>
          </a:p>
          <a:p>
            <a:pPr lvl="1"/>
            <a:r>
              <a:rPr lang="en-US" dirty="0"/>
              <a:t>Back-office processes</a:t>
            </a:r>
          </a:p>
          <a:p>
            <a:pPr lvl="1"/>
            <a:r>
              <a:rPr lang="en-US" dirty="0"/>
              <a:t>IT integrations</a:t>
            </a:r>
          </a:p>
          <a:p>
            <a:pPr lvl="1"/>
            <a:r>
              <a:rPr lang="en-US" dirty="0"/>
              <a:t>Administrator and user trainings</a:t>
            </a:r>
          </a:p>
        </p:txBody>
      </p:sp>
    </p:spTree>
    <p:extLst>
      <p:ext uri="{BB962C8B-B14F-4D97-AF65-F5344CB8AC3E}">
        <p14:creationId xmlns:p14="http://schemas.microsoft.com/office/powerpoint/2010/main" val="155348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4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900"/>
                            </p:stCondLst>
                            <p:childTnLst>
                              <p:par>
                                <p:cTn id="9" presetID="10" presetClass="entr" presetSubtype="0" fill="hold" nodeType="afterEffect">
                                  <p:stCondLst>
                                    <p:cond delay="4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800"/>
                            </p:stCondLst>
                            <p:childTnLst>
                              <p:par>
                                <p:cTn id="13" presetID="10" presetClass="entr" presetSubtype="0" fill="hold" nodeType="afterEffect">
                                  <p:stCondLst>
                                    <p:cond delay="4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2700"/>
                            </p:stCondLst>
                            <p:childTnLst>
                              <p:par>
                                <p:cTn id="17" presetID="10" presetClass="entr" presetSubtype="0" fill="hold" nodeType="afterEffect">
                                  <p:stCondLst>
                                    <p:cond delay="4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3600"/>
                            </p:stCondLst>
                            <p:childTnLst>
                              <p:par>
                                <p:cTn id="21" presetID="10" presetClass="entr" presetSubtype="0" fill="hold" nodeType="afterEffect">
                                  <p:stCondLst>
                                    <p:cond delay="4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4500"/>
                            </p:stCondLst>
                            <p:childTnLst>
                              <p:par>
                                <p:cTn id="25" presetID="10" presetClass="entr" presetSubtype="0" fill="hold" nodeType="afterEffect">
                                  <p:stCondLst>
                                    <p:cond delay="4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5400"/>
                            </p:stCondLst>
                            <p:childTnLst>
                              <p:par>
                                <p:cTn id="29" presetID="10" presetClass="entr" presetSubtype="0" fill="hold" nodeType="afterEffect">
                                  <p:stCondLst>
                                    <p:cond delay="40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1285765"/>
            <a:ext cx="5525001" cy="1246495"/>
          </a:xfrm>
        </p:spPr>
        <p:txBody>
          <a:bodyPr wrap="square">
            <a:spAutoFit/>
          </a:bodyPr>
          <a:lstStyle/>
          <a:p>
            <a:r>
              <a:rPr lang="en-US" sz="3000" dirty="0">
                <a:solidFill>
                  <a:schemeClr val="accent2"/>
                </a:solidFill>
                <a:ea typeface="Franklin Gothic Medium" charset="0"/>
                <a:cs typeface="Franklin Gothic Medium" charset="0"/>
              </a:rPr>
              <a:t>Hidden cost #2</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Dividing your attention can diminish your results. </a:t>
            </a:r>
            <a:endParaRPr lang="en-US" sz="3000" dirty="0"/>
          </a:p>
        </p:txBody>
      </p:sp>
      <p:sp>
        <p:nvSpPr>
          <p:cNvPr id="3" name="Content Placeholder 2"/>
          <p:cNvSpPr>
            <a:spLocks noGrp="1"/>
          </p:cNvSpPr>
          <p:nvPr>
            <p:ph idx="1"/>
          </p:nvPr>
        </p:nvSpPr>
        <p:spPr>
          <a:xfrm>
            <a:off x="5362074" y="2875314"/>
            <a:ext cx="5654971" cy="1813317"/>
          </a:xfrm>
        </p:spPr>
        <p:txBody>
          <a:bodyPr/>
          <a:lstStyle/>
          <a:p>
            <a:pPr marL="219456" indent="-219456">
              <a:buFont typeface="Arial" charset="0"/>
              <a:buChar char="•"/>
            </a:pPr>
            <a:r>
              <a:rPr lang="en-US" sz="2100" dirty="0"/>
              <a:t>Can you easily share insights, best practices and feedback shared across all your programs?</a:t>
            </a:r>
          </a:p>
          <a:p>
            <a:pPr marL="219456" indent="-219456">
              <a:buFont typeface="Arial" charset="0"/>
              <a:buChar char="•"/>
            </a:pPr>
            <a:r>
              <a:rPr lang="en-US" sz="2100" dirty="0"/>
              <a:t>Can you easily manage objectives, priorities, changes and contracts with one partner to improve performance?</a:t>
            </a: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6857" r="26857"/>
          <a:stretch>
            <a:fillRect/>
          </a:stretch>
        </p:blipFill>
        <p:spPr/>
      </p:pic>
    </p:spTree>
    <p:extLst>
      <p:ext uri="{BB962C8B-B14F-4D97-AF65-F5344CB8AC3E}">
        <p14:creationId xmlns:p14="http://schemas.microsoft.com/office/powerpoint/2010/main" val="62494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#3</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Disconnected programs create a disconnected experience. </a:t>
            </a:r>
            <a:endParaRPr lang="en-US" sz="3000" dirty="0"/>
          </a:p>
        </p:txBody>
      </p:sp>
      <p:sp>
        <p:nvSpPr>
          <p:cNvPr id="6" name="Rectangle 5"/>
          <p:cNvSpPr/>
          <p:nvPr/>
        </p:nvSpPr>
        <p:spPr>
          <a:xfrm>
            <a:off x="0" y="0"/>
            <a:ext cx="475763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p:cNvGrpSpPr/>
          <p:nvPr/>
        </p:nvGrpSpPr>
        <p:grpSpPr>
          <a:xfrm>
            <a:off x="796975" y="1539840"/>
            <a:ext cx="885825" cy="885825"/>
            <a:chOff x="447604" y="999063"/>
            <a:chExt cx="885825" cy="885825"/>
          </a:xfrm>
        </p:grpSpPr>
        <p:sp>
          <p:nvSpPr>
            <p:cNvPr id="22" name="Oval 2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28" name="Group 27"/>
          <p:cNvGrpSpPr/>
          <p:nvPr/>
        </p:nvGrpSpPr>
        <p:grpSpPr>
          <a:xfrm>
            <a:off x="3117820" y="1611818"/>
            <a:ext cx="885825" cy="885825"/>
            <a:chOff x="447604" y="999063"/>
            <a:chExt cx="885825" cy="885825"/>
          </a:xfrm>
        </p:grpSpPr>
        <p:sp>
          <p:nvSpPr>
            <p:cNvPr id="29" name="Oval 28"/>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31" name="Group 30"/>
          <p:cNvGrpSpPr/>
          <p:nvPr/>
        </p:nvGrpSpPr>
        <p:grpSpPr>
          <a:xfrm>
            <a:off x="2797702" y="3773173"/>
            <a:ext cx="1043555" cy="885825"/>
            <a:chOff x="368739" y="999063"/>
            <a:chExt cx="1043555" cy="885825"/>
          </a:xfrm>
        </p:grpSpPr>
        <p:sp>
          <p:nvSpPr>
            <p:cNvPr id="32" name="Oval 3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34" name="Group 33"/>
          <p:cNvGrpSpPr/>
          <p:nvPr/>
        </p:nvGrpSpPr>
        <p:grpSpPr>
          <a:xfrm>
            <a:off x="685771" y="3448104"/>
            <a:ext cx="885825" cy="885825"/>
            <a:chOff x="447604" y="999063"/>
            <a:chExt cx="885825" cy="885825"/>
          </a:xfrm>
        </p:grpSpPr>
        <p:sp>
          <p:nvSpPr>
            <p:cNvPr id="35" name="Oval 34"/>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grpSp>
        <p:nvGrpSpPr>
          <p:cNvPr id="40" name="Group 39">
            <a:extLst>
              <a:ext uri="{FF2B5EF4-FFF2-40B4-BE49-F238E27FC236}">
                <a16:creationId xmlns:a16="http://schemas.microsoft.com/office/drawing/2014/main" xmlns="" id="{3978843F-BBC9-054B-B023-20F1978F9354}"/>
              </a:ext>
            </a:extLst>
          </p:cNvPr>
          <p:cNvGrpSpPr/>
          <p:nvPr/>
        </p:nvGrpSpPr>
        <p:grpSpPr>
          <a:xfrm>
            <a:off x="2944854" y="4423361"/>
            <a:ext cx="749250" cy="1369441"/>
            <a:chOff x="2004190" y="1162819"/>
            <a:chExt cx="749250" cy="1369441"/>
          </a:xfrm>
        </p:grpSpPr>
        <p:sp>
          <p:nvSpPr>
            <p:cNvPr id="41" name="Freeform 3">
              <a:extLst>
                <a:ext uri="{FF2B5EF4-FFF2-40B4-BE49-F238E27FC236}">
                  <a16:creationId xmlns:a16="http://schemas.microsoft.com/office/drawing/2014/main" xmlns="" id="{8C2E5A88-21B9-714F-9E79-BB7C45008F43}"/>
                </a:ext>
              </a:extLst>
            </p:cNvPr>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1D09A184-3463-CB40-96D2-FCE4AAB87283}"/>
                </a:ext>
              </a:extLst>
            </p:cNvPr>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DDAA6441-0322-1E43-A0A9-18C8FB6DB740}"/>
                </a:ext>
              </a:extLst>
            </p:cNvPr>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44">
            <a:extLst>
              <a:ext uri="{FF2B5EF4-FFF2-40B4-BE49-F238E27FC236}">
                <a16:creationId xmlns:a16="http://schemas.microsoft.com/office/drawing/2014/main" xmlns="" id="{B13454A4-9EA0-8247-A551-C16DC901ACE8}"/>
              </a:ext>
            </a:extLst>
          </p:cNvPr>
          <p:cNvGrpSpPr/>
          <p:nvPr/>
        </p:nvGrpSpPr>
        <p:grpSpPr>
          <a:xfrm>
            <a:off x="2791818" y="2307787"/>
            <a:ext cx="1563929" cy="852589"/>
            <a:chOff x="11409730" y="6431868"/>
            <a:chExt cx="1563929" cy="852589"/>
          </a:xfrm>
        </p:grpSpPr>
        <p:sp>
          <p:nvSpPr>
            <p:cNvPr id="46" name="Freeform 45">
              <a:extLst>
                <a:ext uri="{FF2B5EF4-FFF2-40B4-BE49-F238E27FC236}">
                  <a16:creationId xmlns:a16="http://schemas.microsoft.com/office/drawing/2014/main" xmlns="" id="{0F652C23-B6D6-8E4E-B792-4580FD8FED90}"/>
                </a:ext>
              </a:extLst>
            </p:cNvPr>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6">
              <a:extLst>
                <a:ext uri="{FF2B5EF4-FFF2-40B4-BE49-F238E27FC236}">
                  <a16:creationId xmlns:a16="http://schemas.microsoft.com/office/drawing/2014/main" xmlns="" id="{C03B1CE7-76DF-8249-8416-1255B51D9A1E}"/>
                </a:ext>
              </a:extLst>
            </p:cNvPr>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8C2AD3DE-54F4-DE44-B133-CA7EA41D36AC}"/>
                </a:ext>
              </a:extLst>
            </p:cNvPr>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7"/>
          <p:cNvGrpSpPr/>
          <p:nvPr/>
        </p:nvGrpSpPr>
        <p:grpSpPr>
          <a:xfrm>
            <a:off x="949192" y="4097146"/>
            <a:ext cx="1563929" cy="852589"/>
            <a:chOff x="11409730" y="6431868"/>
            <a:chExt cx="1563929" cy="852589"/>
          </a:xfrm>
        </p:grpSpPr>
        <p:sp>
          <p:nvSpPr>
            <p:cNvPr id="9" name="Freeform 8"/>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60B6BC58-66B9-1040-9DBA-ABE52EE3538A}"/>
              </a:ext>
            </a:extLst>
          </p:cNvPr>
          <p:cNvGrpSpPr/>
          <p:nvPr/>
        </p:nvGrpSpPr>
        <p:grpSpPr>
          <a:xfrm>
            <a:off x="1571596" y="1382278"/>
            <a:ext cx="749250" cy="1369441"/>
            <a:chOff x="2004190" y="1162819"/>
            <a:chExt cx="749250" cy="1369441"/>
          </a:xfrm>
        </p:grpSpPr>
        <p:sp>
          <p:nvSpPr>
            <p:cNvPr id="13" name="Freeform 3"/>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41591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5344"/>
            <a:ext cx="4757630" cy="687334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5" name="Group 44">
            <a:extLst>
              <a:ext uri="{FF2B5EF4-FFF2-40B4-BE49-F238E27FC236}">
                <a16:creationId xmlns:a16="http://schemas.microsoft.com/office/drawing/2014/main" xmlns="" id="{B13454A4-9EA0-8247-A551-C16DC901ACE8}"/>
              </a:ext>
            </a:extLst>
          </p:cNvPr>
          <p:cNvGrpSpPr/>
          <p:nvPr/>
        </p:nvGrpSpPr>
        <p:grpSpPr>
          <a:xfrm>
            <a:off x="2513919" y="2805804"/>
            <a:ext cx="1563929" cy="852589"/>
            <a:chOff x="11409730" y="6431868"/>
            <a:chExt cx="1563929" cy="852589"/>
          </a:xfrm>
        </p:grpSpPr>
        <p:sp>
          <p:nvSpPr>
            <p:cNvPr id="46" name="Freeform 45">
              <a:extLst>
                <a:ext uri="{FF2B5EF4-FFF2-40B4-BE49-F238E27FC236}">
                  <a16:creationId xmlns:a16="http://schemas.microsoft.com/office/drawing/2014/main" xmlns="" id="{0F652C23-B6D6-8E4E-B792-4580FD8FED90}"/>
                </a:ext>
              </a:extLst>
            </p:cNvPr>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6">
              <a:extLst>
                <a:ext uri="{FF2B5EF4-FFF2-40B4-BE49-F238E27FC236}">
                  <a16:creationId xmlns:a16="http://schemas.microsoft.com/office/drawing/2014/main" xmlns="" id="{C03B1CE7-76DF-8249-8416-1255B51D9A1E}"/>
                </a:ext>
              </a:extLst>
            </p:cNvPr>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8C2AD3DE-54F4-DE44-B133-CA7EA41D36AC}"/>
                </a:ext>
              </a:extLst>
            </p:cNvPr>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Group 39">
            <a:extLst>
              <a:ext uri="{FF2B5EF4-FFF2-40B4-BE49-F238E27FC236}">
                <a16:creationId xmlns:a16="http://schemas.microsoft.com/office/drawing/2014/main" xmlns="" id="{3978843F-BBC9-054B-B023-20F1978F9354}"/>
              </a:ext>
            </a:extLst>
          </p:cNvPr>
          <p:cNvGrpSpPr/>
          <p:nvPr/>
        </p:nvGrpSpPr>
        <p:grpSpPr>
          <a:xfrm>
            <a:off x="2710934" y="2227885"/>
            <a:ext cx="1112751" cy="2033830"/>
            <a:chOff x="2004190" y="1162819"/>
            <a:chExt cx="749250" cy="1369441"/>
          </a:xfrm>
        </p:grpSpPr>
        <p:sp>
          <p:nvSpPr>
            <p:cNvPr id="41" name="Freeform 3">
              <a:extLst>
                <a:ext uri="{FF2B5EF4-FFF2-40B4-BE49-F238E27FC236}">
                  <a16:creationId xmlns:a16="http://schemas.microsoft.com/office/drawing/2014/main" xmlns="" id="{8C2E5A88-21B9-714F-9E79-BB7C45008F43}"/>
                </a:ext>
              </a:extLst>
            </p:cNvPr>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1D09A184-3463-CB40-96D2-FCE4AAB87283}"/>
                </a:ext>
              </a:extLst>
            </p:cNvPr>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DDAA6441-0322-1E43-A0A9-18C8FB6DB740}"/>
                </a:ext>
              </a:extLst>
            </p:cNvPr>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7"/>
          <p:cNvGrpSpPr/>
          <p:nvPr/>
        </p:nvGrpSpPr>
        <p:grpSpPr>
          <a:xfrm>
            <a:off x="2515741" y="2807556"/>
            <a:ext cx="1563929" cy="852589"/>
            <a:chOff x="11409730" y="6431868"/>
            <a:chExt cx="1563929" cy="852589"/>
          </a:xfrm>
        </p:grpSpPr>
        <p:sp>
          <p:nvSpPr>
            <p:cNvPr id="9" name="Freeform 8"/>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60B6BC58-66B9-1040-9DBA-ABE52EE3538A}"/>
              </a:ext>
            </a:extLst>
          </p:cNvPr>
          <p:cNvGrpSpPr/>
          <p:nvPr/>
        </p:nvGrpSpPr>
        <p:grpSpPr>
          <a:xfrm>
            <a:off x="2719671" y="2231735"/>
            <a:ext cx="1101763" cy="2013746"/>
            <a:chOff x="2004190" y="1162819"/>
            <a:chExt cx="749250" cy="1369441"/>
          </a:xfrm>
        </p:grpSpPr>
        <p:sp>
          <p:nvSpPr>
            <p:cNvPr id="13" name="Freeform 3"/>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Group 68">
            <a:extLst>
              <a:ext uri="{FF2B5EF4-FFF2-40B4-BE49-F238E27FC236}">
                <a16:creationId xmlns:a16="http://schemas.microsoft.com/office/drawing/2014/main" xmlns="" id="{6A0D1BAB-0166-B04E-AF7E-4287B2575987}"/>
              </a:ext>
            </a:extLst>
          </p:cNvPr>
          <p:cNvGrpSpPr/>
          <p:nvPr/>
        </p:nvGrpSpPr>
        <p:grpSpPr>
          <a:xfrm>
            <a:off x="2093473" y="1784973"/>
            <a:ext cx="1013953" cy="1378567"/>
            <a:chOff x="1562895" y="1784973"/>
            <a:chExt cx="1013953" cy="1378567"/>
          </a:xfrm>
        </p:grpSpPr>
        <p:sp>
          <p:nvSpPr>
            <p:cNvPr id="5" name="Oval 4">
              <a:extLst>
                <a:ext uri="{FF2B5EF4-FFF2-40B4-BE49-F238E27FC236}">
                  <a16:creationId xmlns:a16="http://schemas.microsoft.com/office/drawing/2014/main" xmlns="" id="{31B8EE31-6181-184A-9734-B9F2F5BC8689}"/>
                </a:ext>
              </a:extLst>
            </p:cNvPr>
            <p:cNvSpPr/>
            <p:nvPr/>
          </p:nvSpPr>
          <p:spPr>
            <a:xfrm>
              <a:off x="2350533" y="2937225"/>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 name="Elbow Connector 3">
              <a:extLst>
                <a:ext uri="{FF2B5EF4-FFF2-40B4-BE49-F238E27FC236}">
                  <a16:creationId xmlns:a16="http://schemas.microsoft.com/office/drawing/2014/main" xmlns="" id="{B7F85762-A5DD-9B44-BAAF-96D7A0FACD33}"/>
                </a:ext>
              </a:extLst>
            </p:cNvPr>
            <p:cNvCxnSpPr>
              <a:cxnSpLocks/>
              <a:stCxn id="22" idx="6"/>
              <a:endCxn id="5" idx="2"/>
            </p:cNvCxnSpPr>
            <p:nvPr/>
          </p:nvCxnSpPr>
          <p:spPr>
            <a:xfrm>
              <a:off x="1562895" y="1784973"/>
              <a:ext cx="787638" cy="1265410"/>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72" name="Group 71">
            <a:extLst>
              <a:ext uri="{FF2B5EF4-FFF2-40B4-BE49-F238E27FC236}">
                <a16:creationId xmlns:a16="http://schemas.microsoft.com/office/drawing/2014/main" xmlns="" id="{43DB0A40-2BED-F542-BB7B-99F3C9D6B994}"/>
              </a:ext>
            </a:extLst>
          </p:cNvPr>
          <p:cNvGrpSpPr/>
          <p:nvPr/>
        </p:nvGrpSpPr>
        <p:grpSpPr>
          <a:xfrm>
            <a:off x="2052802" y="3680822"/>
            <a:ext cx="1054624" cy="1412503"/>
            <a:chOff x="1522224" y="3680822"/>
            <a:chExt cx="1054624" cy="1412503"/>
          </a:xfrm>
        </p:grpSpPr>
        <p:sp>
          <p:nvSpPr>
            <p:cNvPr id="60" name="Oval 59">
              <a:extLst>
                <a:ext uri="{FF2B5EF4-FFF2-40B4-BE49-F238E27FC236}">
                  <a16:creationId xmlns:a16="http://schemas.microsoft.com/office/drawing/2014/main" xmlns="" id="{3ADC7CCD-F08A-3842-9D87-58441B23FB9D}"/>
                </a:ext>
              </a:extLst>
            </p:cNvPr>
            <p:cNvSpPr/>
            <p:nvPr/>
          </p:nvSpPr>
          <p:spPr>
            <a:xfrm>
              <a:off x="2350533" y="3680822"/>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Elbow Connector 58">
              <a:extLst>
                <a:ext uri="{FF2B5EF4-FFF2-40B4-BE49-F238E27FC236}">
                  <a16:creationId xmlns:a16="http://schemas.microsoft.com/office/drawing/2014/main" xmlns="" id="{9B8AA0DF-23E3-E645-BD2B-6A209F055B89}"/>
                </a:ext>
              </a:extLst>
            </p:cNvPr>
            <p:cNvCxnSpPr>
              <a:cxnSpLocks/>
              <a:stCxn id="32" idx="6"/>
              <a:endCxn id="60" idx="2"/>
            </p:cNvCxnSpPr>
            <p:nvPr/>
          </p:nvCxnSpPr>
          <p:spPr>
            <a:xfrm flipV="1">
              <a:off x="1522224" y="3793980"/>
              <a:ext cx="828309" cy="1299345"/>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a16="http://schemas.microsoft.com/office/drawing/2014/main" xmlns="" id="{F5D36433-6E01-3F4C-9CC2-22E9E0E81224}"/>
              </a:ext>
            </a:extLst>
          </p:cNvPr>
          <p:cNvGrpSpPr/>
          <p:nvPr/>
        </p:nvGrpSpPr>
        <p:grpSpPr>
          <a:xfrm>
            <a:off x="2052803" y="3435757"/>
            <a:ext cx="1054623" cy="554784"/>
            <a:chOff x="1522225" y="3435757"/>
            <a:chExt cx="1054623" cy="554784"/>
          </a:xfrm>
        </p:grpSpPr>
        <p:sp>
          <p:nvSpPr>
            <p:cNvPr id="62" name="Oval 61">
              <a:extLst>
                <a:ext uri="{FF2B5EF4-FFF2-40B4-BE49-F238E27FC236}">
                  <a16:creationId xmlns:a16="http://schemas.microsoft.com/office/drawing/2014/main" xmlns="" id="{3D5D3047-B8FD-784D-B70F-2DA474ACB8D8}"/>
                </a:ext>
              </a:extLst>
            </p:cNvPr>
            <p:cNvSpPr/>
            <p:nvPr/>
          </p:nvSpPr>
          <p:spPr>
            <a:xfrm>
              <a:off x="2350533" y="3435757"/>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 name="Elbow Connector 60">
              <a:extLst>
                <a:ext uri="{FF2B5EF4-FFF2-40B4-BE49-F238E27FC236}">
                  <a16:creationId xmlns:a16="http://schemas.microsoft.com/office/drawing/2014/main" xmlns="" id="{809E70B7-499A-B048-8300-BE1DBA9A3033}"/>
                </a:ext>
              </a:extLst>
            </p:cNvPr>
            <p:cNvCxnSpPr>
              <a:cxnSpLocks/>
              <a:stCxn id="35" idx="6"/>
              <a:endCxn id="62" idx="2"/>
            </p:cNvCxnSpPr>
            <p:nvPr/>
          </p:nvCxnSpPr>
          <p:spPr>
            <a:xfrm flipV="1">
              <a:off x="1522225" y="3548915"/>
              <a:ext cx="828308" cy="441626"/>
            </a:xfrm>
            <a:prstGeom prst="bentConnector3">
              <a:avLst>
                <a:gd name="adj1" fmla="val 27001"/>
              </a:avLst>
            </a:prstGeom>
            <a:ln w="12700"/>
          </p:spPr>
          <p:style>
            <a:lnRef idx="1">
              <a:schemeClr val="accent1"/>
            </a:lnRef>
            <a:fillRef idx="0">
              <a:schemeClr val="accent1"/>
            </a:fillRef>
            <a:effectRef idx="0">
              <a:schemeClr val="accent1"/>
            </a:effectRef>
            <a:fontRef idx="minor">
              <a:schemeClr val="tx1"/>
            </a:fontRef>
          </p:style>
        </p:cxnSp>
      </p:grpSp>
      <p:grpSp>
        <p:nvGrpSpPr>
          <p:cNvPr id="70" name="Group 69">
            <a:extLst>
              <a:ext uri="{FF2B5EF4-FFF2-40B4-BE49-F238E27FC236}">
                <a16:creationId xmlns:a16="http://schemas.microsoft.com/office/drawing/2014/main" xmlns="" id="{7FDBB4B9-1545-5841-81B2-4C1BDC9745F7}"/>
              </a:ext>
            </a:extLst>
          </p:cNvPr>
          <p:cNvGrpSpPr/>
          <p:nvPr/>
        </p:nvGrpSpPr>
        <p:grpSpPr>
          <a:xfrm>
            <a:off x="2083271" y="2887757"/>
            <a:ext cx="1024155" cy="525900"/>
            <a:chOff x="1552693" y="2887757"/>
            <a:chExt cx="1024155" cy="525900"/>
          </a:xfrm>
        </p:grpSpPr>
        <p:sp>
          <p:nvSpPr>
            <p:cNvPr id="64" name="Oval 63">
              <a:extLst>
                <a:ext uri="{FF2B5EF4-FFF2-40B4-BE49-F238E27FC236}">
                  <a16:creationId xmlns:a16="http://schemas.microsoft.com/office/drawing/2014/main" xmlns="" id="{AD9FE6A7-D4BE-4B4A-A2C6-4ABF579DA33E}"/>
                </a:ext>
              </a:extLst>
            </p:cNvPr>
            <p:cNvSpPr/>
            <p:nvPr/>
          </p:nvSpPr>
          <p:spPr>
            <a:xfrm>
              <a:off x="2350533" y="3187342"/>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3" name="Elbow Connector 62">
              <a:extLst>
                <a:ext uri="{FF2B5EF4-FFF2-40B4-BE49-F238E27FC236}">
                  <a16:creationId xmlns:a16="http://schemas.microsoft.com/office/drawing/2014/main" xmlns="" id="{850EA6A4-0F69-6148-AC96-23EE49930A24}"/>
                </a:ext>
              </a:extLst>
            </p:cNvPr>
            <p:cNvCxnSpPr>
              <a:cxnSpLocks/>
              <a:stCxn id="29" idx="6"/>
              <a:endCxn id="64" idx="2"/>
            </p:cNvCxnSpPr>
            <p:nvPr/>
          </p:nvCxnSpPr>
          <p:spPr>
            <a:xfrm>
              <a:off x="1552693" y="2887757"/>
              <a:ext cx="797840" cy="412743"/>
            </a:xfrm>
            <a:prstGeom prst="bentConnector3">
              <a:avLst>
                <a:gd name="adj1" fmla="val 24929"/>
              </a:avLst>
            </a:prstGeom>
            <a:ln w="12700"/>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#3</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Disconnected programs create a disconnected experience. </a:t>
            </a:r>
            <a:endParaRPr lang="en-US" sz="3000" dirty="0"/>
          </a:p>
        </p:txBody>
      </p:sp>
      <p:grpSp>
        <p:nvGrpSpPr>
          <p:cNvPr id="27" name="Group 26"/>
          <p:cNvGrpSpPr/>
          <p:nvPr/>
        </p:nvGrpSpPr>
        <p:grpSpPr>
          <a:xfrm>
            <a:off x="1207648" y="1342060"/>
            <a:ext cx="885825" cy="885825"/>
            <a:chOff x="447604" y="999063"/>
            <a:chExt cx="885825" cy="885825"/>
          </a:xfrm>
        </p:grpSpPr>
        <p:sp>
          <p:nvSpPr>
            <p:cNvPr id="22" name="Oval 2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28" name="Group 27"/>
          <p:cNvGrpSpPr/>
          <p:nvPr/>
        </p:nvGrpSpPr>
        <p:grpSpPr>
          <a:xfrm>
            <a:off x="1197446" y="2444844"/>
            <a:ext cx="885825" cy="885825"/>
            <a:chOff x="447604" y="999063"/>
            <a:chExt cx="885825" cy="885825"/>
          </a:xfrm>
        </p:grpSpPr>
        <p:sp>
          <p:nvSpPr>
            <p:cNvPr id="29" name="Oval 28"/>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31" name="Group 30"/>
          <p:cNvGrpSpPr/>
          <p:nvPr/>
        </p:nvGrpSpPr>
        <p:grpSpPr>
          <a:xfrm>
            <a:off x="1088112" y="4650412"/>
            <a:ext cx="1043555" cy="885825"/>
            <a:chOff x="368739" y="999063"/>
            <a:chExt cx="1043555" cy="885825"/>
          </a:xfrm>
        </p:grpSpPr>
        <p:sp>
          <p:nvSpPr>
            <p:cNvPr id="32" name="Oval 3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34" name="Group 33"/>
          <p:cNvGrpSpPr/>
          <p:nvPr/>
        </p:nvGrpSpPr>
        <p:grpSpPr>
          <a:xfrm>
            <a:off x="1166978" y="3547628"/>
            <a:ext cx="885825" cy="885825"/>
            <a:chOff x="447604" y="999063"/>
            <a:chExt cx="885825" cy="885825"/>
          </a:xfrm>
        </p:grpSpPr>
        <p:sp>
          <p:nvSpPr>
            <p:cNvPr id="35" name="Oval 34"/>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
        <p:nvSpPr>
          <p:cNvPr id="37" name="Content Placeholder 2">
            <a:extLst>
              <a:ext uri="{FF2B5EF4-FFF2-40B4-BE49-F238E27FC236}">
                <a16:creationId xmlns:a16="http://schemas.microsoft.com/office/drawing/2014/main" xmlns="" id="{25521A88-A232-F64A-B691-2E60D805F5EE}"/>
              </a:ext>
            </a:extLst>
          </p:cNvPr>
          <p:cNvSpPr>
            <a:spLocks noGrp="1"/>
          </p:cNvSpPr>
          <p:nvPr>
            <p:ph idx="1"/>
          </p:nvPr>
        </p:nvSpPr>
        <p:spPr>
          <a:xfrm>
            <a:off x="5362074" y="2875314"/>
            <a:ext cx="5988861" cy="1632242"/>
          </a:xfrm>
        </p:spPr>
        <p:txBody>
          <a:bodyPr/>
          <a:lstStyle/>
          <a:p>
            <a:pPr lvl="0"/>
            <a:r>
              <a:rPr lang="en-US" dirty="0">
                <a:solidFill>
                  <a:srgbClr val="808285"/>
                </a:solidFill>
              </a:rPr>
              <a:t>With one, integrated program you get:</a:t>
            </a:r>
            <a:endParaRPr lang="en-US" sz="2100" dirty="0"/>
          </a:p>
          <a:p>
            <a:pPr marL="219456" indent="-219456">
              <a:buFont typeface="Arial" charset="0"/>
              <a:buChar char="•"/>
            </a:pPr>
            <a:r>
              <a:rPr lang="en-US" sz="2100" dirty="0"/>
              <a:t>A single, simple user experience.</a:t>
            </a:r>
          </a:p>
          <a:p>
            <a:pPr marL="219456" indent="-219456">
              <a:buFont typeface="Arial" charset="0"/>
              <a:buChar char="•"/>
            </a:pPr>
            <a:r>
              <a:rPr lang="en-US" sz="2100" dirty="0"/>
              <a:t>One administration system to learn and manage.</a:t>
            </a:r>
          </a:p>
        </p:txBody>
      </p:sp>
      <p:grpSp>
        <p:nvGrpSpPr>
          <p:cNvPr id="38" name="Group 37">
            <a:extLst>
              <a:ext uri="{FF2B5EF4-FFF2-40B4-BE49-F238E27FC236}">
                <a16:creationId xmlns:a16="http://schemas.microsoft.com/office/drawing/2014/main" xmlns="" id="{F9D9B405-68CF-D143-9DF2-2A374860B580}"/>
              </a:ext>
            </a:extLst>
          </p:cNvPr>
          <p:cNvGrpSpPr/>
          <p:nvPr/>
        </p:nvGrpSpPr>
        <p:grpSpPr>
          <a:xfrm>
            <a:off x="2932538" y="2988382"/>
            <a:ext cx="655857" cy="867552"/>
            <a:chOff x="2147516" y="1557439"/>
            <a:chExt cx="457664" cy="605387"/>
          </a:xfrm>
        </p:grpSpPr>
        <p:grpSp>
          <p:nvGrpSpPr>
            <p:cNvPr id="39" name="Group 38">
              <a:extLst>
                <a:ext uri="{FF2B5EF4-FFF2-40B4-BE49-F238E27FC236}">
                  <a16:creationId xmlns:a16="http://schemas.microsoft.com/office/drawing/2014/main" xmlns="" id="{FE673B7C-8238-E346-8262-B7A4F1362885}"/>
                </a:ext>
              </a:extLst>
            </p:cNvPr>
            <p:cNvGrpSpPr/>
            <p:nvPr/>
          </p:nvGrpSpPr>
          <p:grpSpPr>
            <a:xfrm>
              <a:off x="2147808" y="1557439"/>
              <a:ext cx="457372" cy="88252"/>
              <a:chOff x="2147808" y="1557439"/>
              <a:chExt cx="457372" cy="88252"/>
            </a:xfrm>
          </p:grpSpPr>
          <p:sp>
            <p:nvSpPr>
              <p:cNvPr id="57" name="Freeform 3">
                <a:extLst>
                  <a:ext uri="{FF2B5EF4-FFF2-40B4-BE49-F238E27FC236}">
                    <a16:creationId xmlns:a16="http://schemas.microsoft.com/office/drawing/2014/main" xmlns="" id="{EE754CAC-9DB4-C34A-84FA-67D03A7EA848}"/>
                  </a:ext>
                </a:extLst>
              </p:cNvPr>
              <p:cNvSpPr/>
              <p:nvPr/>
            </p:nvSpPr>
            <p:spPr>
              <a:xfrm>
                <a:off x="2147808" y="1557439"/>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40"/>
                      <a:pt x="19723" y="88227"/>
                      <a:pt x="44082" y="88252"/>
                    </a:cubicBezTo>
                    <a:cubicBezTo>
                      <a:pt x="68478" y="88290"/>
                      <a:pt x="88227" y="68529"/>
                      <a:pt x="88252" y="44171"/>
                    </a:cubicBezTo>
                    <a:cubicBezTo>
                      <a:pt x="88290" y="19812"/>
                      <a:pt x="68529" y="0"/>
                      <a:pt x="44171"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9FE4F6A0-10A3-AD4E-AF5A-1A0B42F69D01}"/>
                  </a:ext>
                </a:extLst>
              </p:cNvPr>
              <p:cNvSpPr/>
              <p:nvPr/>
            </p:nvSpPr>
            <p:spPr>
              <a:xfrm>
                <a:off x="2290652" y="1597808"/>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a16="http://schemas.microsoft.com/office/drawing/2014/main" xmlns="" id="{73FCCF7C-5C05-1B42-AAFC-033AD8185DD1}"/>
                </a:ext>
              </a:extLst>
            </p:cNvPr>
            <p:cNvGrpSpPr/>
            <p:nvPr/>
          </p:nvGrpSpPr>
          <p:grpSpPr>
            <a:xfrm>
              <a:off x="2147671" y="1729792"/>
              <a:ext cx="457509" cy="88252"/>
              <a:chOff x="2147671" y="1736311"/>
              <a:chExt cx="457509" cy="88252"/>
            </a:xfrm>
          </p:grpSpPr>
          <p:sp>
            <p:nvSpPr>
              <p:cNvPr id="55" name="Freeform 3">
                <a:extLst>
                  <a:ext uri="{FF2B5EF4-FFF2-40B4-BE49-F238E27FC236}">
                    <a16:creationId xmlns:a16="http://schemas.microsoft.com/office/drawing/2014/main" xmlns="" id="{D2594A5B-3D3F-7040-B82E-3CE83F1325E0}"/>
                  </a:ext>
                </a:extLst>
              </p:cNvPr>
              <p:cNvSpPr/>
              <p:nvPr/>
            </p:nvSpPr>
            <p:spPr>
              <a:xfrm>
                <a:off x="2147671" y="173631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10" y="88227"/>
                      <a:pt x="44082" y="88252"/>
                    </a:cubicBezTo>
                    <a:cubicBezTo>
                      <a:pt x="68466" y="88290"/>
                      <a:pt x="88214" y="68567"/>
                      <a:pt x="88252" y="44171"/>
                    </a:cubicBezTo>
                    <a:cubicBezTo>
                      <a:pt x="88278" y="19812"/>
                      <a:pt x="68529" y="25"/>
                      <a:pt x="44171"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683D89AE-0026-C945-AE69-E5137CE4BCAD}"/>
                  </a:ext>
                </a:extLst>
              </p:cNvPr>
              <p:cNvSpPr/>
              <p:nvPr/>
            </p:nvSpPr>
            <p:spPr>
              <a:xfrm>
                <a:off x="2290652" y="1780438"/>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Group 48">
              <a:extLst>
                <a:ext uri="{FF2B5EF4-FFF2-40B4-BE49-F238E27FC236}">
                  <a16:creationId xmlns:a16="http://schemas.microsoft.com/office/drawing/2014/main" xmlns="" id="{D4413786-8C5E-4347-BE70-DA59594B578C}"/>
                </a:ext>
              </a:extLst>
            </p:cNvPr>
            <p:cNvGrpSpPr/>
            <p:nvPr/>
          </p:nvGrpSpPr>
          <p:grpSpPr>
            <a:xfrm>
              <a:off x="2147516" y="1902145"/>
              <a:ext cx="457664" cy="88290"/>
              <a:chOff x="2147516" y="1918961"/>
              <a:chExt cx="457664" cy="88290"/>
            </a:xfrm>
          </p:grpSpPr>
          <p:sp>
            <p:nvSpPr>
              <p:cNvPr id="53" name="Freeform 3">
                <a:extLst>
                  <a:ext uri="{FF2B5EF4-FFF2-40B4-BE49-F238E27FC236}">
                    <a16:creationId xmlns:a16="http://schemas.microsoft.com/office/drawing/2014/main" xmlns="" id="{EC595483-3C1E-0B48-B800-276E749F1EC0}"/>
                  </a:ext>
                </a:extLst>
              </p:cNvPr>
              <p:cNvSpPr/>
              <p:nvPr/>
            </p:nvSpPr>
            <p:spPr>
              <a:xfrm>
                <a:off x="2147516" y="1918961"/>
                <a:ext cx="88265" cy="88290"/>
              </a:xfrm>
              <a:custGeom>
                <a:avLst/>
                <a:gdLst>
                  <a:gd name="connsiteX0" fmla="*/ 44183 w 88265"/>
                  <a:gd name="connsiteY0" fmla="*/ 0 h 88290"/>
                  <a:gd name="connsiteX1" fmla="*/ 0 w 88265"/>
                  <a:gd name="connsiteY1" fmla="*/ 44107 h 88290"/>
                  <a:gd name="connsiteX2" fmla="*/ 44094 w 88265"/>
                  <a:gd name="connsiteY2" fmla="*/ 88290 h 88290"/>
                  <a:gd name="connsiteX3" fmla="*/ 88265 w 88265"/>
                  <a:gd name="connsiteY3" fmla="*/ 44171 h 88290"/>
                  <a:gd name="connsiteX4" fmla="*/ 44183 w 88265"/>
                  <a:gd name="connsiteY4" fmla="*/ 0 h 882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65" h="88290">
                    <a:moveTo>
                      <a:pt x="44183" y="0"/>
                    </a:moveTo>
                    <a:cubicBezTo>
                      <a:pt x="19825" y="0"/>
                      <a:pt x="0" y="19723"/>
                      <a:pt x="0" y="44107"/>
                    </a:cubicBezTo>
                    <a:cubicBezTo>
                      <a:pt x="-25" y="68466"/>
                      <a:pt x="19723" y="88252"/>
                      <a:pt x="44094" y="88290"/>
                    </a:cubicBezTo>
                    <a:cubicBezTo>
                      <a:pt x="68478" y="88316"/>
                      <a:pt x="88227" y="68567"/>
                      <a:pt x="88265" y="44171"/>
                    </a:cubicBezTo>
                    <a:cubicBezTo>
                      <a:pt x="88290" y="19812"/>
                      <a:pt x="68567" y="25"/>
                      <a:pt x="44183"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A45B1DA1-0EEC-414F-BCC6-BA471B34CF0C}"/>
                  </a:ext>
                </a:extLst>
              </p:cNvPr>
              <p:cNvSpPr/>
              <p:nvPr/>
            </p:nvSpPr>
            <p:spPr>
              <a:xfrm>
                <a:off x="2290652" y="1963069"/>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Group 49">
              <a:extLst>
                <a:ext uri="{FF2B5EF4-FFF2-40B4-BE49-F238E27FC236}">
                  <a16:creationId xmlns:a16="http://schemas.microsoft.com/office/drawing/2014/main" xmlns="" id="{0FB53654-D216-1B42-82AF-5C257739EBF0}"/>
                </a:ext>
              </a:extLst>
            </p:cNvPr>
            <p:cNvGrpSpPr/>
            <p:nvPr/>
          </p:nvGrpSpPr>
          <p:grpSpPr>
            <a:xfrm>
              <a:off x="2147516" y="2074536"/>
              <a:ext cx="457664" cy="88290"/>
              <a:chOff x="2147516" y="1918961"/>
              <a:chExt cx="457664" cy="88290"/>
            </a:xfrm>
          </p:grpSpPr>
          <p:sp>
            <p:nvSpPr>
              <p:cNvPr id="51" name="Freeform 3">
                <a:extLst>
                  <a:ext uri="{FF2B5EF4-FFF2-40B4-BE49-F238E27FC236}">
                    <a16:creationId xmlns:a16="http://schemas.microsoft.com/office/drawing/2014/main" xmlns="" id="{A9DBE437-94EA-3D40-8E4D-5C929DA89FAF}"/>
                  </a:ext>
                </a:extLst>
              </p:cNvPr>
              <p:cNvSpPr/>
              <p:nvPr/>
            </p:nvSpPr>
            <p:spPr>
              <a:xfrm>
                <a:off x="2147516" y="1918961"/>
                <a:ext cx="88265" cy="88290"/>
              </a:xfrm>
              <a:custGeom>
                <a:avLst/>
                <a:gdLst>
                  <a:gd name="connsiteX0" fmla="*/ 44183 w 88265"/>
                  <a:gd name="connsiteY0" fmla="*/ 0 h 88290"/>
                  <a:gd name="connsiteX1" fmla="*/ 0 w 88265"/>
                  <a:gd name="connsiteY1" fmla="*/ 44107 h 88290"/>
                  <a:gd name="connsiteX2" fmla="*/ 44094 w 88265"/>
                  <a:gd name="connsiteY2" fmla="*/ 88290 h 88290"/>
                  <a:gd name="connsiteX3" fmla="*/ 88265 w 88265"/>
                  <a:gd name="connsiteY3" fmla="*/ 44171 h 88290"/>
                  <a:gd name="connsiteX4" fmla="*/ 44183 w 88265"/>
                  <a:gd name="connsiteY4" fmla="*/ 0 h 882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65" h="88290">
                    <a:moveTo>
                      <a:pt x="44183" y="0"/>
                    </a:moveTo>
                    <a:cubicBezTo>
                      <a:pt x="19825" y="0"/>
                      <a:pt x="0" y="19723"/>
                      <a:pt x="0" y="44107"/>
                    </a:cubicBezTo>
                    <a:cubicBezTo>
                      <a:pt x="-25" y="68466"/>
                      <a:pt x="19723" y="88252"/>
                      <a:pt x="44094" y="88290"/>
                    </a:cubicBezTo>
                    <a:cubicBezTo>
                      <a:pt x="68478" y="88316"/>
                      <a:pt x="88227" y="68567"/>
                      <a:pt x="88265" y="44171"/>
                    </a:cubicBezTo>
                    <a:cubicBezTo>
                      <a:pt x="88290" y="19812"/>
                      <a:pt x="68567" y="25"/>
                      <a:pt x="44183"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D0CAEBDB-B922-1F49-9721-19CD5765D92A}"/>
                  </a:ext>
                </a:extLst>
              </p:cNvPr>
              <p:cNvSpPr/>
              <p:nvPr/>
            </p:nvSpPr>
            <p:spPr>
              <a:xfrm>
                <a:off x="2290652" y="1963069"/>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7361971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
                                        <p:tgtEl>
                                          <p:spTgt spid="40"/>
                                        </p:tgtEl>
                                      </p:cBhvr>
                                    </p:animEffect>
                                    <p:set>
                                      <p:cBhvr>
                                        <p:cTn id="7" dur="1" fill="hold">
                                          <p:stCondLst>
                                            <p:cond delay="199"/>
                                          </p:stCondLst>
                                        </p:cTn>
                                        <p:tgtEl>
                                          <p:spTgt spid="40"/>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
                                        <p:tgtEl>
                                          <p:spTgt spid="45"/>
                                        </p:tgtEl>
                                      </p:cBhvr>
                                    </p:animEffect>
                                    <p:set>
                                      <p:cBhvr>
                                        <p:cTn id="10" dur="1" fill="hold">
                                          <p:stCondLst>
                                            <p:cond delay="199"/>
                                          </p:stCondLst>
                                        </p:cTn>
                                        <p:tgtEl>
                                          <p:spTgt spid="45"/>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200"/>
                                        <p:tgtEl>
                                          <p:spTgt spid="8"/>
                                        </p:tgtEl>
                                      </p:cBhvr>
                                    </p:animEffect>
                                    <p:set>
                                      <p:cBhvr>
                                        <p:cTn id="13" dur="1" fill="hold">
                                          <p:stCondLst>
                                            <p:cond delay="199"/>
                                          </p:stCondLst>
                                        </p:cTn>
                                        <p:tgtEl>
                                          <p:spTgt spid="8"/>
                                        </p:tgtEl>
                                        <p:attrNameLst>
                                          <p:attrName>style.visibility</p:attrName>
                                        </p:attrNameLst>
                                      </p:cBhvr>
                                      <p:to>
                                        <p:strVal val="hidden"/>
                                      </p:to>
                                    </p:set>
                                  </p:childTnLst>
                                </p:cTn>
                              </p:par>
                            </p:childTnLst>
                          </p:cTn>
                        </p:par>
                        <p:par>
                          <p:cTn id="14" fill="hold">
                            <p:stCondLst>
                              <p:cond delay="200"/>
                            </p:stCondLst>
                            <p:childTnLst>
                              <p:par>
                                <p:cTn id="15" presetID="22" presetClass="entr" presetSubtype="8"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wipe(left)">
                                      <p:cBhvr>
                                        <p:cTn id="17" dur="500"/>
                                        <p:tgtEl>
                                          <p:spTgt spid="69"/>
                                        </p:tgtEl>
                                      </p:cBhvr>
                                    </p:animEffect>
                                  </p:childTnLst>
                                </p:cTn>
                              </p:par>
                              <p:par>
                                <p:cTn id="18" presetID="22" presetClass="entr" presetSubtype="8" fill="hold" nodeType="with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wipe(left)">
                                      <p:cBhvr>
                                        <p:cTn id="20" dur="500"/>
                                        <p:tgtEl>
                                          <p:spTgt spid="70"/>
                                        </p:tgtEl>
                                      </p:cBhvr>
                                    </p:animEffect>
                                  </p:childTnLst>
                                </p:cTn>
                              </p:par>
                              <p:par>
                                <p:cTn id="21" presetID="2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par>
                                <p:cTn id="24" presetID="22" presetClass="entr" presetSubtype="8"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childTnLst>
                          </p:cTn>
                        </p:par>
                        <p:par>
                          <p:cTn id="27" fill="hold">
                            <p:stCondLst>
                              <p:cond delay="700"/>
                            </p:stCondLst>
                            <p:childTnLst>
                              <p:par>
                                <p:cTn id="28" presetID="10" presetClass="entr" presetSubtype="0" fill="hold" nodeType="afterEffect">
                                  <p:stCondLst>
                                    <p:cond delay="0"/>
                                  </p:stCondLst>
                                  <p:childTnLst>
                                    <p:set>
                                      <p:cBhvr>
                                        <p:cTn id="29" dur="1" fill="hold">
                                          <p:stCondLst>
                                            <p:cond delay="0"/>
                                          </p:stCondLst>
                                        </p:cTn>
                                        <p:tgtEl>
                                          <p:spTgt spid="37">
                                            <p:txEl>
                                              <p:pRg st="0" end="0"/>
                                            </p:txEl>
                                          </p:spTgt>
                                        </p:tgtEl>
                                        <p:attrNameLst>
                                          <p:attrName>style.visibility</p:attrName>
                                        </p:attrNameLst>
                                      </p:cBhvr>
                                      <p:to>
                                        <p:strVal val="visible"/>
                                      </p:to>
                                    </p:set>
                                    <p:animEffect transition="in" filter="fade">
                                      <p:cBhvr>
                                        <p:cTn id="30" dur="500"/>
                                        <p:tgtEl>
                                          <p:spTgt spid="37">
                                            <p:txEl>
                                              <p:pRg st="0" end="0"/>
                                            </p:txEl>
                                          </p:spTgt>
                                        </p:tgtEl>
                                      </p:cBhvr>
                                    </p:animEffect>
                                  </p:childTnLst>
                                </p:cTn>
                              </p:par>
                            </p:childTnLst>
                          </p:cTn>
                        </p:par>
                        <p:par>
                          <p:cTn id="31" fill="hold">
                            <p:stCondLst>
                              <p:cond delay="1200"/>
                            </p:stCondLst>
                            <p:childTnLst>
                              <p:par>
                                <p:cTn id="32" presetID="10" presetClass="entr" presetSubtype="0" fill="hold" nodeType="afterEffect">
                                  <p:stCondLst>
                                    <p:cond delay="800"/>
                                  </p:stCondLst>
                                  <p:childTnLst>
                                    <p:set>
                                      <p:cBhvr>
                                        <p:cTn id="33" dur="1" fill="hold">
                                          <p:stCondLst>
                                            <p:cond delay="0"/>
                                          </p:stCondLst>
                                        </p:cTn>
                                        <p:tgtEl>
                                          <p:spTgt spid="37">
                                            <p:txEl>
                                              <p:pRg st="1" end="1"/>
                                            </p:txEl>
                                          </p:spTgt>
                                        </p:tgtEl>
                                        <p:attrNameLst>
                                          <p:attrName>style.visibility</p:attrName>
                                        </p:attrNameLst>
                                      </p:cBhvr>
                                      <p:to>
                                        <p:strVal val="visible"/>
                                      </p:to>
                                    </p:set>
                                    <p:animEffect transition="in" filter="fade">
                                      <p:cBhvr>
                                        <p:cTn id="34" dur="500"/>
                                        <p:tgtEl>
                                          <p:spTgt spid="37">
                                            <p:txEl>
                                              <p:pRg st="1" end="1"/>
                                            </p:txEl>
                                          </p:spTgt>
                                        </p:tgtEl>
                                      </p:cBhvr>
                                    </p:animEffect>
                                  </p:childTnLst>
                                </p:cTn>
                              </p:par>
                            </p:childTnLst>
                          </p:cTn>
                        </p:par>
                        <p:par>
                          <p:cTn id="35" fill="hold">
                            <p:stCondLst>
                              <p:cond delay="2500"/>
                            </p:stCondLst>
                            <p:childTnLst>
                              <p:par>
                                <p:cTn id="36" presetID="10" presetClass="entr" presetSubtype="0" fill="hold" nodeType="afterEffect">
                                  <p:stCondLst>
                                    <p:cond delay="800"/>
                                  </p:stCondLst>
                                  <p:childTnLst>
                                    <p:set>
                                      <p:cBhvr>
                                        <p:cTn id="37" dur="1" fill="hold">
                                          <p:stCondLst>
                                            <p:cond delay="0"/>
                                          </p:stCondLst>
                                        </p:cTn>
                                        <p:tgtEl>
                                          <p:spTgt spid="37">
                                            <p:txEl>
                                              <p:pRg st="2" end="2"/>
                                            </p:txEl>
                                          </p:spTgt>
                                        </p:tgtEl>
                                        <p:attrNameLst>
                                          <p:attrName>style.visibility</p:attrName>
                                        </p:attrNameLst>
                                      </p:cBhvr>
                                      <p:to>
                                        <p:strVal val="visible"/>
                                      </p:to>
                                    </p:set>
                                    <p:animEffect transition="in" filter="fade">
                                      <p:cBhvr>
                                        <p:cTn id="38" dur="500"/>
                                        <p:tgtEl>
                                          <p:spTgt spid="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426"/>
            <a:ext cx="475763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9" name="Group 108">
            <a:extLst>
              <a:ext uri="{FF2B5EF4-FFF2-40B4-BE49-F238E27FC236}">
                <a16:creationId xmlns:a16="http://schemas.microsoft.com/office/drawing/2014/main" xmlns="" id="{BD8AF635-7C72-E244-B10E-9F89339B6020}"/>
              </a:ext>
            </a:extLst>
          </p:cNvPr>
          <p:cNvGrpSpPr/>
          <p:nvPr/>
        </p:nvGrpSpPr>
        <p:grpSpPr>
          <a:xfrm>
            <a:off x="2767435" y="2823355"/>
            <a:ext cx="1599338" cy="1278890"/>
            <a:chOff x="9190577" y="4668815"/>
            <a:chExt cx="1599338" cy="1278890"/>
          </a:xfrm>
        </p:grpSpPr>
        <p:sp>
          <p:nvSpPr>
            <p:cNvPr id="110" name="Freeform 109">
              <a:extLst>
                <a:ext uri="{FF2B5EF4-FFF2-40B4-BE49-F238E27FC236}">
                  <a16:creationId xmlns:a16="http://schemas.microsoft.com/office/drawing/2014/main" xmlns="" id="{6D6D7058-C5A1-0941-941C-4082BA7460CF}"/>
                </a:ext>
              </a:extLst>
            </p:cNvPr>
            <p:cNvSpPr/>
            <p:nvPr/>
          </p:nvSpPr>
          <p:spPr>
            <a:xfrm>
              <a:off x="9630070" y="4668815"/>
              <a:ext cx="722465" cy="1278890"/>
            </a:xfrm>
            <a:custGeom>
              <a:avLst/>
              <a:gdLst>
                <a:gd name="connsiteX0" fmla="*/ 649922 w 722465"/>
                <a:gd name="connsiteY0" fmla="*/ 1278890 h 1278890"/>
                <a:gd name="connsiteX1" fmla="*/ 72555 w 722465"/>
                <a:gd name="connsiteY1" fmla="*/ 1278890 h 1278890"/>
                <a:gd name="connsiteX2" fmla="*/ 0 w 722465"/>
                <a:gd name="connsiteY2" fmla="*/ 1206348 h 1278890"/>
                <a:gd name="connsiteX3" fmla="*/ 0 w 722465"/>
                <a:gd name="connsiteY3" fmla="*/ 72542 h 1278890"/>
                <a:gd name="connsiteX4" fmla="*/ 72555 w 722465"/>
                <a:gd name="connsiteY4" fmla="*/ 0 h 1278890"/>
                <a:gd name="connsiteX5" fmla="*/ 649922 w 722465"/>
                <a:gd name="connsiteY5" fmla="*/ 0 h 1278890"/>
                <a:gd name="connsiteX6" fmla="*/ 722465 w 722465"/>
                <a:gd name="connsiteY6" fmla="*/ 72542 h 1278890"/>
                <a:gd name="connsiteX7" fmla="*/ 722465 w 722465"/>
                <a:gd name="connsiteY7" fmla="*/ 1206348 h 1278890"/>
                <a:gd name="connsiteX8" fmla="*/ 649922 w 722465"/>
                <a:gd name="connsiteY8" fmla="*/ 1278890 h 127889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22465" h="1278890">
                  <a:moveTo>
                    <a:pt x="649922" y="1278890"/>
                  </a:moveTo>
                  <a:lnTo>
                    <a:pt x="72555" y="1278890"/>
                  </a:lnTo>
                  <a:cubicBezTo>
                    <a:pt x="32487" y="1278890"/>
                    <a:pt x="0" y="1246416"/>
                    <a:pt x="0" y="1206348"/>
                  </a:cubicBezTo>
                  <a:lnTo>
                    <a:pt x="0" y="72542"/>
                  </a:lnTo>
                  <a:cubicBezTo>
                    <a:pt x="0" y="32487"/>
                    <a:pt x="32487" y="0"/>
                    <a:pt x="72555" y="0"/>
                  </a:cubicBezTo>
                  <a:lnTo>
                    <a:pt x="649922" y="0"/>
                  </a:lnTo>
                  <a:cubicBezTo>
                    <a:pt x="689978" y="0"/>
                    <a:pt x="722465" y="32487"/>
                    <a:pt x="722465" y="72542"/>
                  </a:cubicBezTo>
                  <a:lnTo>
                    <a:pt x="722465" y="1206348"/>
                  </a:lnTo>
                  <a:cubicBezTo>
                    <a:pt x="722465" y="1246416"/>
                    <a:pt x="689978" y="1278890"/>
                    <a:pt x="649922" y="1278890"/>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110">
              <a:extLst>
                <a:ext uri="{FF2B5EF4-FFF2-40B4-BE49-F238E27FC236}">
                  <a16:creationId xmlns:a16="http://schemas.microsoft.com/office/drawing/2014/main" xmlns="" id="{59F2ABB1-B106-004E-8F20-08ED542C1F2C}"/>
                </a:ext>
              </a:extLst>
            </p:cNvPr>
            <p:cNvSpPr/>
            <p:nvPr/>
          </p:nvSpPr>
          <p:spPr>
            <a:xfrm>
              <a:off x="9897139" y="5549362"/>
              <a:ext cx="188328" cy="188341"/>
            </a:xfrm>
            <a:custGeom>
              <a:avLst/>
              <a:gdLst>
                <a:gd name="connsiteX0" fmla="*/ 188328 w 188328"/>
                <a:gd name="connsiteY0" fmla="*/ 94171 h 188341"/>
                <a:gd name="connsiteX1" fmla="*/ 94158 w 188328"/>
                <a:gd name="connsiteY1" fmla="*/ 188341 h 188341"/>
                <a:gd name="connsiteX2" fmla="*/ 0 w 188328"/>
                <a:gd name="connsiteY2" fmla="*/ 94171 h 188341"/>
                <a:gd name="connsiteX3" fmla="*/ 94158 w 188328"/>
                <a:gd name="connsiteY3" fmla="*/ 0 h 188341"/>
                <a:gd name="connsiteX4" fmla="*/ 188328 w 188328"/>
                <a:gd name="connsiteY4" fmla="*/ 94171 h 1883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328" h="188341">
                  <a:moveTo>
                    <a:pt x="188328" y="94171"/>
                  </a:moveTo>
                  <a:cubicBezTo>
                    <a:pt x="188328" y="146177"/>
                    <a:pt x="146164" y="188341"/>
                    <a:pt x="94158" y="188341"/>
                  </a:cubicBezTo>
                  <a:cubicBezTo>
                    <a:pt x="42164" y="188341"/>
                    <a:pt x="0" y="146177"/>
                    <a:pt x="0" y="94171"/>
                  </a:cubicBezTo>
                  <a:cubicBezTo>
                    <a:pt x="0" y="42164"/>
                    <a:pt x="42164" y="0"/>
                    <a:pt x="94158" y="0"/>
                  </a:cubicBezTo>
                  <a:cubicBezTo>
                    <a:pt x="146164" y="0"/>
                    <a:pt x="188328" y="42164"/>
                    <a:pt x="188328" y="94171"/>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AD14C603-1F4F-6B4E-9DC9-654E5B613DFF}"/>
                </a:ext>
              </a:extLst>
            </p:cNvPr>
            <p:cNvSpPr/>
            <p:nvPr/>
          </p:nvSpPr>
          <p:spPr>
            <a:xfrm>
              <a:off x="9757965" y="4929088"/>
              <a:ext cx="466687" cy="0"/>
            </a:xfrm>
            <a:custGeom>
              <a:avLst/>
              <a:gdLst>
                <a:gd name="connsiteX0" fmla="*/ 0 w 466687"/>
                <a:gd name="connsiteY0" fmla="*/ 0 h 0"/>
                <a:gd name="connsiteX1" fmla="*/ 466687 w 466687"/>
                <a:gd name="connsiteY1" fmla="*/ 0 h 0"/>
              </a:gdLst>
              <a:ahLst/>
              <a:cxnLst>
                <a:cxn ang="0">
                  <a:pos x="connsiteX0" y="connsiteY0"/>
                </a:cxn>
                <a:cxn ang="1">
                  <a:pos x="connsiteX1" y="connsiteY1"/>
                </a:cxn>
              </a:cxnLst>
              <a:rect l="l" t="t" r="r" b="b"/>
              <a:pathLst>
                <a:path w="466687">
                  <a:moveTo>
                    <a:pt x="0" y="0"/>
                  </a:moveTo>
                  <a:lnTo>
                    <a:pt x="466687"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4F7B23FB-143E-F945-B71D-4B66568A6B57}"/>
                </a:ext>
              </a:extLst>
            </p:cNvPr>
            <p:cNvSpPr/>
            <p:nvPr/>
          </p:nvSpPr>
          <p:spPr>
            <a:xfrm>
              <a:off x="9757965" y="4807929"/>
              <a:ext cx="466687" cy="0"/>
            </a:xfrm>
            <a:custGeom>
              <a:avLst/>
              <a:gdLst>
                <a:gd name="connsiteX0" fmla="*/ 0 w 466687"/>
                <a:gd name="connsiteY0" fmla="*/ 0 h 0"/>
                <a:gd name="connsiteX1" fmla="*/ 466687 w 466687"/>
                <a:gd name="connsiteY1" fmla="*/ 0 h 0"/>
              </a:gdLst>
              <a:ahLst/>
              <a:cxnLst>
                <a:cxn ang="0">
                  <a:pos x="connsiteX0" y="connsiteY0"/>
                </a:cxn>
                <a:cxn ang="1">
                  <a:pos x="connsiteX1" y="connsiteY1"/>
                </a:cxn>
              </a:cxnLst>
              <a:rect l="l" t="t" r="r" b="b"/>
              <a:pathLst>
                <a:path w="466687">
                  <a:moveTo>
                    <a:pt x="0" y="0"/>
                  </a:moveTo>
                  <a:lnTo>
                    <a:pt x="466687"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B0C5AD1C-84FF-7045-80F6-13215ABC4791}"/>
                </a:ext>
              </a:extLst>
            </p:cNvPr>
            <p:cNvSpPr/>
            <p:nvPr/>
          </p:nvSpPr>
          <p:spPr>
            <a:xfrm>
              <a:off x="9190577" y="4789493"/>
              <a:ext cx="395808" cy="1002030"/>
            </a:xfrm>
            <a:custGeom>
              <a:avLst/>
              <a:gdLst>
                <a:gd name="connsiteX0" fmla="*/ 395808 w 395808"/>
                <a:gd name="connsiteY0" fmla="*/ 1002030 h 1002030"/>
                <a:gd name="connsiteX1" fmla="*/ 56845 w 395808"/>
                <a:gd name="connsiteY1" fmla="*/ 1002030 h 1002030"/>
                <a:gd name="connsiteX2" fmla="*/ 0 w 395808"/>
                <a:gd name="connsiteY2" fmla="*/ 945185 h 1002030"/>
                <a:gd name="connsiteX3" fmla="*/ 0 w 395808"/>
                <a:gd name="connsiteY3" fmla="*/ 56845 h 1002030"/>
                <a:gd name="connsiteX4" fmla="*/ 56845 w 395808"/>
                <a:gd name="connsiteY4" fmla="*/ 0 h 1002030"/>
                <a:gd name="connsiteX5" fmla="*/ 395808 w 395808"/>
                <a:gd name="connsiteY5" fmla="*/ 0 h 10020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395808" h="1002030">
                  <a:moveTo>
                    <a:pt x="395808" y="1002030"/>
                  </a:moveTo>
                  <a:lnTo>
                    <a:pt x="56845" y="1002030"/>
                  </a:lnTo>
                  <a:cubicBezTo>
                    <a:pt x="25451" y="1002030"/>
                    <a:pt x="0" y="976579"/>
                    <a:pt x="0" y="945185"/>
                  </a:cubicBezTo>
                  <a:lnTo>
                    <a:pt x="0" y="56845"/>
                  </a:lnTo>
                  <a:cubicBezTo>
                    <a:pt x="0" y="25451"/>
                    <a:pt x="25451" y="0"/>
                    <a:pt x="56845" y="0"/>
                  </a:cubicBezTo>
                  <a:lnTo>
                    <a:pt x="395808"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822CD19B-79C6-E349-A75B-1F5EF47685EE}"/>
                </a:ext>
              </a:extLst>
            </p:cNvPr>
            <p:cNvSpPr/>
            <p:nvPr/>
          </p:nvSpPr>
          <p:spPr>
            <a:xfrm>
              <a:off x="9399831" y="5479419"/>
              <a:ext cx="147561" cy="147561"/>
            </a:xfrm>
            <a:custGeom>
              <a:avLst/>
              <a:gdLst>
                <a:gd name="connsiteX0" fmla="*/ 147561 w 147561"/>
                <a:gd name="connsiteY0" fmla="*/ 73774 h 147561"/>
                <a:gd name="connsiteX1" fmla="*/ 73774 w 147561"/>
                <a:gd name="connsiteY1" fmla="*/ 147561 h 147561"/>
                <a:gd name="connsiteX2" fmla="*/ 0 w 147561"/>
                <a:gd name="connsiteY2" fmla="*/ 73774 h 147561"/>
                <a:gd name="connsiteX3" fmla="*/ 73774 w 147561"/>
                <a:gd name="connsiteY3" fmla="*/ 0 h 147561"/>
                <a:gd name="connsiteX4" fmla="*/ 147561 w 147561"/>
                <a:gd name="connsiteY4" fmla="*/ 73774 h 14756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7561" h="147561">
                  <a:moveTo>
                    <a:pt x="147561" y="73774"/>
                  </a:moveTo>
                  <a:cubicBezTo>
                    <a:pt x="147561" y="114516"/>
                    <a:pt x="114529" y="147561"/>
                    <a:pt x="73774" y="147561"/>
                  </a:cubicBezTo>
                  <a:cubicBezTo>
                    <a:pt x="33033" y="147561"/>
                    <a:pt x="0" y="114516"/>
                    <a:pt x="0" y="73774"/>
                  </a:cubicBezTo>
                  <a:cubicBezTo>
                    <a:pt x="0" y="33033"/>
                    <a:pt x="33033" y="0"/>
                    <a:pt x="73774" y="0"/>
                  </a:cubicBezTo>
                  <a:cubicBezTo>
                    <a:pt x="114529" y="0"/>
                    <a:pt x="147561" y="33033"/>
                    <a:pt x="147561" y="73774"/>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Freeform 3">
              <a:extLst>
                <a:ext uri="{FF2B5EF4-FFF2-40B4-BE49-F238E27FC236}">
                  <a16:creationId xmlns:a16="http://schemas.microsoft.com/office/drawing/2014/main" xmlns="" id="{61619B25-094B-FF4E-B2DE-9B2D232A314C}"/>
                </a:ext>
              </a:extLst>
            </p:cNvPr>
            <p:cNvSpPr/>
            <p:nvPr/>
          </p:nvSpPr>
          <p:spPr>
            <a:xfrm>
              <a:off x="9290788" y="4993413"/>
              <a:ext cx="291109" cy="0"/>
            </a:xfrm>
            <a:custGeom>
              <a:avLst/>
              <a:gdLst>
                <a:gd name="connsiteX0" fmla="*/ 0 w 291109"/>
                <a:gd name="connsiteY0" fmla="*/ 0 h 0"/>
                <a:gd name="connsiteX1" fmla="*/ 291109 w 291109"/>
                <a:gd name="connsiteY1" fmla="*/ 0 h 0"/>
              </a:gdLst>
              <a:ahLst/>
              <a:cxnLst>
                <a:cxn ang="0">
                  <a:pos x="connsiteX0" y="connsiteY0"/>
                </a:cxn>
                <a:cxn ang="1">
                  <a:pos x="connsiteX1" y="connsiteY1"/>
                </a:cxn>
              </a:cxnLst>
              <a:rect l="l" t="t" r="r" b="b"/>
              <a:pathLst>
                <a:path w="291109">
                  <a:moveTo>
                    <a:pt x="0" y="0"/>
                  </a:moveTo>
                  <a:lnTo>
                    <a:pt x="291109"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Freeform 3">
              <a:extLst>
                <a:ext uri="{FF2B5EF4-FFF2-40B4-BE49-F238E27FC236}">
                  <a16:creationId xmlns:a16="http://schemas.microsoft.com/office/drawing/2014/main" xmlns="" id="{0EFA4938-5CF2-104B-9FCD-3B217C4D19A1}"/>
                </a:ext>
              </a:extLst>
            </p:cNvPr>
            <p:cNvSpPr/>
            <p:nvPr/>
          </p:nvSpPr>
          <p:spPr>
            <a:xfrm>
              <a:off x="9290788" y="4898485"/>
              <a:ext cx="291109" cy="0"/>
            </a:xfrm>
            <a:custGeom>
              <a:avLst/>
              <a:gdLst>
                <a:gd name="connsiteX0" fmla="*/ 0 w 291109"/>
                <a:gd name="connsiteY0" fmla="*/ 0 h 0"/>
                <a:gd name="connsiteX1" fmla="*/ 291109 w 291109"/>
                <a:gd name="connsiteY1" fmla="*/ 0 h 0"/>
              </a:gdLst>
              <a:ahLst/>
              <a:cxnLst>
                <a:cxn ang="0">
                  <a:pos x="connsiteX0" y="connsiteY0"/>
                </a:cxn>
                <a:cxn ang="1">
                  <a:pos x="connsiteX1" y="connsiteY1"/>
                </a:cxn>
              </a:cxnLst>
              <a:rect l="l" t="t" r="r" b="b"/>
              <a:pathLst>
                <a:path w="291109">
                  <a:moveTo>
                    <a:pt x="0" y="0"/>
                  </a:moveTo>
                  <a:lnTo>
                    <a:pt x="291109"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Freeform 3">
              <a:extLst>
                <a:ext uri="{FF2B5EF4-FFF2-40B4-BE49-F238E27FC236}">
                  <a16:creationId xmlns:a16="http://schemas.microsoft.com/office/drawing/2014/main" xmlns="" id="{73A1549C-0100-F845-B6B6-9F136D2842E0}"/>
                </a:ext>
              </a:extLst>
            </p:cNvPr>
            <p:cNvSpPr/>
            <p:nvPr/>
          </p:nvSpPr>
          <p:spPr>
            <a:xfrm>
              <a:off x="10394107" y="4789493"/>
              <a:ext cx="395808" cy="1002030"/>
            </a:xfrm>
            <a:custGeom>
              <a:avLst/>
              <a:gdLst>
                <a:gd name="connsiteX0" fmla="*/ 0 w 395808"/>
                <a:gd name="connsiteY0" fmla="*/ 1002030 h 1002030"/>
                <a:gd name="connsiteX1" fmla="*/ 338963 w 395808"/>
                <a:gd name="connsiteY1" fmla="*/ 1002030 h 1002030"/>
                <a:gd name="connsiteX2" fmla="*/ 395808 w 395808"/>
                <a:gd name="connsiteY2" fmla="*/ 945185 h 1002030"/>
                <a:gd name="connsiteX3" fmla="*/ 395808 w 395808"/>
                <a:gd name="connsiteY3" fmla="*/ 56845 h 1002030"/>
                <a:gd name="connsiteX4" fmla="*/ 338963 w 395808"/>
                <a:gd name="connsiteY4" fmla="*/ 0 h 1002030"/>
                <a:gd name="connsiteX5" fmla="*/ 0 w 395808"/>
                <a:gd name="connsiteY5" fmla="*/ 0 h 10020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395808" h="1002030">
                  <a:moveTo>
                    <a:pt x="0" y="1002030"/>
                  </a:moveTo>
                  <a:lnTo>
                    <a:pt x="338963" y="1002030"/>
                  </a:lnTo>
                  <a:cubicBezTo>
                    <a:pt x="370357" y="1002030"/>
                    <a:pt x="395808" y="976579"/>
                    <a:pt x="395808" y="945185"/>
                  </a:cubicBezTo>
                  <a:lnTo>
                    <a:pt x="395808" y="56845"/>
                  </a:lnTo>
                  <a:cubicBezTo>
                    <a:pt x="395808" y="25451"/>
                    <a:pt x="370357" y="0"/>
                    <a:pt x="338963" y="0"/>
                  </a:cubicBez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Freeform 3">
              <a:extLst>
                <a:ext uri="{FF2B5EF4-FFF2-40B4-BE49-F238E27FC236}">
                  <a16:creationId xmlns:a16="http://schemas.microsoft.com/office/drawing/2014/main" xmlns="" id="{C9C94BAF-B657-2147-8378-553F887326CA}"/>
                </a:ext>
              </a:extLst>
            </p:cNvPr>
            <p:cNvSpPr/>
            <p:nvPr/>
          </p:nvSpPr>
          <p:spPr>
            <a:xfrm>
              <a:off x="10433100" y="5479419"/>
              <a:ext cx="147561" cy="147561"/>
            </a:xfrm>
            <a:custGeom>
              <a:avLst/>
              <a:gdLst>
                <a:gd name="connsiteX0" fmla="*/ 0 w 147561"/>
                <a:gd name="connsiteY0" fmla="*/ 73774 h 147561"/>
                <a:gd name="connsiteX1" fmla="*/ 73774 w 147561"/>
                <a:gd name="connsiteY1" fmla="*/ 147561 h 147561"/>
                <a:gd name="connsiteX2" fmla="*/ 147561 w 147561"/>
                <a:gd name="connsiteY2" fmla="*/ 73774 h 147561"/>
                <a:gd name="connsiteX3" fmla="*/ 73774 w 147561"/>
                <a:gd name="connsiteY3" fmla="*/ 0 h 147561"/>
                <a:gd name="connsiteX4" fmla="*/ 0 w 147561"/>
                <a:gd name="connsiteY4" fmla="*/ 73774 h 14756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7561" h="147561">
                  <a:moveTo>
                    <a:pt x="0" y="73774"/>
                  </a:moveTo>
                  <a:cubicBezTo>
                    <a:pt x="0" y="114516"/>
                    <a:pt x="33033" y="147561"/>
                    <a:pt x="73774" y="147561"/>
                  </a:cubicBezTo>
                  <a:cubicBezTo>
                    <a:pt x="114529" y="147561"/>
                    <a:pt x="147561" y="114516"/>
                    <a:pt x="147561" y="73774"/>
                  </a:cubicBezTo>
                  <a:cubicBezTo>
                    <a:pt x="147561" y="33033"/>
                    <a:pt x="114529" y="0"/>
                    <a:pt x="73774" y="0"/>
                  </a:cubicBezTo>
                  <a:cubicBezTo>
                    <a:pt x="33033" y="0"/>
                    <a:pt x="0" y="33033"/>
                    <a:pt x="0" y="73774"/>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Freeform 3">
              <a:extLst>
                <a:ext uri="{FF2B5EF4-FFF2-40B4-BE49-F238E27FC236}">
                  <a16:creationId xmlns:a16="http://schemas.microsoft.com/office/drawing/2014/main" xmlns="" id="{AC358208-5912-B345-AD6D-A80F532192B3}"/>
                </a:ext>
              </a:extLst>
            </p:cNvPr>
            <p:cNvSpPr/>
            <p:nvPr/>
          </p:nvSpPr>
          <p:spPr>
            <a:xfrm>
              <a:off x="10398595" y="4993413"/>
              <a:ext cx="291109" cy="0"/>
            </a:xfrm>
            <a:custGeom>
              <a:avLst/>
              <a:gdLst>
                <a:gd name="connsiteX0" fmla="*/ 291109 w 291109"/>
                <a:gd name="connsiteY0" fmla="*/ 0 h 0"/>
                <a:gd name="connsiteX1" fmla="*/ 0 w 291109"/>
                <a:gd name="connsiteY1" fmla="*/ 0 h 0"/>
              </a:gdLst>
              <a:ahLst/>
              <a:cxnLst>
                <a:cxn ang="0">
                  <a:pos x="connsiteX0" y="connsiteY0"/>
                </a:cxn>
                <a:cxn ang="1">
                  <a:pos x="connsiteX1" y="connsiteY1"/>
                </a:cxn>
              </a:cxnLst>
              <a:rect l="l" t="t" r="r" b="b"/>
              <a:pathLst>
                <a:path w="291109">
                  <a:moveTo>
                    <a:pt x="291109" y="0"/>
                  </a:move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3">
              <a:extLst>
                <a:ext uri="{FF2B5EF4-FFF2-40B4-BE49-F238E27FC236}">
                  <a16:creationId xmlns:a16="http://schemas.microsoft.com/office/drawing/2014/main" xmlns="" id="{8A1F487B-4835-8349-95BB-2569978EDDB7}"/>
                </a:ext>
              </a:extLst>
            </p:cNvPr>
            <p:cNvSpPr/>
            <p:nvPr/>
          </p:nvSpPr>
          <p:spPr>
            <a:xfrm>
              <a:off x="10398595" y="4898485"/>
              <a:ext cx="291109" cy="0"/>
            </a:xfrm>
            <a:custGeom>
              <a:avLst/>
              <a:gdLst>
                <a:gd name="connsiteX0" fmla="*/ 291109 w 291109"/>
                <a:gd name="connsiteY0" fmla="*/ 0 h 0"/>
                <a:gd name="connsiteX1" fmla="*/ 0 w 291109"/>
                <a:gd name="connsiteY1" fmla="*/ 0 h 0"/>
              </a:gdLst>
              <a:ahLst/>
              <a:cxnLst>
                <a:cxn ang="0">
                  <a:pos x="connsiteX0" y="connsiteY0"/>
                </a:cxn>
                <a:cxn ang="1">
                  <a:pos x="connsiteX1" y="connsiteY1"/>
                </a:cxn>
              </a:cxnLst>
              <a:rect l="l" t="t" r="r" b="b"/>
              <a:pathLst>
                <a:path w="291109">
                  <a:moveTo>
                    <a:pt x="291109" y="0"/>
                  </a:move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#4</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Disjointed programs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create insight gaps. </a:t>
            </a:r>
            <a:endParaRPr lang="en-US" sz="3000" dirty="0"/>
          </a:p>
        </p:txBody>
      </p:sp>
      <p:sp>
        <p:nvSpPr>
          <p:cNvPr id="3" name="Content Placeholder 2"/>
          <p:cNvSpPr>
            <a:spLocks noGrp="1"/>
          </p:cNvSpPr>
          <p:nvPr>
            <p:ph idx="1"/>
          </p:nvPr>
        </p:nvSpPr>
        <p:spPr>
          <a:xfrm>
            <a:off x="5362074" y="2875314"/>
            <a:ext cx="6154065" cy="1957459"/>
          </a:xfrm>
        </p:spPr>
        <p:txBody>
          <a:bodyPr/>
          <a:lstStyle/>
          <a:p>
            <a:r>
              <a:rPr lang="en-US" dirty="0"/>
              <a:t>With one, integrated program you can:</a:t>
            </a:r>
          </a:p>
          <a:p>
            <a:pPr lvl="1"/>
            <a:r>
              <a:rPr lang="en-US" dirty="0">
                <a:solidFill>
                  <a:srgbClr val="808285"/>
                </a:solidFill>
              </a:rPr>
              <a:t>Identify improvements.</a:t>
            </a:r>
          </a:p>
          <a:p>
            <a:pPr lvl="1"/>
            <a:r>
              <a:rPr lang="en-US" dirty="0">
                <a:solidFill>
                  <a:srgbClr val="808285"/>
                </a:solidFill>
              </a:rPr>
              <a:t>Easily adapt and evolve programs. </a:t>
            </a:r>
          </a:p>
          <a:p>
            <a:pPr lvl="1"/>
            <a:r>
              <a:rPr lang="en-US" dirty="0">
                <a:solidFill>
                  <a:srgbClr val="808285"/>
                </a:solidFill>
              </a:rPr>
              <a:t>Respond quickly to regulatory and policy changes.</a:t>
            </a:r>
          </a:p>
        </p:txBody>
      </p:sp>
      <p:sp>
        <p:nvSpPr>
          <p:cNvPr id="22" name="Oval 21">
            <a:extLst>
              <a:ext uri="{FF2B5EF4-FFF2-40B4-BE49-F238E27FC236}">
                <a16:creationId xmlns:a16="http://schemas.microsoft.com/office/drawing/2014/main" xmlns="" id="{8148EFE4-548C-E047-8565-C28C9EF6443C}"/>
              </a:ext>
            </a:extLst>
          </p:cNvPr>
          <p:cNvSpPr/>
          <p:nvPr/>
        </p:nvSpPr>
        <p:spPr>
          <a:xfrm>
            <a:off x="3202632" y="2943981"/>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Oval 121">
            <a:extLst>
              <a:ext uri="{FF2B5EF4-FFF2-40B4-BE49-F238E27FC236}">
                <a16:creationId xmlns:a16="http://schemas.microsoft.com/office/drawing/2014/main" xmlns="" id="{DE5089A9-55B0-F84A-BE57-6A35027BF00E}"/>
              </a:ext>
            </a:extLst>
          </p:cNvPr>
          <p:cNvSpPr/>
          <p:nvPr/>
        </p:nvSpPr>
        <p:spPr>
          <a:xfrm>
            <a:off x="3202632" y="3051779"/>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22">
            <a:extLst>
              <a:ext uri="{FF2B5EF4-FFF2-40B4-BE49-F238E27FC236}">
                <a16:creationId xmlns:a16="http://schemas.microsoft.com/office/drawing/2014/main" xmlns="" id="{15E43CA8-5074-D843-B337-06FF4A85675F}"/>
              </a:ext>
            </a:extLst>
          </p:cNvPr>
          <p:cNvSpPr/>
          <p:nvPr/>
        </p:nvSpPr>
        <p:spPr>
          <a:xfrm>
            <a:off x="3202632" y="3159577"/>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Oval 123">
            <a:extLst>
              <a:ext uri="{FF2B5EF4-FFF2-40B4-BE49-F238E27FC236}">
                <a16:creationId xmlns:a16="http://schemas.microsoft.com/office/drawing/2014/main" xmlns="" id="{E9DA033B-174C-4844-846D-063277AB07F2}"/>
              </a:ext>
            </a:extLst>
          </p:cNvPr>
          <p:cNvSpPr/>
          <p:nvPr/>
        </p:nvSpPr>
        <p:spPr>
          <a:xfrm>
            <a:off x="3202632" y="3267376"/>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37">
            <a:extLst>
              <a:ext uri="{FF2B5EF4-FFF2-40B4-BE49-F238E27FC236}">
                <a16:creationId xmlns:a16="http://schemas.microsoft.com/office/drawing/2014/main" xmlns="" id="{AECB5449-DF0F-4549-870C-FB88DCFAB280}"/>
              </a:ext>
            </a:extLst>
          </p:cNvPr>
          <p:cNvGrpSpPr/>
          <p:nvPr/>
        </p:nvGrpSpPr>
        <p:grpSpPr>
          <a:xfrm>
            <a:off x="2093473" y="1784972"/>
            <a:ext cx="1336051" cy="1669231"/>
            <a:chOff x="1562895" y="1784973"/>
            <a:chExt cx="1336051" cy="1437378"/>
          </a:xfrm>
        </p:grpSpPr>
        <p:sp>
          <p:nvSpPr>
            <p:cNvPr id="40" name="Oval 39">
              <a:extLst>
                <a:ext uri="{FF2B5EF4-FFF2-40B4-BE49-F238E27FC236}">
                  <a16:creationId xmlns:a16="http://schemas.microsoft.com/office/drawing/2014/main" xmlns="" id="{931490E4-6E1A-9146-8E7E-E68C9C2219DE}"/>
                </a:ext>
              </a:extLst>
            </p:cNvPr>
            <p:cNvSpPr/>
            <p:nvPr/>
          </p:nvSpPr>
          <p:spPr>
            <a:xfrm>
              <a:off x="2672631" y="2996036"/>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1" name="Elbow Connector 40">
              <a:extLst>
                <a:ext uri="{FF2B5EF4-FFF2-40B4-BE49-F238E27FC236}">
                  <a16:creationId xmlns:a16="http://schemas.microsoft.com/office/drawing/2014/main" xmlns="" id="{7EE26F74-A295-C242-8556-D7BD6E04616A}"/>
                </a:ext>
              </a:extLst>
            </p:cNvPr>
            <p:cNvCxnSpPr>
              <a:cxnSpLocks/>
              <a:stCxn id="66" idx="6"/>
              <a:endCxn id="40" idx="2"/>
            </p:cNvCxnSpPr>
            <p:nvPr/>
          </p:nvCxnSpPr>
          <p:spPr>
            <a:xfrm>
              <a:off x="1562895" y="1784973"/>
              <a:ext cx="1109736" cy="1324221"/>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xmlns="" id="{9FBAC706-E1FC-4F45-9194-9A1A02FAB684}"/>
              </a:ext>
            </a:extLst>
          </p:cNvPr>
          <p:cNvGrpSpPr/>
          <p:nvPr/>
        </p:nvGrpSpPr>
        <p:grpSpPr>
          <a:xfrm>
            <a:off x="2052802" y="3467022"/>
            <a:ext cx="1371510" cy="1626304"/>
            <a:chOff x="1522224" y="3286684"/>
            <a:chExt cx="1371510" cy="1806641"/>
          </a:xfrm>
        </p:grpSpPr>
        <p:sp>
          <p:nvSpPr>
            <p:cNvPr id="44" name="Oval 43">
              <a:extLst>
                <a:ext uri="{FF2B5EF4-FFF2-40B4-BE49-F238E27FC236}">
                  <a16:creationId xmlns:a16="http://schemas.microsoft.com/office/drawing/2014/main" xmlns="" id="{F9777AD0-A3FB-4F48-BEFF-C474AE4328DE}"/>
                </a:ext>
              </a:extLst>
            </p:cNvPr>
            <p:cNvSpPr/>
            <p:nvPr/>
          </p:nvSpPr>
          <p:spPr>
            <a:xfrm>
              <a:off x="2667419" y="3286684"/>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8" name="Elbow Connector 57">
              <a:extLst>
                <a:ext uri="{FF2B5EF4-FFF2-40B4-BE49-F238E27FC236}">
                  <a16:creationId xmlns:a16="http://schemas.microsoft.com/office/drawing/2014/main" xmlns="" id="{253355E2-A133-5043-B680-C7B5355BF32B}"/>
                </a:ext>
              </a:extLst>
            </p:cNvPr>
            <p:cNvCxnSpPr>
              <a:cxnSpLocks/>
              <a:stCxn id="72" idx="6"/>
              <a:endCxn id="44" idx="2"/>
            </p:cNvCxnSpPr>
            <p:nvPr/>
          </p:nvCxnSpPr>
          <p:spPr>
            <a:xfrm flipV="1">
              <a:off x="1522224" y="3399842"/>
              <a:ext cx="1145195" cy="1693483"/>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xmlns="" id="{EA6CCD2C-7B29-C544-BC06-3CDE71A9AACF}"/>
              </a:ext>
            </a:extLst>
          </p:cNvPr>
          <p:cNvGrpSpPr/>
          <p:nvPr/>
        </p:nvGrpSpPr>
        <p:grpSpPr>
          <a:xfrm>
            <a:off x="2052803" y="3401417"/>
            <a:ext cx="1374036" cy="589124"/>
            <a:chOff x="1522225" y="3195596"/>
            <a:chExt cx="1374036" cy="794945"/>
          </a:xfrm>
        </p:grpSpPr>
        <p:sp>
          <p:nvSpPr>
            <p:cNvPr id="60" name="Oval 59">
              <a:extLst>
                <a:ext uri="{FF2B5EF4-FFF2-40B4-BE49-F238E27FC236}">
                  <a16:creationId xmlns:a16="http://schemas.microsoft.com/office/drawing/2014/main" xmlns="" id="{D7169D99-778F-7B44-854F-0309C2A796F5}"/>
                </a:ext>
              </a:extLst>
            </p:cNvPr>
            <p:cNvSpPr/>
            <p:nvPr/>
          </p:nvSpPr>
          <p:spPr>
            <a:xfrm>
              <a:off x="2669946" y="3195596"/>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 name="Elbow Connector 60">
              <a:extLst>
                <a:ext uri="{FF2B5EF4-FFF2-40B4-BE49-F238E27FC236}">
                  <a16:creationId xmlns:a16="http://schemas.microsoft.com/office/drawing/2014/main" xmlns="" id="{36E4B545-826B-914D-A044-4CE6B250C1A8}"/>
                </a:ext>
              </a:extLst>
            </p:cNvPr>
            <p:cNvCxnSpPr>
              <a:cxnSpLocks/>
              <a:stCxn id="75" idx="6"/>
              <a:endCxn id="60" idx="2"/>
            </p:cNvCxnSpPr>
            <p:nvPr/>
          </p:nvCxnSpPr>
          <p:spPr>
            <a:xfrm flipV="1">
              <a:off x="1522225" y="3308754"/>
              <a:ext cx="1147721" cy="681787"/>
            </a:xfrm>
            <a:prstGeom prst="bentConnector3">
              <a:avLst>
                <a:gd name="adj1" fmla="val 25380"/>
              </a:avLst>
            </a:prstGeom>
            <a:ln w="12700"/>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xmlns="" id="{363372A5-748B-B140-B2F1-91137771F320}"/>
              </a:ext>
            </a:extLst>
          </p:cNvPr>
          <p:cNvGrpSpPr/>
          <p:nvPr/>
        </p:nvGrpSpPr>
        <p:grpSpPr>
          <a:xfrm>
            <a:off x="2083271" y="2887756"/>
            <a:ext cx="1359851" cy="695759"/>
            <a:chOff x="1552693" y="2887757"/>
            <a:chExt cx="1359851" cy="443066"/>
          </a:xfrm>
        </p:grpSpPr>
        <p:sp>
          <p:nvSpPr>
            <p:cNvPr id="63" name="Oval 62">
              <a:extLst>
                <a:ext uri="{FF2B5EF4-FFF2-40B4-BE49-F238E27FC236}">
                  <a16:creationId xmlns:a16="http://schemas.microsoft.com/office/drawing/2014/main" xmlns="" id="{9F76B971-D581-A344-8AFE-5AB2510E63B4}"/>
                </a:ext>
              </a:extLst>
            </p:cNvPr>
            <p:cNvSpPr/>
            <p:nvPr/>
          </p:nvSpPr>
          <p:spPr>
            <a:xfrm>
              <a:off x="2686229" y="3104508"/>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4" name="Elbow Connector 63">
              <a:extLst>
                <a:ext uri="{FF2B5EF4-FFF2-40B4-BE49-F238E27FC236}">
                  <a16:creationId xmlns:a16="http://schemas.microsoft.com/office/drawing/2014/main" xmlns="" id="{97AE646C-D895-FE4E-A4FF-2F28986A0AB0}"/>
                </a:ext>
              </a:extLst>
            </p:cNvPr>
            <p:cNvCxnSpPr>
              <a:cxnSpLocks/>
              <a:stCxn id="69" idx="6"/>
              <a:endCxn id="63" idx="2"/>
            </p:cNvCxnSpPr>
            <p:nvPr/>
          </p:nvCxnSpPr>
          <p:spPr>
            <a:xfrm>
              <a:off x="1552693" y="2887757"/>
              <a:ext cx="1133536" cy="329909"/>
            </a:xfrm>
            <a:prstGeom prst="bentConnector3">
              <a:avLst>
                <a:gd name="adj1" fmla="val 24231"/>
              </a:avLst>
            </a:prstGeom>
            <a:ln w="12700"/>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xmlns="" id="{858E3699-DE59-B240-8420-48C5F394A740}"/>
              </a:ext>
            </a:extLst>
          </p:cNvPr>
          <p:cNvGrpSpPr/>
          <p:nvPr/>
        </p:nvGrpSpPr>
        <p:grpSpPr>
          <a:xfrm>
            <a:off x="1207648" y="1342060"/>
            <a:ext cx="885825" cy="885825"/>
            <a:chOff x="447604" y="999063"/>
            <a:chExt cx="885825" cy="885825"/>
          </a:xfrm>
        </p:grpSpPr>
        <p:sp>
          <p:nvSpPr>
            <p:cNvPr id="66" name="Oval 65">
              <a:extLst>
                <a:ext uri="{FF2B5EF4-FFF2-40B4-BE49-F238E27FC236}">
                  <a16:creationId xmlns:a16="http://schemas.microsoft.com/office/drawing/2014/main" xmlns="" id="{7BF0D71E-F82E-ED42-AB03-DC03D96BC63F}"/>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a:extLst>
                <a:ext uri="{FF2B5EF4-FFF2-40B4-BE49-F238E27FC236}">
                  <a16:creationId xmlns:a16="http://schemas.microsoft.com/office/drawing/2014/main" xmlns="" id="{7CABA21D-C8FD-A74D-A512-BB0AF763EB23}"/>
                </a:ext>
              </a:extLst>
            </p:cNvPr>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68" name="Group 67">
            <a:extLst>
              <a:ext uri="{FF2B5EF4-FFF2-40B4-BE49-F238E27FC236}">
                <a16:creationId xmlns:a16="http://schemas.microsoft.com/office/drawing/2014/main" xmlns="" id="{A20656E1-83C0-1643-A365-7C2015507F0A}"/>
              </a:ext>
            </a:extLst>
          </p:cNvPr>
          <p:cNvGrpSpPr/>
          <p:nvPr/>
        </p:nvGrpSpPr>
        <p:grpSpPr>
          <a:xfrm>
            <a:off x="1197446" y="2444844"/>
            <a:ext cx="885825" cy="885825"/>
            <a:chOff x="447604" y="999063"/>
            <a:chExt cx="885825" cy="885825"/>
          </a:xfrm>
        </p:grpSpPr>
        <p:sp>
          <p:nvSpPr>
            <p:cNvPr id="69" name="Oval 68">
              <a:extLst>
                <a:ext uri="{FF2B5EF4-FFF2-40B4-BE49-F238E27FC236}">
                  <a16:creationId xmlns:a16="http://schemas.microsoft.com/office/drawing/2014/main" xmlns="" id="{D5838AF9-0BBD-8F49-AFA0-8029906675F5}"/>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extBox 69">
              <a:extLst>
                <a:ext uri="{FF2B5EF4-FFF2-40B4-BE49-F238E27FC236}">
                  <a16:creationId xmlns:a16="http://schemas.microsoft.com/office/drawing/2014/main" xmlns="" id="{D6F4E3E1-1464-1744-A3D6-B0CB1DEAB4E3}"/>
                </a:ext>
              </a:extLst>
            </p:cNvPr>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71" name="Group 70">
            <a:extLst>
              <a:ext uri="{FF2B5EF4-FFF2-40B4-BE49-F238E27FC236}">
                <a16:creationId xmlns:a16="http://schemas.microsoft.com/office/drawing/2014/main" xmlns="" id="{81005205-AE62-8F42-8265-7A363E0D0041}"/>
              </a:ext>
            </a:extLst>
          </p:cNvPr>
          <p:cNvGrpSpPr/>
          <p:nvPr/>
        </p:nvGrpSpPr>
        <p:grpSpPr>
          <a:xfrm>
            <a:off x="1088112" y="4650412"/>
            <a:ext cx="1043555" cy="885825"/>
            <a:chOff x="368739" y="999063"/>
            <a:chExt cx="1043555" cy="885825"/>
          </a:xfrm>
        </p:grpSpPr>
        <p:sp>
          <p:nvSpPr>
            <p:cNvPr id="72" name="Oval 71">
              <a:extLst>
                <a:ext uri="{FF2B5EF4-FFF2-40B4-BE49-F238E27FC236}">
                  <a16:creationId xmlns:a16="http://schemas.microsoft.com/office/drawing/2014/main" xmlns="" id="{005570A2-D237-0B40-8441-82FC6FD68530}"/>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TextBox 72">
              <a:extLst>
                <a:ext uri="{FF2B5EF4-FFF2-40B4-BE49-F238E27FC236}">
                  <a16:creationId xmlns:a16="http://schemas.microsoft.com/office/drawing/2014/main" xmlns="" id="{37EF1BC2-6FC9-4941-8108-41580B45CE35}"/>
                </a:ext>
              </a:extLst>
            </p:cNvPr>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74" name="Group 73">
            <a:extLst>
              <a:ext uri="{FF2B5EF4-FFF2-40B4-BE49-F238E27FC236}">
                <a16:creationId xmlns:a16="http://schemas.microsoft.com/office/drawing/2014/main" xmlns="" id="{2A54234F-4125-9A41-B8BF-4DDEFDF3B8DB}"/>
              </a:ext>
            </a:extLst>
          </p:cNvPr>
          <p:cNvGrpSpPr/>
          <p:nvPr/>
        </p:nvGrpSpPr>
        <p:grpSpPr>
          <a:xfrm>
            <a:off x="1166978" y="3547628"/>
            <a:ext cx="885825" cy="885825"/>
            <a:chOff x="447604" y="999063"/>
            <a:chExt cx="885825" cy="885825"/>
          </a:xfrm>
        </p:grpSpPr>
        <p:sp>
          <p:nvSpPr>
            <p:cNvPr id="75" name="Oval 74">
              <a:extLst>
                <a:ext uri="{FF2B5EF4-FFF2-40B4-BE49-F238E27FC236}">
                  <a16:creationId xmlns:a16="http://schemas.microsoft.com/office/drawing/2014/main" xmlns="" id="{C080242A-C1BB-8B4A-87D4-BC530C4901D2}"/>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TextBox 75">
              <a:extLst>
                <a:ext uri="{FF2B5EF4-FFF2-40B4-BE49-F238E27FC236}">
                  <a16:creationId xmlns:a16="http://schemas.microsoft.com/office/drawing/2014/main" xmlns="" id="{0791DB26-4012-C345-A935-F38422F68788}"/>
                </a:ext>
              </a:extLst>
            </p:cNvPr>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Tree>
    <p:extLst>
      <p:ext uri="{BB962C8B-B14F-4D97-AF65-F5344CB8AC3E}">
        <p14:creationId xmlns:p14="http://schemas.microsoft.com/office/powerpoint/2010/main" val="205405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xmlns="" id="{94DB765C-D214-7A44-8757-0325207A8B08}"/>
              </a:ext>
            </a:extLst>
          </p:cNvPr>
          <p:cNvPicPr>
            <a:picLocks noGrp="1" noChangeAspect="1"/>
          </p:cNvPicPr>
          <p:nvPr>
            <p:ph type="pic" sz="quarter" idx="10"/>
          </p:nvPr>
        </p:nvPicPr>
        <p:blipFill>
          <a:blip r:embed="rId3"/>
          <a:srcRect l="820" r="820"/>
          <a:stretch>
            <a:fillRect/>
          </a:stretch>
        </p:blipFill>
        <p:spPr>
          <a:xfrm>
            <a:off x="0" y="0"/>
            <a:ext cx="12192000" cy="6858000"/>
          </a:xfrm>
        </p:spPr>
      </p:pic>
      <p:sp>
        <p:nvSpPr>
          <p:cNvPr id="21" name="Title 1">
            <a:extLst>
              <a:ext uri="{FF2B5EF4-FFF2-40B4-BE49-F238E27FC236}">
                <a16:creationId xmlns:a16="http://schemas.microsoft.com/office/drawing/2014/main" xmlns="" id="{968B8A4D-ECE8-F247-9124-C8A448FD8463}"/>
              </a:ext>
            </a:extLst>
          </p:cNvPr>
          <p:cNvSpPr txBox="1">
            <a:spLocks/>
          </p:cNvSpPr>
          <p:nvPr/>
        </p:nvSpPr>
        <p:spPr>
          <a:xfrm>
            <a:off x="4590472" y="574535"/>
            <a:ext cx="7601527" cy="1596010"/>
          </a:xfrm>
          <a:prstGeom prst="rect">
            <a:avLst/>
          </a:prstGeom>
        </p:spPr>
        <p:txBody>
          <a:bodyPr anchor="t"/>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0"/>
              </a:spcBef>
              <a:spcAft>
                <a:spcPts val="2000"/>
              </a:spcAft>
            </a:pPr>
            <a:r>
              <a:rPr lang="en-US" sz="3600" dirty="0"/>
              <a:t>WageWorks: A comprehensive solution without the hidden costs.</a:t>
            </a:r>
          </a:p>
        </p:txBody>
      </p:sp>
      <p:sp>
        <p:nvSpPr>
          <p:cNvPr id="22" name="TextBox 21">
            <a:extLst>
              <a:ext uri="{FF2B5EF4-FFF2-40B4-BE49-F238E27FC236}">
                <a16:creationId xmlns:a16="http://schemas.microsoft.com/office/drawing/2014/main" xmlns="" id="{DEFB4133-725B-2843-9DB9-AA6A83A3F718}"/>
              </a:ext>
            </a:extLst>
          </p:cNvPr>
          <p:cNvSpPr txBox="1"/>
          <p:nvPr/>
        </p:nvSpPr>
        <p:spPr>
          <a:xfrm>
            <a:off x="4683282" y="1679988"/>
            <a:ext cx="6490110" cy="323165"/>
          </a:xfrm>
          <a:prstGeom prst="rect">
            <a:avLst/>
          </a:prstGeom>
          <a:noFill/>
        </p:spPr>
        <p:txBody>
          <a:bodyPr wrap="none" lIns="0" tIns="0" rIns="0" bIns="0" rtlCol="0">
            <a:spAutoFit/>
          </a:bodyPr>
          <a:lstStyle/>
          <a:p>
            <a:r>
              <a:rPr lang="en-US" sz="2100" dirty="0">
                <a:solidFill>
                  <a:schemeClr val="accent2"/>
                </a:solidFill>
              </a:rPr>
              <a:t>Manage all your consumer-directed benefits in one place.</a:t>
            </a:r>
          </a:p>
        </p:txBody>
      </p:sp>
      <p:cxnSp>
        <p:nvCxnSpPr>
          <p:cNvPr id="29" name="Straight Connector 28">
            <a:extLst>
              <a:ext uri="{FF2B5EF4-FFF2-40B4-BE49-F238E27FC236}">
                <a16:creationId xmlns:a16="http://schemas.microsoft.com/office/drawing/2014/main" xmlns="" id="{7E2FA5CB-49A4-D647-9F40-0272485DA955}"/>
              </a:ext>
            </a:extLst>
          </p:cNvPr>
          <p:cNvCxnSpPr>
            <a:cxnSpLocks/>
            <a:stCxn id="12" idx="2"/>
          </p:cNvCxnSpPr>
          <p:nvPr/>
        </p:nvCxnSpPr>
        <p:spPr>
          <a:xfrm>
            <a:off x="5242604" y="3674628"/>
            <a:ext cx="757587" cy="15776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xmlns="" id="{F1AD4B33-FA46-F547-990D-AEDB63B82E2D}"/>
              </a:ext>
            </a:extLst>
          </p:cNvPr>
          <p:cNvCxnSpPr>
            <a:cxnSpLocks/>
          </p:cNvCxnSpPr>
          <p:nvPr/>
        </p:nvCxnSpPr>
        <p:spPr>
          <a:xfrm>
            <a:off x="4066383" y="3591757"/>
            <a:ext cx="1860385" cy="172763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16B83C6A-58A4-AC4B-A6C8-D3F49E37EAE9}"/>
              </a:ext>
            </a:extLst>
          </p:cNvPr>
          <p:cNvCxnSpPr>
            <a:cxnSpLocks/>
          </p:cNvCxnSpPr>
          <p:nvPr/>
        </p:nvCxnSpPr>
        <p:spPr>
          <a:xfrm>
            <a:off x="2969028" y="3591757"/>
            <a:ext cx="2716488" cy="168739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xmlns="" id="{4E50EBBE-15C0-BE49-B586-439EC7273178}"/>
              </a:ext>
            </a:extLst>
          </p:cNvPr>
          <p:cNvCxnSpPr>
            <a:cxnSpLocks/>
          </p:cNvCxnSpPr>
          <p:nvPr/>
        </p:nvCxnSpPr>
        <p:spPr>
          <a:xfrm>
            <a:off x="1871673" y="3551517"/>
            <a:ext cx="3656932" cy="1753908"/>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25D9390D-1FD1-5944-A245-ABC721C93169}"/>
              </a:ext>
            </a:extLst>
          </p:cNvPr>
          <p:cNvGrpSpPr/>
          <p:nvPr/>
        </p:nvGrpSpPr>
        <p:grpSpPr>
          <a:xfrm>
            <a:off x="1428761" y="3108606"/>
            <a:ext cx="885825" cy="885825"/>
            <a:chOff x="447604" y="999063"/>
            <a:chExt cx="885825" cy="885825"/>
          </a:xfrm>
        </p:grpSpPr>
        <p:sp>
          <p:nvSpPr>
            <p:cNvPr id="4" name="Oval 3">
              <a:extLst>
                <a:ext uri="{FF2B5EF4-FFF2-40B4-BE49-F238E27FC236}">
                  <a16:creationId xmlns:a16="http://schemas.microsoft.com/office/drawing/2014/main" xmlns="" id="{D9BE634D-EC9A-CB45-96C7-F6E01B7B837B}"/>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xmlns="" id="{49682188-773E-F84A-80C5-49A873980CCE}"/>
                </a:ext>
              </a:extLst>
            </p:cNvPr>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7" name="Group 6">
            <a:extLst>
              <a:ext uri="{FF2B5EF4-FFF2-40B4-BE49-F238E27FC236}">
                <a16:creationId xmlns:a16="http://schemas.microsoft.com/office/drawing/2014/main" xmlns="" id="{BF32608F-D3BB-744D-8B97-A410BE2121B8}"/>
              </a:ext>
            </a:extLst>
          </p:cNvPr>
          <p:cNvGrpSpPr/>
          <p:nvPr/>
        </p:nvGrpSpPr>
        <p:grpSpPr>
          <a:xfrm>
            <a:off x="2526116" y="3108606"/>
            <a:ext cx="885825" cy="885825"/>
            <a:chOff x="447604" y="999063"/>
            <a:chExt cx="885825" cy="885825"/>
          </a:xfrm>
        </p:grpSpPr>
        <p:sp>
          <p:nvSpPr>
            <p:cNvPr id="8" name="Oval 7">
              <a:extLst>
                <a:ext uri="{FF2B5EF4-FFF2-40B4-BE49-F238E27FC236}">
                  <a16:creationId xmlns:a16="http://schemas.microsoft.com/office/drawing/2014/main" xmlns="" id="{7C0B72D5-CBF8-F44F-A52E-5A4C5831CF0C}"/>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xmlns="" id="{636782F1-700B-D74A-A782-CF6A2A738F59}"/>
                </a:ext>
              </a:extLst>
            </p:cNvPr>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10" name="Group 9">
            <a:extLst>
              <a:ext uri="{FF2B5EF4-FFF2-40B4-BE49-F238E27FC236}">
                <a16:creationId xmlns:a16="http://schemas.microsoft.com/office/drawing/2014/main" xmlns="" id="{371927AB-2AA2-124B-82DD-5F4ED0943106}"/>
              </a:ext>
            </a:extLst>
          </p:cNvPr>
          <p:cNvGrpSpPr/>
          <p:nvPr/>
        </p:nvGrpSpPr>
        <p:grpSpPr>
          <a:xfrm>
            <a:off x="4720826" y="3108606"/>
            <a:ext cx="1043555" cy="885825"/>
            <a:chOff x="368739" y="999063"/>
            <a:chExt cx="1043555" cy="885825"/>
          </a:xfrm>
        </p:grpSpPr>
        <p:sp>
          <p:nvSpPr>
            <p:cNvPr id="11" name="Oval 10">
              <a:extLst>
                <a:ext uri="{FF2B5EF4-FFF2-40B4-BE49-F238E27FC236}">
                  <a16:creationId xmlns:a16="http://schemas.microsoft.com/office/drawing/2014/main" xmlns="" id="{271AF360-513F-DB4B-8016-A06A7E45E945}"/>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xmlns="" id="{C0A07CE8-F0E5-754B-AE14-AF17837DE52D}"/>
                </a:ext>
              </a:extLst>
            </p:cNvPr>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13" name="Group 12">
            <a:extLst>
              <a:ext uri="{FF2B5EF4-FFF2-40B4-BE49-F238E27FC236}">
                <a16:creationId xmlns:a16="http://schemas.microsoft.com/office/drawing/2014/main" xmlns="" id="{EB669155-B6A2-D34D-81D2-74381AEB7262}"/>
              </a:ext>
            </a:extLst>
          </p:cNvPr>
          <p:cNvGrpSpPr/>
          <p:nvPr/>
        </p:nvGrpSpPr>
        <p:grpSpPr>
          <a:xfrm>
            <a:off x="3623471" y="3108606"/>
            <a:ext cx="885825" cy="885825"/>
            <a:chOff x="447604" y="999063"/>
            <a:chExt cx="885825" cy="885825"/>
          </a:xfrm>
        </p:grpSpPr>
        <p:sp>
          <p:nvSpPr>
            <p:cNvPr id="14" name="Oval 13">
              <a:extLst>
                <a:ext uri="{FF2B5EF4-FFF2-40B4-BE49-F238E27FC236}">
                  <a16:creationId xmlns:a16="http://schemas.microsoft.com/office/drawing/2014/main" xmlns="" id="{B9799041-17C9-9149-815A-99F7F635C389}"/>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xmlns="" id="{29575300-D703-B841-BF63-BC1DD9BD3528}"/>
                </a:ext>
              </a:extLst>
            </p:cNvPr>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Tree>
    <p:extLst>
      <p:ext uri="{BB962C8B-B14F-4D97-AF65-F5344CB8AC3E}">
        <p14:creationId xmlns:p14="http://schemas.microsoft.com/office/powerpoint/2010/main" val="1542671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a:t>REGULATORY MESSAGE.</a:t>
            </a:r>
          </a:p>
        </p:txBody>
      </p:sp>
      <p:sp>
        <p:nvSpPr>
          <p:cNvPr id="3" name="Content Placeholder 2"/>
          <p:cNvSpPr>
            <a:spLocks noGrp="1"/>
          </p:cNvSpPr>
          <p:nvPr>
            <p:ph idx="1"/>
          </p:nvPr>
        </p:nvSpPr>
        <p:spPr>
          <a:xfrm>
            <a:off x="838200" y="2446870"/>
            <a:ext cx="10515600" cy="2047740"/>
          </a:xfrm>
        </p:spPr>
        <p:txBody>
          <a:bodyPr/>
          <a:lstStyle/>
          <a:p>
            <a:r>
              <a:rPr lang="en-US" dirty="0"/>
              <a:t>Slides 27 can be used as:</a:t>
            </a:r>
          </a:p>
          <a:p>
            <a:r>
              <a:rPr lang="en-US" dirty="0"/>
              <a:t>1) A continuation of the intro section.</a:t>
            </a:r>
          </a:p>
          <a:p>
            <a:r>
              <a:rPr lang="en-US" dirty="0"/>
              <a:t>2) On its own to talk about the need for and our work in shaping policy and regulatory requirements. </a:t>
            </a:r>
          </a:p>
        </p:txBody>
      </p:sp>
    </p:spTree>
    <p:extLst>
      <p:ext uri="{BB962C8B-B14F-4D97-AF65-F5344CB8AC3E}">
        <p14:creationId xmlns:p14="http://schemas.microsoft.com/office/powerpoint/2010/main" val="881353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3BD9F24-4172-4841-90AA-581A804E9A7B}"/>
              </a:ext>
            </a:extLst>
          </p:cNvPr>
          <p:cNvSpPr>
            <a:spLocks noGrp="1"/>
          </p:cNvSpPr>
          <p:nvPr>
            <p:ph type="title"/>
          </p:nvPr>
        </p:nvSpPr>
        <p:spPr>
          <a:xfrm>
            <a:off x="1095668" y="2145858"/>
            <a:ext cx="3508230" cy="1495794"/>
          </a:xfrm>
        </p:spPr>
        <p:txBody>
          <a:bodyPr/>
          <a:lstStyle/>
          <a:p>
            <a:pPr lvl="0">
              <a:spcBef>
                <a:spcPts val="2800"/>
              </a:spcBef>
            </a:pPr>
            <a:r>
              <a:rPr lang="en-US" dirty="0"/>
              <a:t>Advocating and lobbying on behalf of our clients and users.</a:t>
            </a:r>
          </a:p>
        </p:txBody>
      </p:sp>
      <p:sp>
        <p:nvSpPr>
          <p:cNvPr id="2" name="TextBox 1">
            <a:extLst>
              <a:ext uri="{FF2B5EF4-FFF2-40B4-BE49-F238E27FC236}">
                <a16:creationId xmlns:a16="http://schemas.microsoft.com/office/drawing/2014/main" xmlns="" id="{AD9822EE-A51F-2443-8DAA-0849F87CE6B6}"/>
              </a:ext>
            </a:extLst>
          </p:cNvPr>
          <p:cNvSpPr txBox="1"/>
          <p:nvPr/>
        </p:nvSpPr>
        <p:spPr>
          <a:xfrm>
            <a:off x="1095668" y="3976576"/>
            <a:ext cx="3189253" cy="1107996"/>
          </a:xfrm>
          <a:prstGeom prst="rect">
            <a:avLst/>
          </a:prstGeom>
          <a:noFill/>
        </p:spPr>
        <p:txBody>
          <a:bodyPr wrap="square" lIns="0" tIns="0" rIns="0" bIns="0" rtlCol="0">
            <a:spAutoFit/>
          </a:bodyPr>
          <a:lstStyle/>
          <a:p>
            <a:r>
              <a:rPr lang="en-US" sz="2400" dirty="0">
                <a:solidFill>
                  <a:srgbClr val="FFFFFF"/>
                </a:solidFill>
                <a:latin typeface="Franklin Gothic Medium" panose="020B0603020102020204"/>
                <a:ea typeface="+mj-ea"/>
                <a:cs typeface="+mj-cs"/>
              </a:rPr>
              <a:t>A dedicated compliance team with 100+ years of experiences.</a:t>
            </a:r>
            <a:endParaRPr lang="en-US" dirty="0">
              <a:solidFill>
                <a:schemeClr val="accent2"/>
              </a:solidFill>
            </a:endParaRPr>
          </a:p>
        </p:txBody>
      </p:sp>
      <p:grpSp>
        <p:nvGrpSpPr>
          <p:cNvPr id="71" name="Group 70">
            <a:extLst>
              <a:ext uri="{FF2B5EF4-FFF2-40B4-BE49-F238E27FC236}">
                <a16:creationId xmlns:a16="http://schemas.microsoft.com/office/drawing/2014/main" xmlns="" id="{594F0202-31B7-144B-B3EC-6EEAFD23E239}"/>
              </a:ext>
            </a:extLst>
          </p:cNvPr>
          <p:cNvGrpSpPr/>
          <p:nvPr/>
        </p:nvGrpSpPr>
        <p:grpSpPr>
          <a:xfrm>
            <a:off x="5475767" y="2165498"/>
            <a:ext cx="5565533" cy="1212112"/>
            <a:chOff x="5475767" y="2165498"/>
            <a:chExt cx="5565533" cy="1212112"/>
          </a:xfrm>
        </p:grpSpPr>
        <p:sp>
          <p:nvSpPr>
            <p:cNvPr id="7" name="Content Placeholder 5">
              <a:extLst>
                <a:ext uri="{FF2B5EF4-FFF2-40B4-BE49-F238E27FC236}">
                  <a16:creationId xmlns:a16="http://schemas.microsoft.com/office/drawing/2014/main" xmlns="" id="{C0521A43-2B06-8448-9926-69B6DAFB1D45}"/>
                </a:ext>
              </a:extLst>
            </p:cNvPr>
            <p:cNvSpPr txBox="1">
              <a:spLocks/>
            </p:cNvSpPr>
            <p:nvPr/>
          </p:nvSpPr>
          <p:spPr>
            <a:xfrm>
              <a:off x="7094700" y="2522255"/>
              <a:ext cx="3946600"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Lead associations to shape the industry’s message and strategy.</a:t>
              </a:r>
            </a:p>
          </p:txBody>
        </p:sp>
        <p:grpSp>
          <p:nvGrpSpPr>
            <p:cNvPr id="63" name="Group 62">
              <a:extLst>
                <a:ext uri="{FF2B5EF4-FFF2-40B4-BE49-F238E27FC236}">
                  <a16:creationId xmlns:a16="http://schemas.microsoft.com/office/drawing/2014/main" xmlns="" id="{7E4AF23C-0AC6-6640-B23A-9EEA5DB6B2D8}"/>
                </a:ext>
              </a:extLst>
            </p:cNvPr>
            <p:cNvGrpSpPr/>
            <p:nvPr/>
          </p:nvGrpSpPr>
          <p:grpSpPr>
            <a:xfrm>
              <a:off x="5475767" y="2165498"/>
              <a:ext cx="1212112" cy="1212112"/>
              <a:chOff x="5475767" y="2165498"/>
              <a:chExt cx="1212112" cy="1212112"/>
            </a:xfrm>
          </p:grpSpPr>
          <p:sp>
            <p:nvSpPr>
              <p:cNvPr id="11" name="Oval 10">
                <a:extLst>
                  <a:ext uri="{FF2B5EF4-FFF2-40B4-BE49-F238E27FC236}">
                    <a16:creationId xmlns:a16="http://schemas.microsoft.com/office/drawing/2014/main" xmlns="" id="{36E3242E-DB82-0346-AC07-E4D013DA618A}"/>
                  </a:ext>
                </a:extLst>
              </p:cNvPr>
              <p:cNvSpPr/>
              <p:nvPr/>
            </p:nvSpPr>
            <p:spPr>
              <a:xfrm>
                <a:off x="5475767" y="2165498"/>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a16="http://schemas.microsoft.com/office/drawing/2014/main" xmlns="" id="{C6CEB9ED-3C30-EE47-B848-A4426E333FCE}"/>
                  </a:ext>
                </a:extLst>
              </p:cNvPr>
              <p:cNvGrpSpPr/>
              <p:nvPr/>
            </p:nvGrpSpPr>
            <p:grpSpPr>
              <a:xfrm>
                <a:off x="5749783" y="2516967"/>
                <a:ext cx="664081" cy="509174"/>
                <a:chOff x="7646024" y="3457111"/>
                <a:chExt cx="1370972" cy="1051172"/>
              </a:xfrm>
            </p:grpSpPr>
            <p:sp>
              <p:nvSpPr>
                <p:cNvPr id="15" name="Freeform 3">
                  <a:extLst>
                    <a:ext uri="{FF2B5EF4-FFF2-40B4-BE49-F238E27FC236}">
                      <a16:creationId xmlns:a16="http://schemas.microsoft.com/office/drawing/2014/main" xmlns="" id="{5E2EE7A6-DB63-8C42-B56E-AE70274D912A}"/>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7F3AC454-AA59-EE41-8AFF-59580795479B}"/>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3" name="Group 72">
            <a:extLst>
              <a:ext uri="{FF2B5EF4-FFF2-40B4-BE49-F238E27FC236}">
                <a16:creationId xmlns:a16="http://schemas.microsoft.com/office/drawing/2014/main" xmlns="" id="{C378D3DD-DE62-D84C-A31E-E543A5884132}"/>
              </a:ext>
            </a:extLst>
          </p:cNvPr>
          <p:cNvGrpSpPr/>
          <p:nvPr/>
        </p:nvGrpSpPr>
        <p:grpSpPr>
          <a:xfrm>
            <a:off x="5475767" y="4944141"/>
            <a:ext cx="5382417" cy="1212112"/>
            <a:chOff x="5475767" y="4944141"/>
            <a:chExt cx="5382417" cy="1212112"/>
          </a:xfrm>
        </p:grpSpPr>
        <p:sp>
          <p:nvSpPr>
            <p:cNvPr id="9" name="Content Placeholder 5">
              <a:extLst>
                <a:ext uri="{FF2B5EF4-FFF2-40B4-BE49-F238E27FC236}">
                  <a16:creationId xmlns:a16="http://schemas.microsoft.com/office/drawing/2014/main" xmlns="" id="{156FF183-DFE4-0E45-A874-309BF340AF6A}"/>
                </a:ext>
              </a:extLst>
            </p:cNvPr>
            <p:cNvSpPr txBox="1">
              <a:spLocks/>
            </p:cNvSpPr>
            <p:nvPr/>
          </p:nvSpPr>
          <p:spPr>
            <a:xfrm>
              <a:off x="7094700" y="5176249"/>
              <a:ext cx="37634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Advise clients on upcoming policy changes, the impact of program changes and how to avoid risks.</a:t>
              </a:r>
            </a:p>
          </p:txBody>
        </p:sp>
        <p:grpSp>
          <p:nvGrpSpPr>
            <p:cNvPr id="65" name="Group 64">
              <a:extLst>
                <a:ext uri="{FF2B5EF4-FFF2-40B4-BE49-F238E27FC236}">
                  <a16:creationId xmlns:a16="http://schemas.microsoft.com/office/drawing/2014/main" xmlns="" id="{DDA521E7-AD0A-8848-B238-D62CD7DA3F8C}"/>
                </a:ext>
              </a:extLst>
            </p:cNvPr>
            <p:cNvGrpSpPr/>
            <p:nvPr/>
          </p:nvGrpSpPr>
          <p:grpSpPr>
            <a:xfrm>
              <a:off x="5475767" y="4944141"/>
              <a:ext cx="1212112" cy="1212112"/>
              <a:chOff x="5475767" y="4944141"/>
              <a:chExt cx="1212112" cy="1212112"/>
            </a:xfrm>
          </p:grpSpPr>
          <p:sp>
            <p:nvSpPr>
              <p:cNvPr id="13" name="Oval 12">
                <a:extLst>
                  <a:ext uri="{FF2B5EF4-FFF2-40B4-BE49-F238E27FC236}">
                    <a16:creationId xmlns:a16="http://schemas.microsoft.com/office/drawing/2014/main" xmlns="" id="{3A14C130-6001-0346-BFE1-E8A42BB312AA}"/>
                  </a:ext>
                </a:extLst>
              </p:cNvPr>
              <p:cNvSpPr/>
              <p:nvPr/>
            </p:nvSpPr>
            <p:spPr>
              <a:xfrm>
                <a:off x="5475767" y="4944141"/>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 name="Group 16">
                <a:extLst>
                  <a:ext uri="{FF2B5EF4-FFF2-40B4-BE49-F238E27FC236}">
                    <a16:creationId xmlns:a16="http://schemas.microsoft.com/office/drawing/2014/main" xmlns="" id="{82902C5C-2517-ED45-939C-7DE3DA257B53}"/>
                  </a:ext>
                </a:extLst>
              </p:cNvPr>
              <p:cNvGrpSpPr/>
              <p:nvPr/>
            </p:nvGrpSpPr>
            <p:grpSpPr>
              <a:xfrm>
                <a:off x="5829266" y="5225359"/>
                <a:ext cx="624759" cy="649677"/>
                <a:chOff x="16310695" y="1353792"/>
                <a:chExt cx="1330645" cy="1383716"/>
              </a:xfrm>
            </p:grpSpPr>
            <p:sp>
              <p:nvSpPr>
                <p:cNvPr id="18" name="Freeform 3">
                  <a:extLst>
                    <a:ext uri="{FF2B5EF4-FFF2-40B4-BE49-F238E27FC236}">
                      <a16:creationId xmlns:a16="http://schemas.microsoft.com/office/drawing/2014/main" xmlns="" id="{2B624270-96BE-A446-B1D7-D18586CFA2C5}"/>
                    </a:ext>
                  </a:extLst>
                </p:cNvPr>
                <p:cNvSpPr/>
                <p:nvPr/>
              </p:nvSpPr>
              <p:spPr>
                <a:xfrm>
                  <a:off x="16310695" y="1353792"/>
                  <a:ext cx="987374" cy="1383716"/>
                </a:xfrm>
                <a:custGeom>
                  <a:avLst/>
                  <a:gdLst>
                    <a:gd name="connsiteX0" fmla="*/ 987374 w 987374"/>
                    <a:gd name="connsiteY0" fmla="*/ 1056653 h 1383716"/>
                    <a:gd name="connsiteX1" fmla="*/ 987374 w 987374"/>
                    <a:gd name="connsiteY1" fmla="*/ 1383716 h 1383716"/>
                    <a:gd name="connsiteX2" fmla="*/ 0 w 987374"/>
                    <a:gd name="connsiteY2" fmla="*/ 1383716 h 1383716"/>
                    <a:gd name="connsiteX3" fmla="*/ 0 w 987374"/>
                    <a:gd name="connsiteY3" fmla="*/ 0 h 1383716"/>
                    <a:gd name="connsiteX4" fmla="*/ 987374 w 987374"/>
                    <a:gd name="connsiteY4" fmla="*/ 0 h 1383716"/>
                    <a:gd name="connsiteX5" fmla="*/ 987374 w 987374"/>
                    <a:gd name="connsiteY5" fmla="*/ 330645 h 138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16">
                      <a:moveTo>
                        <a:pt x="987374" y="1056653"/>
                      </a:moveTo>
                      <a:lnTo>
                        <a:pt x="987374" y="1383716"/>
                      </a:lnTo>
                      <a:lnTo>
                        <a:pt x="0" y="1383716"/>
                      </a:lnTo>
                      <a:lnTo>
                        <a:pt x="0" y="0"/>
                      </a:lnTo>
                      <a:lnTo>
                        <a:pt x="987374" y="0"/>
                      </a:lnTo>
                      <a:lnTo>
                        <a:pt x="987374" y="330645"/>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54B6CA9B-4FAC-1943-85D0-283B16BFBC74}"/>
                    </a:ext>
                  </a:extLst>
                </p:cNvPr>
                <p:cNvSpPr/>
                <p:nvPr/>
              </p:nvSpPr>
              <p:spPr>
                <a:xfrm>
                  <a:off x="16776695" y="1659623"/>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6F67A925-A114-2543-BE49-DD20D1CCA4B2}"/>
                    </a:ext>
                  </a:extLst>
                </p:cNvPr>
                <p:cNvSpPr/>
                <p:nvPr/>
              </p:nvSpPr>
              <p:spPr>
                <a:xfrm>
                  <a:off x="16451746" y="1600634"/>
                  <a:ext cx="423164" cy="0"/>
                </a:xfrm>
                <a:custGeom>
                  <a:avLst/>
                  <a:gdLst>
                    <a:gd name="connsiteX0" fmla="*/ 0 w 423164"/>
                    <a:gd name="connsiteY0" fmla="*/ 0 h 0"/>
                    <a:gd name="connsiteX1" fmla="*/ 423164 w 423164"/>
                    <a:gd name="connsiteY1" fmla="*/ 0 h 0"/>
                  </a:gdLst>
                  <a:ahLst/>
                  <a:cxnLst>
                    <a:cxn ang="0">
                      <a:pos x="connsiteX0" y="connsiteY0"/>
                    </a:cxn>
                    <a:cxn ang="1">
                      <a:pos x="connsiteX1" y="connsiteY1"/>
                    </a:cxn>
                  </a:cxnLst>
                  <a:rect l="l" t="t" r="r" b="b"/>
                  <a:pathLst>
                    <a:path w="423164">
                      <a:moveTo>
                        <a:pt x="0" y="0"/>
                      </a:moveTo>
                      <a:lnTo>
                        <a:pt x="42316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A0A13CB9-157F-AE4A-AC96-963A728431A4}"/>
                    </a:ext>
                  </a:extLst>
                </p:cNvPr>
                <p:cNvSpPr/>
                <p:nvPr/>
              </p:nvSpPr>
              <p:spPr>
                <a:xfrm>
                  <a:off x="16451746" y="1741692"/>
                  <a:ext cx="282105" cy="0"/>
                </a:xfrm>
                <a:custGeom>
                  <a:avLst/>
                  <a:gdLst>
                    <a:gd name="connsiteX0" fmla="*/ 0 w 282105"/>
                    <a:gd name="connsiteY0" fmla="*/ 0 h 0"/>
                    <a:gd name="connsiteX1" fmla="*/ 282105 w 282105"/>
                    <a:gd name="connsiteY1" fmla="*/ 0 h 0"/>
                  </a:gdLst>
                  <a:ahLst/>
                  <a:cxnLst>
                    <a:cxn ang="0">
                      <a:pos x="connsiteX0" y="connsiteY0"/>
                    </a:cxn>
                    <a:cxn ang="1">
                      <a:pos x="connsiteX1" y="connsiteY1"/>
                    </a:cxn>
                  </a:cxnLst>
                  <a:rect l="l" t="t" r="r" b="b"/>
                  <a:pathLst>
                    <a:path w="282105">
                      <a:moveTo>
                        <a:pt x="0" y="0"/>
                      </a:moveTo>
                      <a:lnTo>
                        <a:pt x="282105"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B08D1942-3DC3-8D46-A997-83157DDFB8F7}"/>
                    </a:ext>
                  </a:extLst>
                </p:cNvPr>
                <p:cNvSpPr/>
                <p:nvPr/>
              </p:nvSpPr>
              <p:spPr>
                <a:xfrm>
                  <a:off x="16451746" y="1882745"/>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89F843BA-D957-654A-9B49-4C8EEA2BEA43}"/>
                    </a:ext>
                  </a:extLst>
                </p:cNvPr>
                <p:cNvSpPr/>
                <p:nvPr/>
              </p:nvSpPr>
              <p:spPr>
                <a:xfrm>
                  <a:off x="16451746" y="2023796"/>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B7BD80F4-AA14-C74C-8D38-45B7A2B310A5}"/>
                    </a:ext>
                  </a:extLst>
                </p:cNvPr>
                <p:cNvSpPr/>
                <p:nvPr/>
              </p:nvSpPr>
              <p:spPr>
                <a:xfrm>
                  <a:off x="16451746" y="2164847"/>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DD3079A4-FDD5-1A47-90B8-156772E23199}"/>
                    </a:ext>
                  </a:extLst>
                </p:cNvPr>
                <p:cNvSpPr/>
                <p:nvPr/>
              </p:nvSpPr>
              <p:spPr>
                <a:xfrm>
                  <a:off x="16969235" y="1916342"/>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CDFD4C4F-E9FF-F944-8EC8-1283527E0490}"/>
                    </a:ext>
                  </a:extLst>
                </p:cNvPr>
                <p:cNvSpPr/>
                <p:nvPr/>
              </p:nvSpPr>
              <p:spPr>
                <a:xfrm>
                  <a:off x="16969235" y="2044700"/>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F9D6B981-E655-D243-8DCD-C5ABB62275E9}"/>
                    </a:ext>
                  </a:extLst>
                </p:cNvPr>
                <p:cNvSpPr/>
                <p:nvPr/>
              </p:nvSpPr>
              <p:spPr>
                <a:xfrm>
                  <a:off x="16969235" y="2173058"/>
                  <a:ext cx="224625" cy="0"/>
                </a:xfrm>
                <a:custGeom>
                  <a:avLst/>
                  <a:gdLst>
                    <a:gd name="connsiteX0" fmla="*/ 0 w 224625"/>
                    <a:gd name="connsiteY0" fmla="*/ 0 h 0"/>
                    <a:gd name="connsiteX1" fmla="*/ 224625 w 224625"/>
                    <a:gd name="connsiteY1" fmla="*/ 0 h 0"/>
                  </a:gdLst>
                  <a:ahLst/>
                  <a:cxnLst>
                    <a:cxn ang="0">
                      <a:pos x="connsiteX0" y="connsiteY0"/>
                    </a:cxn>
                    <a:cxn ang="1">
                      <a:pos x="connsiteX1" y="connsiteY1"/>
                    </a:cxn>
                  </a:cxnLst>
                  <a:rect l="l" t="t" r="r" b="b"/>
                  <a:pathLst>
                    <a:path w="224625">
                      <a:moveTo>
                        <a:pt x="0" y="0"/>
                      </a:moveTo>
                      <a:lnTo>
                        <a:pt x="224625"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D0731D41-4DAA-114D-A8D1-69F64AFCB01D}"/>
                    </a:ext>
                  </a:extLst>
                </p:cNvPr>
                <p:cNvSpPr/>
                <p:nvPr/>
              </p:nvSpPr>
              <p:spPr>
                <a:xfrm>
                  <a:off x="17416537" y="2344316"/>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2" name="Group 71">
            <a:extLst>
              <a:ext uri="{FF2B5EF4-FFF2-40B4-BE49-F238E27FC236}">
                <a16:creationId xmlns:a16="http://schemas.microsoft.com/office/drawing/2014/main" xmlns="" id="{EAA86B23-5655-FF42-A6B5-111ED1403233}"/>
              </a:ext>
            </a:extLst>
          </p:cNvPr>
          <p:cNvGrpSpPr/>
          <p:nvPr/>
        </p:nvGrpSpPr>
        <p:grpSpPr>
          <a:xfrm>
            <a:off x="5475767" y="3477032"/>
            <a:ext cx="5565533" cy="1212112"/>
            <a:chOff x="5475767" y="3477032"/>
            <a:chExt cx="5565533" cy="1212112"/>
          </a:xfrm>
        </p:grpSpPr>
        <p:sp>
          <p:nvSpPr>
            <p:cNvPr id="10" name="Content Placeholder 5">
              <a:extLst>
                <a:ext uri="{FF2B5EF4-FFF2-40B4-BE49-F238E27FC236}">
                  <a16:creationId xmlns:a16="http://schemas.microsoft.com/office/drawing/2014/main" xmlns="" id="{3FD4385F-547D-514A-AC9B-8AEDB1337C74}"/>
                </a:ext>
              </a:extLst>
            </p:cNvPr>
            <p:cNvSpPr txBox="1">
              <a:spLocks/>
            </p:cNvSpPr>
            <p:nvPr/>
          </p:nvSpPr>
          <p:spPr>
            <a:xfrm>
              <a:off x="7094700" y="3709140"/>
              <a:ext cx="3946600"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Bring real-word data to Washington, challenging assumptions and educating legislators and policymakers.</a:t>
              </a:r>
            </a:p>
          </p:txBody>
        </p:sp>
        <p:grpSp>
          <p:nvGrpSpPr>
            <p:cNvPr id="64" name="Group 63">
              <a:extLst>
                <a:ext uri="{FF2B5EF4-FFF2-40B4-BE49-F238E27FC236}">
                  <a16:creationId xmlns:a16="http://schemas.microsoft.com/office/drawing/2014/main" xmlns="" id="{F87E299B-A3AA-AE4A-9000-86677FF50A52}"/>
                </a:ext>
              </a:extLst>
            </p:cNvPr>
            <p:cNvGrpSpPr/>
            <p:nvPr/>
          </p:nvGrpSpPr>
          <p:grpSpPr>
            <a:xfrm>
              <a:off x="5475767" y="3477032"/>
              <a:ext cx="1212112" cy="1212112"/>
              <a:chOff x="5475767" y="3554819"/>
              <a:chExt cx="1212112" cy="1212112"/>
            </a:xfrm>
          </p:grpSpPr>
          <p:sp>
            <p:nvSpPr>
              <p:cNvPr id="12" name="Oval 11">
                <a:extLst>
                  <a:ext uri="{FF2B5EF4-FFF2-40B4-BE49-F238E27FC236}">
                    <a16:creationId xmlns:a16="http://schemas.microsoft.com/office/drawing/2014/main" xmlns="" id="{4BB06FB1-D901-9649-BD92-C8FE71505082}"/>
                  </a:ext>
                </a:extLst>
              </p:cNvPr>
              <p:cNvSpPr/>
              <p:nvPr/>
            </p:nvSpPr>
            <p:spPr>
              <a:xfrm>
                <a:off x="5475767" y="3554819"/>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xmlns="" id="{DD9CD937-DF62-F04B-BE38-E662A7115F7A}"/>
                  </a:ext>
                </a:extLst>
              </p:cNvPr>
              <p:cNvGrpSpPr/>
              <p:nvPr/>
            </p:nvGrpSpPr>
            <p:grpSpPr>
              <a:xfrm>
                <a:off x="5753623" y="3832675"/>
                <a:ext cx="656400" cy="656400"/>
                <a:chOff x="3187700" y="1244600"/>
                <a:chExt cx="1358900" cy="1358900"/>
              </a:xfrm>
            </p:grpSpPr>
            <p:sp>
              <p:nvSpPr>
                <p:cNvPr id="43" name="Freeform 3">
                  <a:extLst>
                    <a:ext uri="{FF2B5EF4-FFF2-40B4-BE49-F238E27FC236}">
                      <a16:creationId xmlns:a16="http://schemas.microsoft.com/office/drawing/2014/main" xmlns="" id="{D7AF9B2E-374F-E947-9B71-A4DBA5E2247A}"/>
                    </a:ext>
                  </a:extLst>
                </p:cNvPr>
                <p:cNvSpPr/>
                <p:nvPr/>
              </p:nvSpPr>
              <p:spPr>
                <a:xfrm>
                  <a:off x="3340106" y="1828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47" y="0"/>
                        <a:pt x="0" y="42672"/>
                        <a:pt x="0" y="95250"/>
                      </a:cubicBezTo>
                      <a:cubicBezTo>
                        <a:pt x="0" y="147853"/>
                        <a:pt x="42647"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500B967B-E777-DD42-94C0-7B02FED985B2}"/>
                    </a:ext>
                  </a:extLst>
                </p:cNvPr>
                <p:cNvSpPr/>
                <p:nvPr/>
              </p:nvSpPr>
              <p:spPr>
                <a:xfrm>
                  <a:off x="3340106" y="1828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47" y="0"/>
                        <a:pt x="0" y="42672"/>
                        <a:pt x="0" y="95250"/>
                      </a:cubicBezTo>
                      <a:cubicBezTo>
                        <a:pt x="0" y="147853"/>
                        <a:pt x="42647"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8A9E7A5-1273-014E-88A1-CF1973451043}"/>
                    </a:ext>
                  </a:extLst>
                </p:cNvPr>
                <p:cNvSpPr/>
                <p:nvPr/>
              </p:nvSpPr>
              <p:spPr>
                <a:xfrm>
                  <a:off x="3670300" y="2082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948F3D6B-46A5-0F4F-B358-93A61B5D8266}"/>
                    </a:ext>
                  </a:extLst>
                </p:cNvPr>
                <p:cNvSpPr/>
                <p:nvPr/>
              </p:nvSpPr>
              <p:spPr>
                <a:xfrm>
                  <a:off x="3670300" y="2082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13859870-2FC6-4B46-9820-0B03FA5B8AAF}"/>
                    </a:ext>
                  </a:extLst>
                </p:cNvPr>
                <p:cNvSpPr/>
                <p:nvPr/>
              </p:nvSpPr>
              <p:spPr>
                <a:xfrm>
                  <a:off x="3949700" y="16891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53C44C13-16AE-3D4A-B2CA-687D007D45BF}"/>
                    </a:ext>
                  </a:extLst>
                </p:cNvPr>
                <p:cNvSpPr/>
                <p:nvPr/>
              </p:nvSpPr>
              <p:spPr>
                <a:xfrm>
                  <a:off x="3949700" y="16891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24BBCA93-7676-4141-A20C-8910D27A457C}"/>
                    </a:ext>
                  </a:extLst>
                </p:cNvPr>
                <p:cNvSpPr/>
                <p:nvPr/>
              </p:nvSpPr>
              <p:spPr>
                <a:xfrm>
                  <a:off x="4305300" y="14097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59"/>
                        <a:pt x="147841" y="0"/>
                        <a:pt x="95250" y="0"/>
                      </a:cubicBezTo>
                      <a:cubicBezTo>
                        <a:pt x="42659" y="0"/>
                        <a:pt x="0" y="42659"/>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83B91D60-2BCD-594C-A8F5-9C50DB2D14F2}"/>
                    </a:ext>
                  </a:extLst>
                </p:cNvPr>
                <p:cNvSpPr/>
                <p:nvPr/>
              </p:nvSpPr>
              <p:spPr>
                <a:xfrm>
                  <a:off x="4305300" y="14097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59"/>
                        <a:pt x="147841" y="0"/>
                        <a:pt x="95250" y="0"/>
                      </a:cubicBezTo>
                      <a:cubicBezTo>
                        <a:pt x="42659" y="0"/>
                        <a:pt x="0" y="42659"/>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B804E7FF-90BA-9149-99EA-6727BFD0B80E}"/>
                    </a:ext>
                  </a:extLst>
                </p:cNvPr>
                <p:cNvSpPr/>
                <p:nvPr/>
              </p:nvSpPr>
              <p:spPr>
                <a:xfrm>
                  <a:off x="3505200" y="1981200"/>
                  <a:ext cx="177800" cy="139700"/>
                </a:xfrm>
                <a:custGeom>
                  <a:avLst/>
                  <a:gdLst>
                    <a:gd name="connsiteX0" fmla="*/ 0 w 177800"/>
                    <a:gd name="connsiteY0" fmla="*/ 0 h 139700"/>
                    <a:gd name="connsiteX1" fmla="*/ 177800 w 177800"/>
                    <a:gd name="connsiteY1" fmla="*/ 139700 h 139700"/>
                  </a:gdLst>
                  <a:ahLst/>
                  <a:cxnLst>
                    <a:cxn ang="0">
                      <a:pos x="connsiteX0" y="connsiteY0"/>
                    </a:cxn>
                    <a:cxn ang="1">
                      <a:pos x="connsiteX1" y="connsiteY1"/>
                    </a:cxn>
                  </a:cxnLst>
                  <a:rect l="l" t="t" r="r" b="b"/>
                  <a:pathLst>
                    <a:path w="177800" h="139700">
                      <a:moveTo>
                        <a:pt x="0" y="0"/>
                      </a:moveTo>
                      <a:lnTo>
                        <a:pt x="1778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227EF1C6-33B7-F64D-9E1F-662AB405EA6F}"/>
                    </a:ext>
                  </a:extLst>
                </p:cNvPr>
                <p:cNvSpPr/>
                <p:nvPr/>
              </p:nvSpPr>
              <p:spPr>
                <a:xfrm>
                  <a:off x="3505200" y="1981200"/>
                  <a:ext cx="177800" cy="139700"/>
                </a:xfrm>
                <a:custGeom>
                  <a:avLst/>
                  <a:gdLst>
                    <a:gd name="connsiteX0" fmla="*/ 0 w 177800"/>
                    <a:gd name="connsiteY0" fmla="*/ 0 h 139700"/>
                    <a:gd name="connsiteX1" fmla="*/ 177800 w 177800"/>
                    <a:gd name="connsiteY1" fmla="*/ 139700 h 139700"/>
                  </a:gdLst>
                  <a:ahLst/>
                  <a:cxnLst>
                    <a:cxn ang="0">
                      <a:pos x="connsiteX0" y="connsiteY0"/>
                    </a:cxn>
                    <a:cxn ang="1">
                      <a:pos x="connsiteX1" y="connsiteY1"/>
                    </a:cxn>
                  </a:cxnLst>
                  <a:rect l="l" t="t" r="r" b="b"/>
                  <a:pathLst>
                    <a:path w="177800" h="139700">
                      <a:moveTo>
                        <a:pt x="0" y="0"/>
                      </a:moveTo>
                      <a:lnTo>
                        <a:pt x="1778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34B78AAA-89B2-6A49-937B-AC05D3AAFFE4}"/>
                    </a:ext>
                  </a:extLst>
                </p:cNvPr>
                <p:cNvSpPr/>
                <p:nvPr/>
              </p:nvSpPr>
              <p:spPr>
                <a:xfrm>
                  <a:off x="3797300" y="1866900"/>
                  <a:ext cx="190500" cy="228600"/>
                </a:xfrm>
                <a:custGeom>
                  <a:avLst/>
                  <a:gdLst>
                    <a:gd name="connsiteX0" fmla="*/ 190500 w 190500"/>
                    <a:gd name="connsiteY0" fmla="*/ 0 h 228600"/>
                    <a:gd name="connsiteX1" fmla="*/ 0 w 190500"/>
                    <a:gd name="connsiteY1" fmla="*/ 228600 h 228600"/>
                  </a:gdLst>
                  <a:ahLst/>
                  <a:cxnLst>
                    <a:cxn ang="0">
                      <a:pos x="connsiteX0" y="connsiteY0"/>
                    </a:cxn>
                    <a:cxn ang="1">
                      <a:pos x="connsiteX1" y="connsiteY1"/>
                    </a:cxn>
                  </a:cxnLst>
                  <a:rect l="l" t="t" r="r" b="b"/>
                  <a:pathLst>
                    <a:path w="190500" h="228600">
                      <a:moveTo>
                        <a:pt x="190500" y="0"/>
                      </a:moveTo>
                      <a:lnTo>
                        <a:pt x="0" y="2286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C68E3225-1FEA-0E45-B3CE-65BB406DD6FC}"/>
                    </a:ext>
                  </a:extLst>
                </p:cNvPr>
                <p:cNvSpPr/>
                <p:nvPr/>
              </p:nvSpPr>
              <p:spPr>
                <a:xfrm>
                  <a:off x="3797300" y="1866900"/>
                  <a:ext cx="190500" cy="228600"/>
                </a:xfrm>
                <a:custGeom>
                  <a:avLst/>
                  <a:gdLst>
                    <a:gd name="connsiteX0" fmla="*/ 190500 w 190500"/>
                    <a:gd name="connsiteY0" fmla="*/ 0 h 228600"/>
                    <a:gd name="connsiteX1" fmla="*/ 0 w 190500"/>
                    <a:gd name="connsiteY1" fmla="*/ 228600 h 228600"/>
                  </a:gdLst>
                  <a:ahLst/>
                  <a:cxnLst>
                    <a:cxn ang="0">
                      <a:pos x="connsiteX0" y="connsiteY0"/>
                    </a:cxn>
                    <a:cxn ang="1">
                      <a:pos x="connsiteX1" y="connsiteY1"/>
                    </a:cxn>
                  </a:cxnLst>
                  <a:rect l="l" t="t" r="r" b="b"/>
                  <a:pathLst>
                    <a:path w="190500" h="228600">
                      <a:moveTo>
                        <a:pt x="190500" y="0"/>
                      </a:moveTo>
                      <a:lnTo>
                        <a:pt x="0" y="2286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8891B798-E2D4-5649-BD9A-6FFAF5FA6981}"/>
                    </a:ext>
                  </a:extLst>
                </p:cNvPr>
                <p:cNvSpPr/>
                <p:nvPr/>
              </p:nvSpPr>
              <p:spPr>
                <a:xfrm>
                  <a:off x="4114800" y="1562100"/>
                  <a:ext cx="203200" cy="165100"/>
                </a:xfrm>
                <a:custGeom>
                  <a:avLst/>
                  <a:gdLst>
                    <a:gd name="connsiteX0" fmla="*/ 203200 w 203200"/>
                    <a:gd name="connsiteY0" fmla="*/ 0 h 165100"/>
                    <a:gd name="connsiteX1" fmla="*/ 0 w 203200"/>
                    <a:gd name="connsiteY1" fmla="*/ 165100 h 165100"/>
                  </a:gdLst>
                  <a:ahLst/>
                  <a:cxnLst>
                    <a:cxn ang="0">
                      <a:pos x="connsiteX0" y="connsiteY0"/>
                    </a:cxn>
                    <a:cxn ang="1">
                      <a:pos x="connsiteX1" y="connsiteY1"/>
                    </a:cxn>
                  </a:cxnLst>
                  <a:rect l="l" t="t" r="r" b="b"/>
                  <a:pathLst>
                    <a:path w="203200" h="165100">
                      <a:moveTo>
                        <a:pt x="203200" y="0"/>
                      </a:moveTo>
                      <a:lnTo>
                        <a:pt x="0" y="1651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5A1CCF6B-6161-8E43-BAFE-4FABE683E9BA}"/>
                    </a:ext>
                  </a:extLst>
                </p:cNvPr>
                <p:cNvSpPr/>
                <p:nvPr/>
              </p:nvSpPr>
              <p:spPr>
                <a:xfrm>
                  <a:off x="4114800" y="1562100"/>
                  <a:ext cx="203200" cy="165100"/>
                </a:xfrm>
                <a:custGeom>
                  <a:avLst/>
                  <a:gdLst>
                    <a:gd name="connsiteX0" fmla="*/ 203200 w 203200"/>
                    <a:gd name="connsiteY0" fmla="*/ 0 h 165100"/>
                    <a:gd name="connsiteX1" fmla="*/ 0 w 203200"/>
                    <a:gd name="connsiteY1" fmla="*/ 165100 h 165100"/>
                  </a:gdLst>
                  <a:ahLst/>
                  <a:cxnLst>
                    <a:cxn ang="0">
                      <a:pos x="connsiteX0" y="connsiteY0"/>
                    </a:cxn>
                    <a:cxn ang="1">
                      <a:pos x="connsiteX1" y="connsiteY1"/>
                    </a:cxn>
                  </a:cxnLst>
                  <a:rect l="l" t="t" r="r" b="b"/>
                  <a:pathLst>
                    <a:path w="203200" h="165100">
                      <a:moveTo>
                        <a:pt x="203200" y="0"/>
                      </a:moveTo>
                      <a:lnTo>
                        <a:pt x="0" y="1651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630E2B0D-D2B8-574D-A7B2-59E1BF5C80CF}"/>
                    </a:ext>
                  </a:extLst>
                </p:cNvPr>
                <p:cNvSpPr/>
                <p:nvPr/>
              </p:nvSpPr>
              <p:spPr>
                <a:xfrm>
                  <a:off x="3314700" y="1244600"/>
                  <a:ext cx="1231900" cy="1231900"/>
                </a:xfrm>
                <a:custGeom>
                  <a:avLst/>
                  <a:gdLst>
                    <a:gd name="connsiteX0" fmla="*/ 0 w 1231900"/>
                    <a:gd name="connsiteY0" fmla="*/ 0 h 1231900"/>
                    <a:gd name="connsiteX1" fmla="*/ 0 w 1231900"/>
                    <a:gd name="connsiteY1" fmla="*/ 1231900 h 1231900"/>
                    <a:gd name="connsiteX2" fmla="*/ 1231900 w 1231900"/>
                    <a:gd name="connsiteY2" fmla="*/ 1231900 h 1231900"/>
                  </a:gdLst>
                  <a:ahLst/>
                  <a:cxnLst>
                    <a:cxn ang="0">
                      <a:pos x="connsiteX0" y="connsiteY0"/>
                    </a:cxn>
                    <a:cxn ang="1">
                      <a:pos x="connsiteX1" y="connsiteY1"/>
                    </a:cxn>
                    <a:cxn ang="2">
                      <a:pos x="connsiteX2" y="connsiteY2"/>
                    </a:cxn>
                  </a:cxnLst>
                  <a:rect l="l" t="t" r="r" b="b"/>
                  <a:pathLst>
                    <a:path w="1231900" h="1231900">
                      <a:moveTo>
                        <a:pt x="0" y="0"/>
                      </a:moveTo>
                      <a:lnTo>
                        <a:pt x="0" y="1231900"/>
                      </a:lnTo>
                      <a:lnTo>
                        <a:pt x="1231900" y="12319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3A864837-EFA8-6D45-8B3B-9980DEFCF15F}"/>
                    </a:ext>
                  </a:extLst>
                </p:cNvPr>
                <p:cNvSpPr/>
                <p:nvPr/>
              </p:nvSpPr>
              <p:spPr>
                <a:xfrm>
                  <a:off x="3314700" y="1244600"/>
                  <a:ext cx="1231900" cy="1231900"/>
                </a:xfrm>
                <a:custGeom>
                  <a:avLst/>
                  <a:gdLst>
                    <a:gd name="connsiteX0" fmla="*/ 0 w 1231900"/>
                    <a:gd name="connsiteY0" fmla="*/ 0 h 1231900"/>
                    <a:gd name="connsiteX1" fmla="*/ 0 w 1231900"/>
                    <a:gd name="connsiteY1" fmla="*/ 1231900 h 1231900"/>
                    <a:gd name="connsiteX2" fmla="*/ 1231900 w 1231900"/>
                    <a:gd name="connsiteY2" fmla="*/ 1231900 h 1231900"/>
                  </a:gdLst>
                  <a:ahLst/>
                  <a:cxnLst>
                    <a:cxn ang="0">
                      <a:pos x="connsiteX0" y="connsiteY0"/>
                    </a:cxn>
                    <a:cxn ang="1">
                      <a:pos x="connsiteX1" y="connsiteY1"/>
                    </a:cxn>
                    <a:cxn ang="2">
                      <a:pos x="connsiteX2" y="connsiteY2"/>
                    </a:cxn>
                  </a:cxnLst>
                  <a:rect l="l" t="t" r="r" b="b"/>
                  <a:pathLst>
                    <a:path w="1231900" h="1231900">
                      <a:moveTo>
                        <a:pt x="0" y="0"/>
                      </a:moveTo>
                      <a:lnTo>
                        <a:pt x="0" y="1231900"/>
                      </a:lnTo>
                      <a:lnTo>
                        <a:pt x="1231900" y="12319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E7C2D71D-F79A-3441-8B6B-37466918BBBC}"/>
                    </a:ext>
                  </a:extLst>
                </p:cNvPr>
                <p:cNvSpPr/>
                <p:nvPr/>
              </p:nvSpPr>
              <p:spPr>
                <a:xfrm>
                  <a:off x="3187700" y="1244600"/>
                  <a:ext cx="254000" cy="139700"/>
                </a:xfrm>
                <a:custGeom>
                  <a:avLst/>
                  <a:gdLst>
                    <a:gd name="connsiteX0" fmla="*/ 0 w 254000"/>
                    <a:gd name="connsiteY0" fmla="*/ 139700 h 139700"/>
                    <a:gd name="connsiteX1" fmla="*/ 127013 w 254000"/>
                    <a:gd name="connsiteY1" fmla="*/ 0 h 139700"/>
                    <a:gd name="connsiteX2" fmla="*/ 254000 w 254000"/>
                    <a:gd name="connsiteY2" fmla="*/ 139700 h 139700"/>
                  </a:gdLst>
                  <a:ahLst/>
                  <a:cxnLst>
                    <a:cxn ang="0">
                      <a:pos x="connsiteX0" y="connsiteY0"/>
                    </a:cxn>
                    <a:cxn ang="1">
                      <a:pos x="connsiteX1" y="connsiteY1"/>
                    </a:cxn>
                    <a:cxn ang="2">
                      <a:pos x="connsiteX2" y="connsiteY2"/>
                    </a:cxn>
                  </a:cxnLst>
                  <a:rect l="l" t="t" r="r" b="b"/>
                  <a:pathLst>
                    <a:path w="254000" h="139700">
                      <a:moveTo>
                        <a:pt x="0" y="139700"/>
                      </a:moveTo>
                      <a:lnTo>
                        <a:pt x="127013" y="0"/>
                      </a:lnTo>
                      <a:lnTo>
                        <a:pt x="2540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A29012D-F6B2-E543-AFA9-063B83D00C3A}"/>
                    </a:ext>
                  </a:extLst>
                </p:cNvPr>
                <p:cNvSpPr/>
                <p:nvPr/>
              </p:nvSpPr>
              <p:spPr>
                <a:xfrm>
                  <a:off x="3187700" y="1244600"/>
                  <a:ext cx="254000" cy="139700"/>
                </a:xfrm>
                <a:custGeom>
                  <a:avLst/>
                  <a:gdLst>
                    <a:gd name="connsiteX0" fmla="*/ 0 w 254000"/>
                    <a:gd name="connsiteY0" fmla="*/ 139700 h 139700"/>
                    <a:gd name="connsiteX1" fmla="*/ 127013 w 254000"/>
                    <a:gd name="connsiteY1" fmla="*/ 0 h 139700"/>
                    <a:gd name="connsiteX2" fmla="*/ 254000 w 254000"/>
                    <a:gd name="connsiteY2" fmla="*/ 139700 h 139700"/>
                  </a:gdLst>
                  <a:ahLst/>
                  <a:cxnLst>
                    <a:cxn ang="0">
                      <a:pos x="connsiteX0" y="connsiteY0"/>
                    </a:cxn>
                    <a:cxn ang="1">
                      <a:pos x="connsiteX1" y="connsiteY1"/>
                    </a:cxn>
                    <a:cxn ang="2">
                      <a:pos x="connsiteX2" y="connsiteY2"/>
                    </a:cxn>
                  </a:cxnLst>
                  <a:rect l="l" t="t" r="r" b="b"/>
                  <a:pathLst>
                    <a:path w="254000" h="139700">
                      <a:moveTo>
                        <a:pt x="0" y="139700"/>
                      </a:moveTo>
                      <a:lnTo>
                        <a:pt x="127013" y="0"/>
                      </a:lnTo>
                      <a:lnTo>
                        <a:pt x="2540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D17EC55D-E8DD-1641-997F-7B00812D2292}"/>
                    </a:ext>
                  </a:extLst>
                </p:cNvPr>
                <p:cNvSpPr/>
                <p:nvPr/>
              </p:nvSpPr>
              <p:spPr>
                <a:xfrm>
                  <a:off x="4419600" y="2349500"/>
                  <a:ext cx="127000" cy="254000"/>
                </a:xfrm>
                <a:custGeom>
                  <a:avLst/>
                  <a:gdLst>
                    <a:gd name="connsiteX0" fmla="*/ 0 w 127000"/>
                    <a:gd name="connsiteY0" fmla="*/ 0 h 254000"/>
                    <a:gd name="connsiteX1" fmla="*/ 127000 w 127000"/>
                    <a:gd name="connsiteY1" fmla="*/ 127013 h 254000"/>
                    <a:gd name="connsiteX2" fmla="*/ 0 w 127000"/>
                    <a:gd name="connsiteY2" fmla="*/ 254000 h 254000"/>
                  </a:gdLst>
                  <a:ahLst/>
                  <a:cxnLst>
                    <a:cxn ang="0">
                      <a:pos x="connsiteX0" y="connsiteY0"/>
                    </a:cxn>
                    <a:cxn ang="1">
                      <a:pos x="connsiteX1" y="connsiteY1"/>
                    </a:cxn>
                    <a:cxn ang="2">
                      <a:pos x="connsiteX2" y="connsiteY2"/>
                    </a:cxn>
                  </a:cxnLst>
                  <a:rect l="l" t="t" r="r" b="b"/>
                  <a:pathLst>
                    <a:path w="127000" h="254000">
                      <a:moveTo>
                        <a:pt x="0" y="0"/>
                      </a:moveTo>
                      <a:lnTo>
                        <a:pt x="127000" y="127013"/>
                      </a:lnTo>
                      <a:lnTo>
                        <a:pt x="0" y="2540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405B579B-B4E8-1C4A-AC8C-F2B2A00B0CC6}"/>
                    </a:ext>
                  </a:extLst>
                </p:cNvPr>
                <p:cNvSpPr/>
                <p:nvPr/>
              </p:nvSpPr>
              <p:spPr>
                <a:xfrm>
                  <a:off x="4419600" y="2349500"/>
                  <a:ext cx="127000" cy="254000"/>
                </a:xfrm>
                <a:custGeom>
                  <a:avLst/>
                  <a:gdLst>
                    <a:gd name="connsiteX0" fmla="*/ 0 w 127000"/>
                    <a:gd name="connsiteY0" fmla="*/ 0 h 254000"/>
                    <a:gd name="connsiteX1" fmla="*/ 127000 w 127000"/>
                    <a:gd name="connsiteY1" fmla="*/ 127013 h 254000"/>
                    <a:gd name="connsiteX2" fmla="*/ 0 w 127000"/>
                    <a:gd name="connsiteY2" fmla="*/ 254000 h 254000"/>
                  </a:gdLst>
                  <a:ahLst/>
                  <a:cxnLst>
                    <a:cxn ang="0">
                      <a:pos x="connsiteX0" y="connsiteY0"/>
                    </a:cxn>
                    <a:cxn ang="1">
                      <a:pos x="connsiteX1" y="connsiteY1"/>
                    </a:cxn>
                    <a:cxn ang="2">
                      <a:pos x="connsiteX2" y="connsiteY2"/>
                    </a:cxn>
                  </a:cxnLst>
                  <a:rect l="l" t="t" r="r" b="b"/>
                  <a:pathLst>
                    <a:path w="127000" h="254000">
                      <a:moveTo>
                        <a:pt x="0" y="0"/>
                      </a:moveTo>
                      <a:lnTo>
                        <a:pt x="127000" y="127013"/>
                      </a:lnTo>
                      <a:lnTo>
                        <a:pt x="0" y="2540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0" name="Group 69">
            <a:extLst>
              <a:ext uri="{FF2B5EF4-FFF2-40B4-BE49-F238E27FC236}">
                <a16:creationId xmlns:a16="http://schemas.microsoft.com/office/drawing/2014/main" xmlns="" id="{C1F5F4FB-56E5-BB4A-86B5-5E409521BE79}"/>
              </a:ext>
            </a:extLst>
          </p:cNvPr>
          <p:cNvGrpSpPr/>
          <p:nvPr/>
        </p:nvGrpSpPr>
        <p:grpSpPr>
          <a:xfrm>
            <a:off x="5475767" y="776177"/>
            <a:ext cx="5293517" cy="1212112"/>
            <a:chOff x="5475767" y="776177"/>
            <a:chExt cx="5293517" cy="1212112"/>
          </a:xfrm>
        </p:grpSpPr>
        <p:grpSp>
          <p:nvGrpSpPr>
            <p:cNvPr id="5" name="Group 4">
              <a:extLst>
                <a:ext uri="{FF2B5EF4-FFF2-40B4-BE49-F238E27FC236}">
                  <a16:creationId xmlns:a16="http://schemas.microsoft.com/office/drawing/2014/main" xmlns="" id="{27BFF789-12A9-174B-B48D-E7222B9E82FC}"/>
                </a:ext>
              </a:extLst>
            </p:cNvPr>
            <p:cNvGrpSpPr/>
            <p:nvPr/>
          </p:nvGrpSpPr>
          <p:grpSpPr>
            <a:xfrm>
              <a:off x="5475767" y="776177"/>
              <a:ext cx="1212112" cy="1212112"/>
              <a:chOff x="5475767" y="776177"/>
              <a:chExt cx="1212112" cy="1212112"/>
            </a:xfrm>
          </p:grpSpPr>
          <p:sp>
            <p:nvSpPr>
              <p:cNvPr id="3" name="Oval 2">
                <a:extLst>
                  <a:ext uri="{FF2B5EF4-FFF2-40B4-BE49-F238E27FC236}">
                    <a16:creationId xmlns:a16="http://schemas.microsoft.com/office/drawing/2014/main" xmlns="" id="{9C1EB23C-60F2-1C4C-80B9-1FD8068B566A}"/>
                  </a:ext>
                </a:extLst>
              </p:cNvPr>
              <p:cNvSpPr/>
              <p:nvPr/>
            </p:nvSpPr>
            <p:spPr>
              <a:xfrm>
                <a:off x="5475767" y="776177"/>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70E88258-53D1-6B44-A944-08F10E0849E3}"/>
                  </a:ext>
                </a:extLst>
              </p:cNvPr>
              <p:cNvGrpSpPr/>
              <p:nvPr/>
            </p:nvGrpSpPr>
            <p:grpSpPr>
              <a:xfrm>
                <a:off x="5688322" y="944177"/>
                <a:ext cx="787002" cy="876112"/>
                <a:chOff x="22202844" y="1206500"/>
                <a:chExt cx="1362905" cy="1517222"/>
              </a:xfrm>
            </p:grpSpPr>
            <p:sp>
              <p:nvSpPr>
                <p:cNvPr id="30" name="Freeform 3">
                  <a:extLst>
                    <a:ext uri="{FF2B5EF4-FFF2-40B4-BE49-F238E27FC236}">
                      <a16:creationId xmlns:a16="http://schemas.microsoft.com/office/drawing/2014/main" xmlns="" id="{CBB57BEF-2D42-4946-9532-2893579ADC7F}"/>
                    </a:ext>
                  </a:extLst>
                </p:cNvPr>
                <p:cNvSpPr/>
                <p:nvPr/>
              </p:nvSpPr>
              <p:spPr>
                <a:xfrm>
                  <a:off x="22667478" y="1976067"/>
                  <a:ext cx="898271" cy="530832"/>
                </a:xfrm>
                <a:custGeom>
                  <a:avLst/>
                  <a:gdLst>
                    <a:gd name="connsiteX0" fmla="*/ 0 w 898271"/>
                    <a:gd name="connsiteY0" fmla="*/ 530832 h 530832"/>
                    <a:gd name="connsiteX1" fmla="*/ 61951 w 898271"/>
                    <a:gd name="connsiteY1" fmla="*/ 499856 h 530832"/>
                    <a:gd name="connsiteX2" fmla="*/ 495605 w 898271"/>
                    <a:gd name="connsiteY2" fmla="*/ 499856 h 530832"/>
                    <a:gd name="connsiteX3" fmla="*/ 743407 w 898271"/>
                    <a:gd name="connsiteY3" fmla="*/ 283029 h 530832"/>
                    <a:gd name="connsiteX4" fmla="*/ 898271 w 898271"/>
                    <a:gd name="connsiteY4" fmla="*/ 35227 h 530832"/>
                    <a:gd name="connsiteX5" fmla="*/ 774382 w 898271"/>
                    <a:gd name="connsiteY5" fmla="*/ 4252 h 530832"/>
                    <a:gd name="connsiteX6" fmla="*/ 650481 w 898271"/>
                    <a:gd name="connsiteY6" fmla="*/ 128153 h 530832"/>
                    <a:gd name="connsiteX7" fmla="*/ 515506 w 898271"/>
                    <a:gd name="connsiteY7" fmla="*/ 198231 h 530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2">
                      <a:moveTo>
                        <a:pt x="0" y="530832"/>
                      </a:moveTo>
                      <a:cubicBezTo>
                        <a:pt x="11862" y="518970"/>
                        <a:pt x="24041" y="499856"/>
                        <a:pt x="61951" y="499856"/>
                      </a:cubicBezTo>
                      <a:lnTo>
                        <a:pt x="495605" y="499856"/>
                      </a:lnTo>
                      <a:cubicBezTo>
                        <a:pt x="530034" y="499856"/>
                        <a:pt x="719341" y="310017"/>
                        <a:pt x="743407" y="283029"/>
                      </a:cubicBezTo>
                      <a:cubicBezTo>
                        <a:pt x="766547" y="257083"/>
                        <a:pt x="869683" y="102118"/>
                        <a:pt x="898271" y="35227"/>
                      </a:cubicBezTo>
                      <a:cubicBezTo>
                        <a:pt x="880326" y="11033"/>
                        <a:pt x="831761" y="-9071"/>
                        <a:pt x="774382" y="4252"/>
                      </a:cubicBezTo>
                      <a:cubicBezTo>
                        <a:pt x="719620" y="16977"/>
                        <a:pt x="687400" y="56296"/>
                        <a:pt x="650481" y="128153"/>
                      </a:cubicBezTo>
                      <a:lnTo>
                        <a:pt x="515506" y="198231"/>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C4C60523-D392-3E42-811E-509E9E4C26AA}"/>
                    </a:ext>
                  </a:extLst>
                </p:cNvPr>
                <p:cNvSpPr/>
                <p:nvPr/>
              </p:nvSpPr>
              <p:spPr>
                <a:xfrm>
                  <a:off x="22419673" y="2073241"/>
                  <a:ext cx="774395" cy="216827"/>
                </a:xfrm>
                <a:custGeom>
                  <a:avLst/>
                  <a:gdLst>
                    <a:gd name="connsiteX0" fmla="*/ 433654 w 774395"/>
                    <a:gd name="connsiteY0" fmla="*/ 216827 h 216827"/>
                    <a:gd name="connsiteX1" fmla="*/ 681469 w 774395"/>
                    <a:gd name="connsiteY1" fmla="*/ 216827 h 216827"/>
                    <a:gd name="connsiteX2" fmla="*/ 681469 w 774395"/>
                    <a:gd name="connsiteY2" fmla="*/ 61951 h 216827"/>
                    <a:gd name="connsiteX3" fmla="*/ 517804 w 774395"/>
                    <a:gd name="connsiteY3" fmla="*/ 61951 h 216827"/>
                    <a:gd name="connsiteX4" fmla="*/ 402692 w 774395"/>
                    <a:gd name="connsiteY4" fmla="*/ 0 h 216827"/>
                    <a:gd name="connsiteX5" fmla="*/ 247802 w 774395"/>
                    <a:gd name="connsiteY5" fmla="*/ 0 h 216827"/>
                    <a:gd name="connsiteX6" fmla="*/ 123901 w 774395"/>
                    <a:gd name="connsiteY6" fmla="*/ 61951 h 216827"/>
                    <a:gd name="connsiteX7" fmla="*/ 0 w 774395"/>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95" h="216827">
                      <a:moveTo>
                        <a:pt x="433654" y="216827"/>
                      </a:moveTo>
                      <a:lnTo>
                        <a:pt x="681469" y="216827"/>
                      </a:lnTo>
                      <a:cubicBezTo>
                        <a:pt x="805370" y="216827"/>
                        <a:pt x="805370" y="61951"/>
                        <a:pt x="681469" y="61951"/>
                      </a:cubicBezTo>
                      <a:lnTo>
                        <a:pt x="517804" y="61951"/>
                      </a:lnTo>
                      <a:cubicBezTo>
                        <a:pt x="491998" y="61951"/>
                        <a:pt x="443598" y="0"/>
                        <a:pt x="402692" y="0"/>
                      </a:cubicBezTo>
                      <a:lnTo>
                        <a:pt x="247802" y="0"/>
                      </a:lnTo>
                      <a:cubicBezTo>
                        <a:pt x="205943" y="0"/>
                        <a:pt x="153962" y="33960"/>
                        <a:pt x="123901" y="61951"/>
                      </a:cubicBezTo>
                      <a:cubicBezTo>
                        <a:pt x="77483" y="108382"/>
                        <a:pt x="0" y="185852"/>
                        <a:pt x="0" y="185852"/>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C0433218-CD87-FE4D-8730-B1034BBA18CA}"/>
                    </a:ext>
                  </a:extLst>
                </p:cNvPr>
                <p:cNvSpPr/>
                <p:nvPr/>
              </p:nvSpPr>
              <p:spPr>
                <a:xfrm>
                  <a:off x="22202844" y="2197142"/>
                  <a:ext cx="526580" cy="526580"/>
                </a:xfrm>
                <a:custGeom>
                  <a:avLst/>
                  <a:gdLst>
                    <a:gd name="connsiteX0" fmla="*/ 371716 w 526580"/>
                    <a:gd name="connsiteY0" fmla="*/ 526580 h 526580"/>
                    <a:gd name="connsiteX1" fmla="*/ 526580 w 526580"/>
                    <a:gd name="connsiteY1" fmla="*/ 371704 h 526580"/>
                    <a:gd name="connsiteX2" fmla="*/ 154889 w 526580"/>
                    <a:gd name="connsiteY2" fmla="*/ 0 h 526580"/>
                    <a:gd name="connsiteX3" fmla="*/ 0 w 526580"/>
                    <a:gd name="connsiteY3" fmla="*/ 154876 h 526580"/>
                    <a:gd name="connsiteX4" fmla="*/ 371716 w 526580"/>
                    <a:gd name="connsiteY4" fmla="*/ 526580 h 5265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80">
                      <a:moveTo>
                        <a:pt x="371716" y="526580"/>
                      </a:moveTo>
                      <a:lnTo>
                        <a:pt x="526580" y="371704"/>
                      </a:lnTo>
                      <a:lnTo>
                        <a:pt x="154889" y="0"/>
                      </a:lnTo>
                      <a:lnTo>
                        <a:pt x="0" y="154876"/>
                      </a:lnTo>
                      <a:lnTo>
                        <a:pt x="371716" y="526580"/>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8CA3B292-0128-3C49-BEA7-E0A5925331DB}"/>
                    </a:ext>
                  </a:extLst>
                </p:cNvPr>
                <p:cNvSpPr/>
                <p:nvPr/>
              </p:nvSpPr>
              <p:spPr>
                <a:xfrm>
                  <a:off x="22343901" y="233819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AE334713-0073-3B42-B48E-C4146AB61FC6}"/>
                    </a:ext>
                  </a:extLst>
                </p:cNvPr>
                <p:cNvSpPr/>
                <p:nvPr/>
              </p:nvSpPr>
              <p:spPr>
                <a:xfrm>
                  <a:off x="22993264" y="1642988"/>
                  <a:ext cx="31839" cy="325514"/>
                </a:xfrm>
                <a:custGeom>
                  <a:avLst/>
                  <a:gdLst>
                    <a:gd name="connsiteX0" fmla="*/ 0 w 31839"/>
                    <a:gd name="connsiteY0" fmla="*/ 0 h 325514"/>
                    <a:gd name="connsiteX1" fmla="*/ 31839 w 31839"/>
                    <a:gd name="connsiteY1" fmla="*/ 108864 h 325514"/>
                    <a:gd name="connsiteX2" fmla="*/ 31839 w 31839"/>
                    <a:gd name="connsiteY2" fmla="*/ 325514 h 325514"/>
                  </a:gdLst>
                  <a:ahLst/>
                  <a:cxnLst>
                    <a:cxn ang="0">
                      <a:pos x="connsiteX0" y="connsiteY0"/>
                    </a:cxn>
                    <a:cxn ang="1">
                      <a:pos x="connsiteX1" y="connsiteY1"/>
                    </a:cxn>
                    <a:cxn ang="2">
                      <a:pos x="connsiteX2" y="connsiteY2"/>
                    </a:cxn>
                  </a:cxnLst>
                  <a:rect l="l" t="t" r="r" b="b"/>
                  <a:pathLst>
                    <a:path w="31839" h="325514">
                      <a:moveTo>
                        <a:pt x="0" y="0"/>
                      </a:moveTo>
                      <a:cubicBezTo>
                        <a:pt x="20612" y="33376"/>
                        <a:pt x="31839" y="68199"/>
                        <a:pt x="31839" y="108864"/>
                      </a:cubicBezTo>
                      <a:lnTo>
                        <a:pt x="31839" y="325514"/>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81BB1B45-B311-0C4F-BDE5-49D7240C4D35}"/>
                    </a:ext>
                  </a:extLst>
                </p:cNvPr>
                <p:cNvSpPr/>
                <p:nvPr/>
              </p:nvSpPr>
              <p:spPr>
                <a:xfrm>
                  <a:off x="22669500" y="1206500"/>
                  <a:ext cx="457187" cy="457200"/>
                </a:xfrm>
                <a:custGeom>
                  <a:avLst/>
                  <a:gdLst>
                    <a:gd name="connsiteX0" fmla="*/ 0 w 457187"/>
                    <a:gd name="connsiteY0" fmla="*/ 228600 h 457200"/>
                    <a:gd name="connsiteX1" fmla="*/ 228587 w 457187"/>
                    <a:gd name="connsiteY1" fmla="*/ 0 h 457200"/>
                    <a:gd name="connsiteX2" fmla="*/ 457187 w 457187"/>
                    <a:gd name="connsiteY2" fmla="*/ 228600 h 457200"/>
                    <a:gd name="connsiteX3" fmla="*/ 228587 w 457187"/>
                    <a:gd name="connsiteY3" fmla="*/ 457200 h 457200"/>
                    <a:gd name="connsiteX4" fmla="*/ 0 w 457187"/>
                    <a:gd name="connsiteY4" fmla="*/ 2286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7187" h="457200">
                      <a:moveTo>
                        <a:pt x="0" y="228600"/>
                      </a:moveTo>
                      <a:cubicBezTo>
                        <a:pt x="0" y="102349"/>
                        <a:pt x="102349" y="0"/>
                        <a:pt x="228587" y="0"/>
                      </a:cubicBezTo>
                      <a:cubicBezTo>
                        <a:pt x="354838" y="0"/>
                        <a:pt x="457187" y="102349"/>
                        <a:pt x="457187" y="228600"/>
                      </a:cubicBezTo>
                      <a:cubicBezTo>
                        <a:pt x="457187" y="354851"/>
                        <a:pt x="354825" y="457200"/>
                        <a:pt x="228587" y="457200"/>
                      </a:cubicBezTo>
                      <a:cubicBezTo>
                        <a:pt x="102349" y="457200"/>
                        <a:pt x="-13" y="354851"/>
                        <a:pt x="0" y="2286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FC953DA2-0CCA-9B4C-BEF8-A8B1078C9030}"/>
                    </a:ext>
                  </a:extLst>
                </p:cNvPr>
                <p:cNvSpPr/>
                <p:nvPr/>
              </p:nvSpPr>
              <p:spPr>
                <a:xfrm>
                  <a:off x="22706824" y="1943101"/>
                  <a:ext cx="590334" cy="171920"/>
                </a:xfrm>
                <a:custGeom>
                  <a:avLst/>
                  <a:gdLst>
                    <a:gd name="connsiteX0" fmla="*/ 590334 w 590334"/>
                    <a:gd name="connsiteY0" fmla="*/ 171920 h 171920"/>
                    <a:gd name="connsiteX1" fmla="*/ 470675 w 590334"/>
                    <a:gd name="connsiteY1" fmla="*/ 76200 h 171920"/>
                    <a:gd name="connsiteX2" fmla="*/ 394475 w 590334"/>
                    <a:gd name="connsiteY2" fmla="*/ 76200 h 171920"/>
                    <a:gd name="connsiteX3" fmla="*/ 318275 w 590334"/>
                    <a:gd name="connsiteY3" fmla="*/ 25400 h 171920"/>
                    <a:gd name="connsiteX4" fmla="*/ 267475 w 590334"/>
                    <a:gd name="connsiteY4" fmla="*/ 25400 h 171920"/>
                    <a:gd name="connsiteX5" fmla="*/ 216675 w 590334"/>
                    <a:gd name="connsiteY5" fmla="*/ 0 h 171920"/>
                    <a:gd name="connsiteX6" fmla="*/ 140475 w 590334"/>
                    <a:gd name="connsiteY6" fmla="*/ 50800 h 171920"/>
                    <a:gd name="connsiteX7" fmla="*/ 89675 w 590334"/>
                    <a:gd name="connsiteY7" fmla="*/ 50800 h 171920"/>
                    <a:gd name="connsiteX8" fmla="*/ 13475 w 590334"/>
                    <a:gd name="connsiteY8" fmla="*/ 76200 h 171920"/>
                    <a:gd name="connsiteX9" fmla="*/ 0 w 590334"/>
                    <a:gd name="connsiteY9" fmla="*/ 130137 h 1719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90334" h="171920">
                      <a:moveTo>
                        <a:pt x="590334" y="171920"/>
                      </a:moveTo>
                      <a:lnTo>
                        <a:pt x="470675" y="76200"/>
                      </a:lnTo>
                      <a:lnTo>
                        <a:pt x="394475" y="76200"/>
                      </a:lnTo>
                      <a:lnTo>
                        <a:pt x="318275" y="25400"/>
                      </a:lnTo>
                      <a:lnTo>
                        <a:pt x="267475" y="25400"/>
                      </a:lnTo>
                      <a:lnTo>
                        <a:pt x="216675" y="0"/>
                      </a:lnTo>
                      <a:lnTo>
                        <a:pt x="140475" y="50800"/>
                      </a:lnTo>
                      <a:lnTo>
                        <a:pt x="89675" y="50800"/>
                      </a:lnTo>
                      <a:lnTo>
                        <a:pt x="13475" y="76200"/>
                      </a:lnTo>
                      <a:lnTo>
                        <a:pt x="0" y="13013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F8CB9C37-0832-8848-BB6B-3CACE266FAC9}"/>
                    </a:ext>
                  </a:extLst>
                </p:cNvPr>
                <p:cNvSpPr/>
                <p:nvPr/>
              </p:nvSpPr>
              <p:spPr>
                <a:xfrm>
                  <a:off x="23101300" y="1663700"/>
                  <a:ext cx="304800" cy="177800"/>
                </a:xfrm>
                <a:custGeom>
                  <a:avLst/>
                  <a:gdLst>
                    <a:gd name="connsiteX0" fmla="*/ 127000 w 304800"/>
                    <a:gd name="connsiteY0" fmla="*/ 177800 h 177800"/>
                    <a:gd name="connsiteX1" fmla="*/ 0 w 304800"/>
                    <a:gd name="connsiteY1" fmla="*/ 177800 h 177800"/>
                    <a:gd name="connsiteX2" fmla="*/ 177800 w 304800"/>
                    <a:gd name="connsiteY2" fmla="*/ 0 h 177800"/>
                    <a:gd name="connsiteX3" fmla="*/ 304800 w 304800"/>
                    <a:gd name="connsiteY3" fmla="*/ 0 h 177800"/>
                    <a:gd name="connsiteX4" fmla="*/ 127000 w 304800"/>
                    <a:gd name="connsiteY4" fmla="*/ 177800 h 177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800" h="177800">
                      <a:moveTo>
                        <a:pt x="127000" y="177800"/>
                      </a:moveTo>
                      <a:lnTo>
                        <a:pt x="0" y="177800"/>
                      </a:lnTo>
                      <a:cubicBezTo>
                        <a:pt x="0" y="79604"/>
                        <a:pt x="79604" y="0"/>
                        <a:pt x="177800" y="0"/>
                      </a:cubicBezTo>
                      <a:lnTo>
                        <a:pt x="304800" y="0"/>
                      </a:lnTo>
                      <a:cubicBezTo>
                        <a:pt x="304800" y="98196"/>
                        <a:pt x="225196" y="177800"/>
                        <a:pt x="127000" y="1778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D433AC34-8A8A-7243-BF70-B6F9F8FF6F21}"/>
                    </a:ext>
                  </a:extLst>
                </p:cNvPr>
                <p:cNvSpPr/>
                <p:nvPr/>
              </p:nvSpPr>
              <p:spPr>
                <a:xfrm>
                  <a:off x="22758400" y="1752600"/>
                  <a:ext cx="203200" cy="127000"/>
                </a:xfrm>
                <a:custGeom>
                  <a:avLst/>
                  <a:gdLst>
                    <a:gd name="connsiteX0" fmla="*/ 127000 w 203200"/>
                    <a:gd name="connsiteY0" fmla="*/ 127000 h 127000"/>
                    <a:gd name="connsiteX1" fmla="*/ 203200 w 203200"/>
                    <a:gd name="connsiteY1" fmla="*/ 127000 h 127000"/>
                    <a:gd name="connsiteX2" fmla="*/ 76200 w 203200"/>
                    <a:gd name="connsiteY2" fmla="*/ 0 h 127000"/>
                    <a:gd name="connsiteX3" fmla="*/ 0 w 203200"/>
                    <a:gd name="connsiteY3" fmla="*/ 0 h 127000"/>
                    <a:gd name="connsiteX4" fmla="*/ 127000 w 203200"/>
                    <a:gd name="connsiteY4" fmla="*/ 1270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3200" h="127000">
                      <a:moveTo>
                        <a:pt x="127000" y="127000"/>
                      </a:moveTo>
                      <a:lnTo>
                        <a:pt x="203200" y="127000"/>
                      </a:lnTo>
                      <a:cubicBezTo>
                        <a:pt x="203200" y="56858"/>
                        <a:pt x="146329" y="0"/>
                        <a:pt x="76200" y="0"/>
                      </a:cubicBezTo>
                      <a:lnTo>
                        <a:pt x="0" y="0"/>
                      </a:lnTo>
                      <a:cubicBezTo>
                        <a:pt x="0" y="70142"/>
                        <a:pt x="56871" y="127000"/>
                        <a:pt x="127000" y="1270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BD140B97-216F-714B-ABE0-95FBB36390F0}"/>
                    </a:ext>
                  </a:extLst>
                </p:cNvPr>
                <p:cNvSpPr/>
                <p:nvPr/>
              </p:nvSpPr>
              <p:spPr>
                <a:xfrm>
                  <a:off x="22821900" y="1358900"/>
                  <a:ext cx="139700" cy="152400"/>
                </a:xfrm>
                <a:custGeom>
                  <a:avLst/>
                  <a:gdLst>
                    <a:gd name="connsiteX0" fmla="*/ 0 w 139700"/>
                    <a:gd name="connsiteY0" fmla="*/ 152400 h 152400"/>
                    <a:gd name="connsiteX1" fmla="*/ 101600 w 139700"/>
                    <a:gd name="connsiteY1" fmla="*/ 152400 h 152400"/>
                    <a:gd name="connsiteX2" fmla="*/ 127000 w 139700"/>
                    <a:gd name="connsiteY2" fmla="*/ 127000 h 152400"/>
                    <a:gd name="connsiteX3" fmla="*/ 127000 w 139700"/>
                    <a:gd name="connsiteY3" fmla="*/ 101600 h 152400"/>
                    <a:gd name="connsiteX4" fmla="*/ 101600 w 139700"/>
                    <a:gd name="connsiteY4" fmla="*/ 76200 h 152400"/>
                    <a:gd name="connsiteX5" fmla="*/ 50800 w 139700"/>
                    <a:gd name="connsiteY5" fmla="*/ 76200 h 152400"/>
                    <a:gd name="connsiteX6" fmla="*/ 25400 w 139700"/>
                    <a:gd name="connsiteY6" fmla="*/ 50800 h 152400"/>
                    <a:gd name="connsiteX7" fmla="*/ 25400 w 139700"/>
                    <a:gd name="connsiteY7" fmla="*/ 25400 h 152400"/>
                    <a:gd name="connsiteX8" fmla="*/ 50800 w 139700"/>
                    <a:gd name="connsiteY8" fmla="*/ 0 h 152400"/>
                    <a:gd name="connsiteX9" fmla="*/ 139700 w 139700"/>
                    <a:gd name="connsiteY9" fmla="*/ 0 h 152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9700" h="152400">
                      <a:moveTo>
                        <a:pt x="0" y="152400"/>
                      </a:moveTo>
                      <a:lnTo>
                        <a:pt x="101600" y="152400"/>
                      </a:lnTo>
                      <a:cubicBezTo>
                        <a:pt x="115621" y="152400"/>
                        <a:pt x="127000" y="141021"/>
                        <a:pt x="127000" y="127000"/>
                      </a:cubicBezTo>
                      <a:lnTo>
                        <a:pt x="127000" y="101600"/>
                      </a:lnTo>
                      <a:cubicBezTo>
                        <a:pt x="127000" y="87579"/>
                        <a:pt x="115621" y="76200"/>
                        <a:pt x="101600" y="76200"/>
                      </a:cubicBezTo>
                      <a:lnTo>
                        <a:pt x="50800" y="76200"/>
                      </a:lnTo>
                      <a:cubicBezTo>
                        <a:pt x="36779" y="76200"/>
                        <a:pt x="25400" y="64821"/>
                        <a:pt x="25400" y="50800"/>
                      </a:cubicBezTo>
                      <a:lnTo>
                        <a:pt x="25400" y="25400"/>
                      </a:lnTo>
                      <a:cubicBezTo>
                        <a:pt x="25400" y="11379"/>
                        <a:pt x="36779" y="0"/>
                        <a:pt x="50800" y="0"/>
                      </a:cubicBezTo>
                      <a:lnTo>
                        <a:pt x="13970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4322ACA4-F259-BC4E-89C3-B921314DE6DB}"/>
                    </a:ext>
                  </a:extLst>
                </p:cNvPr>
                <p:cNvSpPr/>
                <p:nvPr/>
              </p:nvSpPr>
              <p:spPr>
                <a:xfrm>
                  <a:off x="22898100" y="1282700"/>
                  <a:ext cx="0" cy="76200"/>
                </a:xfrm>
                <a:custGeom>
                  <a:avLst/>
                  <a:gdLst>
                    <a:gd name="connsiteX0" fmla="*/ 0 w 0"/>
                    <a:gd name="connsiteY0" fmla="*/ 76200 h 76200"/>
                    <a:gd name="connsiteX1" fmla="*/ 0 w 0"/>
                    <a:gd name="connsiteY1" fmla="*/ 0 h 76200"/>
                  </a:gdLst>
                  <a:ahLst/>
                  <a:cxnLst>
                    <a:cxn ang="0">
                      <a:pos x="connsiteX0" y="connsiteY0"/>
                    </a:cxn>
                    <a:cxn ang="1">
                      <a:pos x="connsiteX1" y="connsiteY1"/>
                    </a:cxn>
                  </a:cxnLst>
                  <a:rect l="l" t="t" r="r" b="b"/>
                  <a:pathLst>
                    <a:path h="76200">
                      <a:moveTo>
                        <a:pt x="0" y="7620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AC7AC067-BD38-864A-A087-792D32FD5CEC}"/>
                    </a:ext>
                  </a:extLst>
                </p:cNvPr>
                <p:cNvSpPr/>
                <p:nvPr/>
              </p:nvSpPr>
              <p:spPr>
                <a:xfrm>
                  <a:off x="22898100" y="1511300"/>
                  <a:ext cx="0" cy="76200"/>
                </a:xfrm>
                <a:custGeom>
                  <a:avLst/>
                  <a:gdLst>
                    <a:gd name="connsiteX0" fmla="*/ 0 w 0"/>
                    <a:gd name="connsiteY0" fmla="*/ 0 h 76200"/>
                    <a:gd name="connsiteX1" fmla="*/ 0 w 0"/>
                    <a:gd name="connsiteY1" fmla="*/ 76200 h 76200"/>
                  </a:gdLst>
                  <a:ahLst/>
                  <a:cxnLst>
                    <a:cxn ang="0">
                      <a:pos x="connsiteX0" y="connsiteY0"/>
                    </a:cxn>
                    <a:cxn ang="1">
                      <a:pos x="connsiteX1" y="connsiteY1"/>
                    </a:cxn>
                  </a:cxnLst>
                  <a:rect l="l" t="t" r="r" b="b"/>
                  <a:pathLst>
                    <a:path h="76200">
                      <a:moveTo>
                        <a:pt x="0" y="0"/>
                      </a:moveTo>
                      <a:lnTo>
                        <a:pt x="0" y="762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6" name="Content Placeholder 5">
              <a:extLst>
                <a:ext uri="{FF2B5EF4-FFF2-40B4-BE49-F238E27FC236}">
                  <a16:creationId xmlns:a16="http://schemas.microsoft.com/office/drawing/2014/main" xmlns="" id="{5FDD2EE1-DF6F-7945-8FD6-BCA93E76ADDD}"/>
                </a:ext>
              </a:extLst>
            </p:cNvPr>
            <p:cNvSpPr txBox="1">
              <a:spLocks/>
            </p:cNvSpPr>
            <p:nvPr/>
          </p:nvSpPr>
          <p:spPr>
            <a:xfrm>
              <a:off x="7094700" y="1047364"/>
              <a:ext cx="36745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Advocate for preserving and expanding tax-advantages of consumer-directed benefits.</a:t>
              </a:r>
            </a:p>
          </p:txBody>
        </p:sp>
      </p:grpSp>
    </p:spTree>
    <p:extLst>
      <p:ext uri="{BB962C8B-B14F-4D97-AF65-F5344CB8AC3E}">
        <p14:creationId xmlns:p14="http://schemas.microsoft.com/office/powerpoint/2010/main" val="1366196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par>
                          <p:cTn id="8" fill="hold">
                            <p:stCondLst>
                              <p:cond delay="1100"/>
                            </p:stCondLst>
                            <p:childTnLst>
                              <p:par>
                                <p:cTn id="9" presetID="10" presetClass="entr" presetSubtype="0" fill="hold" nodeType="afterEffect">
                                  <p:stCondLst>
                                    <p:cond delay="60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childTnLst>
                                </p:cTn>
                              </p:par>
                            </p:childTnLst>
                          </p:cTn>
                        </p:par>
                        <p:par>
                          <p:cTn id="12" fill="hold">
                            <p:stCondLst>
                              <p:cond delay="2200"/>
                            </p:stCondLst>
                            <p:childTnLst>
                              <p:par>
                                <p:cTn id="13" presetID="10" presetClass="entr" presetSubtype="0" fill="hold" nodeType="afterEffect">
                                  <p:stCondLst>
                                    <p:cond delay="60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500"/>
                                        <p:tgtEl>
                                          <p:spTgt spid="72"/>
                                        </p:tgtEl>
                                      </p:cBhvr>
                                    </p:animEffect>
                                  </p:childTnLst>
                                </p:cTn>
                              </p:par>
                            </p:childTnLst>
                          </p:cTn>
                        </p:par>
                        <p:par>
                          <p:cTn id="16" fill="hold">
                            <p:stCondLst>
                              <p:cond delay="3300"/>
                            </p:stCondLst>
                            <p:childTnLst>
                              <p:par>
                                <p:cTn id="17" presetID="10" presetClass="entr" presetSubtype="0" fill="hold" nodeType="afterEffect">
                                  <p:stCondLst>
                                    <p:cond delay="60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SECURITY MESSAGE.</a:t>
            </a:r>
          </a:p>
        </p:txBody>
      </p:sp>
      <p:sp>
        <p:nvSpPr>
          <p:cNvPr id="3" name="Content Placeholder 2"/>
          <p:cNvSpPr>
            <a:spLocks noGrp="1"/>
          </p:cNvSpPr>
          <p:nvPr>
            <p:ph idx="1"/>
          </p:nvPr>
        </p:nvSpPr>
        <p:spPr>
          <a:xfrm>
            <a:off x="838200" y="2604558"/>
            <a:ext cx="10515600" cy="1715341"/>
          </a:xfrm>
        </p:spPr>
        <p:txBody>
          <a:bodyPr/>
          <a:lstStyle/>
          <a:p>
            <a:r>
              <a:rPr lang="en-US" dirty="0"/>
              <a:t>Slides 29-33 can be used:</a:t>
            </a:r>
          </a:p>
          <a:p>
            <a:r>
              <a:rPr lang="en-US" dirty="0"/>
              <a:t>1) As a continuation of the intro section.</a:t>
            </a:r>
          </a:p>
          <a:p>
            <a:r>
              <a:rPr lang="en-US" dirty="0"/>
              <a:t>2) On its own to setup a conversation about security overall. </a:t>
            </a:r>
          </a:p>
        </p:txBody>
      </p:sp>
    </p:spTree>
    <p:extLst>
      <p:ext uri="{BB962C8B-B14F-4D97-AF65-F5344CB8AC3E}">
        <p14:creationId xmlns:p14="http://schemas.microsoft.com/office/powerpoint/2010/main" val="18296576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1278542" y="3083430"/>
            <a:ext cx="7322120" cy="1329595"/>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1800"/>
              </a:spcBef>
            </a:pPr>
            <a:r>
              <a:rPr lang="en-US" sz="4800" dirty="0">
                <a:solidFill>
                  <a:srgbClr val="FFFFFF"/>
                </a:solidFill>
                <a:ea typeface="Franklin Gothic Medium" charset="0"/>
                <a:cs typeface="Franklin Gothic Medium" charset="0"/>
              </a:rPr>
              <a:t>Protecting employee data as risks continue to rise.</a:t>
            </a:r>
          </a:p>
        </p:txBody>
      </p:sp>
    </p:spTree>
    <p:extLst>
      <p:ext uri="{BB962C8B-B14F-4D97-AF65-F5344CB8AC3E}">
        <p14:creationId xmlns:p14="http://schemas.microsoft.com/office/powerpoint/2010/main" val="16261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
        <p:nvSpPr>
          <p:cNvPr id="5" name="Title 4"/>
          <p:cNvSpPr>
            <a:spLocks noGrp="1"/>
          </p:cNvSpPr>
          <p:nvPr>
            <p:ph type="ctrTitle"/>
          </p:nvPr>
        </p:nvSpPr>
        <p:spPr>
          <a:xfrm>
            <a:off x="5324181" y="1609767"/>
            <a:ext cx="5041717" cy="720197"/>
          </a:xfrm>
        </p:spPr>
        <p:txBody>
          <a:bodyPr/>
          <a:lstStyle/>
          <a:p>
            <a:r>
              <a:rPr lang="en-US" dirty="0">
                <a:solidFill>
                  <a:schemeClr val="bg1"/>
                </a:solidFill>
              </a:rPr>
              <a:t>Headline TBD</a:t>
            </a:r>
          </a:p>
        </p:txBody>
      </p:sp>
      <p:sp>
        <p:nvSpPr>
          <p:cNvPr id="3" name="Subtitle 2"/>
          <p:cNvSpPr>
            <a:spLocks noGrp="1"/>
          </p:cNvSpPr>
          <p:nvPr>
            <p:ph type="subTitle" idx="1"/>
          </p:nvPr>
        </p:nvSpPr>
        <p:spPr>
          <a:xfrm>
            <a:off x="5324181" y="2422039"/>
            <a:ext cx="4604747" cy="332399"/>
          </a:xfrm>
        </p:spPr>
        <p:txBody>
          <a:bodyPr/>
          <a:lstStyle/>
          <a:p>
            <a:r>
              <a:rPr lang="en-US" dirty="0">
                <a:solidFill>
                  <a:schemeClr val="bg1"/>
                </a:solidFill>
              </a:rPr>
              <a:t>Subhead TBD</a:t>
            </a:r>
          </a:p>
        </p:txBody>
      </p:sp>
      <p:grpSp>
        <p:nvGrpSpPr>
          <p:cNvPr id="12" name="Group 11"/>
          <p:cNvGrpSpPr/>
          <p:nvPr/>
        </p:nvGrpSpPr>
        <p:grpSpPr>
          <a:xfrm>
            <a:off x="9261415" y="5789220"/>
            <a:ext cx="2255076" cy="517721"/>
            <a:chOff x="2178526" y="1036513"/>
            <a:chExt cx="3111508" cy="714341"/>
          </a:xfrm>
        </p:grpSpPr>
        <p:sp>
          <p:nvSpPr>
            <p:cNvPr id="13" name="Freeform 12"/>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Freeform 13"/>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Freeform 14"/>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Freeform 15"/>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13788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2116762"/>
            <a:ext cx="5988861" cy="415498"/>
          </a:xfrm>
        </p:spPr>
        <p:txBody>
          <a:bodyPr wrap="square">
            <a:spAutoFit/>
          </a:bodyPr>
          <a:lstStyle/>
          <a:p>
            <a:r>
              <a:rPr lang="en-US" sz="3000" dirty="0">
                <a:solidFill>
                  <a:schemeClr val="accent2"/>
                </a:solidFill>
                <a:latin typeface="Franklin Gothic Medium" charset="0"/>
                <a:ea typeface="Franklin Gothic Medium" charset="0"/>
                <a:cs typeface="Franklin Gothic Medium" charset="0"/>
              </a:rPr>
              <a:t>You can’t take security for granted. </a:t>
            </a:r>
            <a:endParaRPr lang="en-US" sz="3000" dirty="0">
              <a:solidFill>
                <a:schemeClr val="accent2"/>
              </a:solidFill>
            </a:endParaRPr>
          </a:p>
        </p:txBody>
      </p:sp>
      <p:sp>
        <p:nvSpPr>
          <p:cNvPr id="3" name="Content Placeholder 2"/>
          <p:cNvSpPr>
            <a:spLocks noGrp="1"/>
          </p:cNvSpPr>
          <p:nvPr>
            <p:ph idx="1"/>
          </p:nvPr>
        </p:nvSpPr>
        <p:spPr>
          <a:xfrm>
            <a:off x="5362075" y="2875314"/>
            <a:ext cx="5545412" cy="2213939"/>
          </a:xfrm>
        </p:spPr>
        <p:txBody>
          <a:bodyPr/>
          <a:lstStyle/>
          <a:p>
            <a:r>
              <a:rPr lang="en-US" dirty="0">
                <a:latin typeface="+mn-lt"/>
              </a:rPr>
              <a:t>According to a MetLife report:</a:t>
            </a:r>
          </a:p>
          <a:p>
            <a:pPr marL="219456" indent="-219456">
              <a:buFont typeface="Arial" charset="0"/>
              <a:buChar char="•"/>
            </a:pPr>
            <a:r>
              <a:rPr lang="en-US" sz="2100" dirty="0"/>
              <a:t>2/3 of employers are concerned about being the target of a cyber attack.</a:t>
            </a:r>
          </a:p>
          <a:p>
            <a:pPr marL="219456" indent="-219456">
              <a:buFont typeface="Arial" charset="0"/>
              <a:buChar char="•"/>
            </a:pPr>
            <a:r>
              <a:rPr lang="en-US" sz="2100" dirty="0"/>
              <a:t>Benefits segmentation can create security hazards for employees.</a:t>
            </a:r>
          </a:p>
        </p:txBody>
      </p:sp>
      <p:pic>
        <p:nvPicPr>
          <p:cNvPr id="8" name="Picture Placeholder 7"/>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6269" r="17445"/>
          <a:stretch/>
        </p:blipFill>
        <p:spPr/>
      </p:pic>
    </p:spTree>
    <p:extLst>
      <p:ext uri="{BB962C8B-B14F-4D97-AF65-F5344CB8AC3E}">
        <p14:creationId xmlns:p14="http://schemas.microsoft.com/office/powerpoint/2010/main" val="1418752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AC92609-E40F-5142-81F9-859F9CA8EFF9}"/>
              </a:ext>
            </a:extLst>
          </p:cNvPr>
          <p:cNvSpPr>
            <a:spLocks noGrp="1"/>
          </p:cNvSpPr>
          <p:nvPr>
            <p:ph type="title"/>
          </p:nvPr>
        </p:nvSpPr>
        <p:spPr>
          <a:xfrm>
            <a:off x="1095668" y="2764496"/>
            <a:ext cx="4359442" cy="747897"/>
          </a:xfrm>
        </p:spPr>
        <p:txBody>
          <a:bodyPr anchor="t" anchorCtr="0">
            <a:spAutoFit/>
          </a:bodyPr>
          <a:lstStyle/>
          <a:p>
            <a:pPr>
              <a:spcBef>
                <a:spcPts val="1600"/>
              </a:spcBef>
            </a:pPr>
            <a:r>
              <a:rPr lang="en-US" sz="2700" dirty="0">
                <a:solidFill>
                  <a:schemeClr val="bg1"/>
                </a:solidFill>
              </a:rPr>
              <a:t>Start with standards, plans, processes and partnerships.</a:t>
            </a:r>
          </a:p>
        </p:txBody>
      </p:sp>
      <p:sp>
        <p:nvSpPr>
          <p:cNvPr id="4" name="Content Placeholder 3">
            <a:extLst>
              <a:ext uri="{FF2B5EF4-FFF2-40B4-BE49-F238E27FC236}">
                <a16:creationId xmlns:a16="http://schemas.microsoft.com/office/drawing/2014/main" xmlns="" id="{AE9B213A-DDFE-0345-B6B3-DD50C8B93C91}"/>
              </a:ext>
            </a:extLst>
          </p:cNvPr>
          <p:cNvSpPr>
            <a:spLocks noGrp="1"/>
          </p:cNvSpPr>
          <p:nvPr>
            <p:ph idx="1"/>
          </p:nvPr>
        </p:nvSpPr>
        <p:spPr>
          <a:xfrm>
            <a:off x="7270235" y="2355547"/>
            <a:ext cx="4359442" cy="1231619"/>
          </a:xfrm>
        </p:spPr>
        <p:txBody>
          <a:bodyPr>
            <a:spAutoFit/>
          </a:bodyPr>
          <a:lstStyle/>
          <a:p>
            <a:r>
              <a:rPr lang="en-US" sz="2100" dirty="0"/>
              <a:t>NIST, ISACA or ISO standards.</a:t>
            </a:r>
          </a:p>
          <a:p>
            <a:r>
              <a:rPr lang="en-US" sz="2100" dirty="0"/>
              <a:t>Business continuity and disaster recovery plans.</a:t>
            </a:r>
          </a:p>
        </p:txBody>
      </p:sp>
      <p:grpSp>
        <p:nvGrpSpPr>
          <p:cNvPr id="5" name="Group 4">
            <a:extLst>
              <a:ext uri="{FF2B5EF4-FFF2-40B4-BE49-F238E27FC236}">
                <a16:creationId xmlns:a16="http://schemas.microsoft.com/office/drawing/2014/main" xmlns="" id="{7A14D773-004C-DE4B-A01B-9FCF785D8A6C}"/>
              </a:ext>
            </a:extLst>
          </p:cNvPr>
          <p:cNvGrpSpPr/>
          <p:nvPr/>
        </p:nvGrpSpPr>
        <p:grpSpPr>
          <a:xfrm>
            <a:off x="1027835" y="1226807"/>
            <a:ext cx="1367100" cy="1370064"/>
            <a:chOff x="5677513" y="5003965"/>
            <a:chExt cx="1367100" cy="1370064"/>
          </a:xfrm>
        </p:grpSpPr>
        <p:sp>
          <p:nvSpPr>
            <p:cNvPr id="6" name="Freeform 3">
              <a:extLst>
                <a:ext uri="{FF2B5EF4-FFF2-40B4-BE49-F238E27FC236}">
                  <a16:creationId xmlns:a16="http://schemas.microsoft.com/office/drawing/2014/main" xmlns="" id="{C764F1BB-CA7C-F544-A04E-5502C336A630}"/>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Freeform 6">
              <a:extLst>
                <a:ext uri="{FF2B5EF4-FFF2-40B4-BE49-F238E27FC236}">
                  <a16:creationId xmlns:a16="http://schemas.microsoft.com/office/drawing/2014/main" xmlns="" id="{968D2C2C-3D90-594E-AF05-7D20AB7153F2}"/>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Freeform 3">
              <a:extLst>
                <a:ext uri="{FF2B5EF4-FFF2-40B4-BE49-F238E27FC236}">
                  <a16:creationId xmlns:a16="http://schemas.microsoft.com/office/drawing/2014/main" xmlns="" id="{7924B31D-3AD3-6846-AD52-7DFBD6B36890}"/>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Freeform 3">
              <a:extLst>
                <a:ext uri="{FF2B5EF4-FFF2-40B4-BE49-F238E27FC236}">
                  <a16:creationId xmlns:a16="http://schemas.microsoft.com/office/drawing/2014/main" xmlns="" id="{78603FBE-F4DF-E74F-9FE0-A30E42C210A9}"/>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 name="Freeform 3">
              <a:extLst>
                <a:ext uri="{FF2B5EF4-FFF2-40B4-BE49-F238E27FC236}">
                  <a16:creationId xmlns:a16="http://schemas.microsoft.com/office/drawing/2014/main" xmlns="" id="{D1E24126-C76A-8645-8FD7-A09622A73429}"/>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 name="Freeform 3">
              <a:extLst>
                <a:ext uri="{FF2B5EF4-FFF2-40B4-BE49-F238E27FC236}">
                  <a16:creationId xmlns:a16="http://schemas.microsoft.com/office/drawing/2014/main" xmlns="" id="{2FFB24C5-0581-0C44-B8DA-E8DF760CF8B3}"/>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Freeform 3">
              <a:extLst>
                <a:ext uri="{FF2B5EF4-FFF2-40B4-BE49-F238E27FC236}">
                  <a16:creationId xmlns:a16="http://schemas.microsoft.com/office/drawing/2014/main" xmlns="" id="{ED416BC6-80CC-FE48-A18E-AED1A8685D35}"/>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3" name="Freeform 3">
              <a:extLst>
                <a:ext uri="{FF2B5EF4-FFF2-40B4-BE49-F238E27FC236}">
                  <a16:creationId xmlns:a16="http://schemas.microsoft.com/office/drawing/2014/main" xmlns="" id="{C9404C7B-E99D-2843-88E4-7E0D9CAEF028}"/>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Freeform 3">
              <a:extLst>
                <a:ext uri="{FF2B5EF4-FFF2-40B4-BE49-F238E27FC236}">
                  <a16:creationId xmlns:a16="http://schemas.microsoft.com/office/drawing/2014/main" xmlns="" id="{758A2D6B-1175-0F48-8E62-47491E961C65}"/>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3">
              <a:extLst>
                <a:ext uri="{FF2B5EF4-FFF2-40B4-BE49-F238E27FC236}">
                  <a16:creationId xmlns:a16="http://schemas.microsoft.com/office/drawing/2014/main" xmlns="" id="{215217FE-6DB6-4741-A98B-E8CB228BC4C5}"/>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a16="http://schemas.microsoft.com/office/drawing/2014/main" xmlns="" id="{7B955D4C-C3F8-9C41-8C07-24356E1DA125}"/>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a16="http://schemas.microsoft.com/office/drawing/2014/main" xmlns="" id="{51153B4B-B38B-E646-B9AA-0765C17C8FC0}"/>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32" name="Group 31">
            <a:extLst>
              <a:ext uri="{FF2B5EF4-FFF2-40B4-BE49-F238E27FC236}">
                <a16:creationId xmlns:a16="http://schemas.microsoft.com/office/drawing/2014/main" xmlns="" id="{D1A4CB00-0DDD-254B-951D-A44DA4A65A69}"/>
              </a:ext>
            </a:extLst>
          </p:cNvPr>
          <p:cNvGrpSpPr/>
          <p:nvPr/>
        </p:nvGrpSpPr>
        <p:grpSpPr>
          <a:xfrm>
            <a:off x="2234623" y="2355280"/>
            <a:ext cx="4804257" cy="288124"/>
            <a:chOff x="2234623" y="2079013"/>
            <a:chExt cx="4804257" cy="288124"/>
          </a:xfrm>
        </p:grpSpPr>
        <p:cxnSp>
          <p:nvCxnSpPr>
            <p:cNvPr id="19" name="Straight Connector 18">
              <a:extLst>
                <a:ext uri="{FF2B5EF4-FFF2-40B4-BE49-F238E27FC236}">
                  <a16:creationId xmlns:a16="http://schemas.microsoft.com/office/drawing/2014/main" xmlns="" id="{F3A72F11-B257-854E-8C95-FA8F5E7AD1FA}"/>
                </a:ext>
              </a:extLst>
            </p:cNvPr>
            <p:cNvCxnSpPr>
              <a:cxnSpLocks/>
            </p:cNvCxnSpPr>
            <p:nvPr/>
          </p:nvCxnSpPr>
          <p:spPr>
            <a:xfrm>
              <a:off x="2234623" y="2228008"/>
              <a:ext cx="4516133" cy="182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xmlns=""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a16="http://schemas.microsoft.com/office/drawing/2014/main" xmlns="" id="{8862A19B-F2D7-DF45-9A66-3FAC3FCC1B89}"/>
              </a:ext>
            </a:extLst>
          </p:cNvPr>
          <p:cNvGrpSpPr/>
          <p:nvPr/>
        </p:nvGrpSpPr>
        <p:grpSpPr>
          <a:xfrm>
            <a:off x="6400804" y="2499344"/>
            <a:ext cx="638076" cy="784628"/>
            <a:chOff x="6400804" y="2293709"/>
            <a:chExt cx="638076" cy="784628"/>
          </a:xfrm>
        </p:grpSpPr>
        <p:sp>
          <p:nvSpPr>
            <p:cNvPr id="21" name="Oval 20">
              <a:extLst>
                <a:ext uri="{FF2B5EF4-FFF2-40B4-BE49-F238E27FC236}">
                  <a16:creationId xmlns:a16="http://schemas.microsoft.com/office/drawing/2014/main" xmlns=""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a16="http://schemas.microsoft.com/office/drawing/2014/main" xmlns="" id="{C52D92F3-71A7-C541-9A8B-B6138FC954D8}"/>
                </a:ext>
              </a:extLst>
            </p:cNvPr>
            <p:cNvCxnSpPr>
              <a:cxnSpLocks/>
              <a:endCxn id="21" idx="2"/>
            </p:cNvCxnSpPr>
            <p:nvPr/>
          </p:nvCxnSpPr>
          <p:spPr>
            <a:xfrm rot="16200000" flipH="1">
              <a:off x="6255497" y="2439016"/>
              <a:ext cx="640566"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Content Placeholder 3">
            <a:extLst>
              <a:ext uri="{FF2B5EF4-FFF2-40B4-BE49-F238E27FC236}">
                <a16:creationId xmlns:a16="http://schemas.microsoft.com/office/drawing/2014/main" xmlns="" id="{02CDA075-029B-4043-84E4-76329237ADFE}"/>
              </a:ext>
            </a:extLst>
          </p:cNvPr>
          <p:cNvSpPr txBox="1">
            <a:spLocks/>
          </p:cNvSpPr>
          <p:nvPr/>
        </p:nvSpPr>
        <p:spPr>
          <a:xfrm>
            <a:off x="7270235" y="4099138"/>
            <a:ext cx="4359442" cy="94077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rgbClr val="808285"/>
                </a:solidFill>
              </a:rPr>
              <a:t>Data loss prevention processes. </a:t>
            </a:r>
          </a:p>
          <a:p>
            <a:r>
              <a:rPr lang="en-US" sz="2100" dirty="0">
                <a:solidFill>
                  <a:srgbClr val="808285"/>
                </a:solidFill>
              </a:rPr>
              <a:t>Tested response plans and partners.</a:t>
            </a:r>
          </a:p>
        </p:txBody>
      </p:sp>
      <p:sp>
        <p:nvSpPr>
          <p:cNvPr id="41" name="Title 2">
            <a:extLst>
              <a:ext uri="{FF2B5EF4-FFF2-40B4-BE49-F238E27FC236}">
                <a16:creationId xmlns:a16="http://schemas.microsoft.com/office/drawing/2014/main" xmlns="" id="{A16B5D3C-1F60-8F43-AD7B-6C7ABC8FA14E}"/>
              </a:ext>
            </a:extLst>
          </p:cNvPr>
          <p:cNvSpPr txBox="1">
            <a:spLocks/>
          </p:cNvSpPr>
          <p:nvPr/>
        </p:nvSpPr>
        <p:spPr>
          <a:xfrm>
            <a:off x="1095668" y="4099138"/>
            <a:ext cx="4071318" cy="7478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pPr>
              <a:spcBef>
                <a:spcPts val="1600"/>
              </a:spcBef>
            </a:pPr>
            <a:r>
              <a:rPr lang="en-US" sz="2700" dirty="0">
                <a:solidFill>
                  <a:srgbClr val="FFFFFF"/>
                </a:solidFill>
              </a:rPr>
              <a:t>Understand and evaluate the protocols in place. </a:t>
            </a:r>
          </a:p>
        </p:txBody>
      </p:sp>
      <p:grpSp>
        <p:nvGrpSpPr>
          <p:cNvPr id="51" name="Group 50">
            <a:extLst>
              <a:ext uri="{FF2B5EF4-FFF2-40B4-BE49-F238E27FC236}">
                <a16:creationId xmlns:a16="http://schemas.microsoft.com/office/drawing/2014/main" xmlns="" id="{98EB8688-2CAF-344E-B675-52EF3798D6FA}"/>
              </a:ext>
            </a:extLst>
          </p:cNvPr>
          <p:cNvGrpSpPr/>
          <p:nvPr/>
        </p:nvGrpSpPr>
        <p:grpSpPr>
          <a:xfrm>
            <a:off x="6400804" y="3136530"/>
            <a:ext cx="638076" cy="1252982"/>
            <a:chOff x="6400804" y="1825355"/>
            <a:chExt cx="638076" cy="1252982"/>
          </a:xfrm>
        </p:grpSpPr>
        <p:sp>
          <p:nvSpPr>
            <p:cNvPr id="52" name="Oval 51">
              <a:extLst>
                <a:ext uri="{FF2B5EF4-FFF2-40B4-BE49-F238E27FC236}">
                  <a16:creationId xmlns:a16="http://schemas.microsoft.com/office/drawing/2014/main" xmlns="" id="{9746E9AE-2254-B74C-869B-92C3B153438F}"/>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53" name="Elbow Connector 52">
              <a:extLst>
                <a:ext uri="{FF2B5EF4-FFF2-40B4-BE49-F238E27FC236}">
                  <a16:creationId xmlns:a16="http://schemas.microsoft.com/office/drawing/2014/main" xmlns="" id="{72636F48-C91F-034D-BE73-5E83F345D4AA}"/>
                </a:ext>
              </a:extLst>
            </p:cNvPr>
            <p:cNvCxnSpPr>
              <a:cxnSpLocks/>
              <a:endCxn id="52" idx="2"/>
            </p:cNvCxnSpPr>
            <p:nvPr/>
          </p:nvCxnSpPr>
          <p:spPr>
            <a:xfrm rot="16200000" flipH="1">
              <a:off x="6021320" y="2204839"/>
              <a:ext cx="1108920"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xmlns="" id="{F9CC04CD-46F8-F343-BE0A-89FDD03DD662}"/>
              </a:ext>
            </a:extLst>
          </p:cNvPr>
          <p:cNvGrpSpPr/>
          <p:nvPr/>
        </p:nvGrpSpPr>
        <p:grpSpPr>
          <a:xfrm>
            <a:off x="6400804" y="4251270"/>
            <a:ext cx="638076" cy="784628"/>
            <a:chOff x="6400804" y="2293709"/>
            <a:chExt cx="638076" cy="784628"/>
          </a:xfrm>
        </p:grpSpPr>
        <p:sp>
          <p:nvSpPr>
            <p:cNvPr id="55" name="Oval 54">
              <a:extLst>
                <a:ext uri="{FF2B5EF4-FFF2-40B4-BE49-F238E27FC236}">
                  <a16:creationId xmlns:a16="http://schemas.microsoft.com/office/drawing/2014/main" xmlns="" id="{209858E9-74C0-DE4B-860B-A4E128255FD1}"/>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56" name="Elbow Connector 55">
              <a:extLst>
                <a:ext uri="{FF2B5EF4-FFF2-40B4-BE49-F238E27FC236}">
                  <a16:creationId xmlns:a16="http://schemas.microsoft.com/office/drawing/2014/main" xmlns="" id="{F3FBE7BA-8262-F845-A924-BFCC0438D130}"/>
                </a:ext>
              </a:extLst>
            </p:cNvPr>
            <p:cNvCxnSpPr>
              <a:cxnSpLocks/>
              <a:endCxn id="55" idx="2"/>
            </p:cNvCxnSpPr>
            <p:nvPr/>
          </p:nvCxnSpPr>
          <p:spPr>
            <a:xfrm rot="16200000" flipH="1">
              <a:off x="6255497" y="2439016"/>
              <a:ext cx="640566"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815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22" presetClass="entr" presetSubtype="1" fill="hold" nodeType="afterEffect">
                                  <p:stCondLst>
                                    <p:cond delay="100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200"/>
                                        <p:tgtEl>
                                          <p:spTgt spid="33"/>
                                        </p:tgtEl>
                                      </p:cBhvr>
                                    </p:animEffect>
                                  </p:childTnLst>
                                </p:cTn>
                              </p:par>
                            </p:childTnLst>
                          </p:cTn>
                        </p:par>
                        <p:par>
                          <p:cTn id="20" fill="hold">
                            <p:stCondLst>
                              <p:cond delay="3700"/>
                            </p:stCondLst>
                            <p:childTnLst>
                              <p:par>
                                <p:cTn id="21" presetID="10" presetClass="entr" presetSubtype="0"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500"/>
                                        <p:tgtEl>
                                          <p:spTgt spid="4">
                                            <p:txEl>
                                              <p:pRg st="1" end="1"/>
                                            </p:txEl>
                                          </p:spTgt>
                                        </p:tgtEl>
                                      </p:cBhvr>
                                    </p:animEffect>
                                  </p:childTnLst>
                                </p:cTn>
                              </p:par>
                            </p:childTnLst>
                          </p:cTn>
                        </p:par>
                        <p:par>
                          <p:cTn id="24" fill="hold">
                            <p:stCondLst>
                              <p:cond delay="4200"/>
                            </p:stCondLst>
                            <p:childTnLst>
                              <p:par>
                                <p:cTn id="25" presetID="10" presetClass="entr" presetSubtype="0" fill="hold" grpId="0" nodeType="after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5700"/>
                            </p:stCondLst>
                            <p:childTnLst>
                              <p:par>
                                <p:cTn id="29" presetID="22" presetClass="entr" presetSubtype="1" fill="hold" nodeType="afterEffect">
                                  <p:stCondLst>
                                    <p:cond delay="1000"/>
                                  </p:stCondLst>
                                  <p:childTnLst>
                                    <p:set>
                                      <p:cBhvr>
                                        <p:cTn id="30" dur="1" fill="hold">
                                          <p:stCondLst>
                                            <p:cond delay="0"/>
                                          </p:stCondLst>
                                        </p:cTn>
                                        <p:tgtEl>
                                          <p:spTgt spid="51"/>
                                        </p:tgtEl>
                                        <p:attrNameLst>
                                          <p:attrName>style.visibility</p:attrName>
                                        </p:attrNameLst>
                                      </p:cBhvr>
                                      <p:to>
                                        <p:strVal val="visible"/>
                                      </p:to>
                                    </p:set>
                                    <p:animEffect transition="in" filter="wipe(up)">
                                      <p:cBhvr>
                                        <p:cTn id="31" dur="200"/>
                                        <p:tgtEl>
                                          <p:spTgt spid="51"/>
                                        </p:tgtEl>
                                      </p:cBhvr>
                                    </p:animEffect>
                                  </p:childTnLst>
                                </p:cTn>
                              </p:par>
                            </p:childTnLst>
                          </p:cTn>
                        </p:par>
                        <p:par>
                          <p:cTn id="32" fill="hold">
                            <p:stCondLst>
                              <p:cond delay="6900"/>
                            </p:stCondLst>
                            <p:childTnLst>
                              <p:par>
                                <p:cTn id="33" presetID="10" presetClass="entr" presetSubtype="0" fill="hold" nodeType="afterEffect">
                                  <p:stCondLst>
                                    <p:cond delay="0"/>
                                  </p:stCondLst>
                                  <p:childTnLst>
                                    <p:set>
                                      <p:cBhvr>
                                        <p:cTn id="34" dur="1" fill="hold">
                                          <p:stCondLst>
                                            <p:cond delay="0"/>
                                          </p:stCondLst>
                                        </p:cTn>
                                        <p:tgtEl>
                                          <p:spTgt spid="30">
                                            <p:txEl>
                                              <p:pRg st="0" end="0"/>
                                            </p:txEl>
                                          </p:spTgt>
                                        </p:tgtEl>
                                        <p:attrNameLst>
                                          <p:attrName>style.visibility</p:attrName>
                                        </p:attrNameLst>
                                      </p:cBhvr>
                                      <p:to>
                                        <p:strVal val="visible"/>
                                      </p:to>
                                    </p:set>
                                    <p:animEffect transition="in" filter="fade">
                                      <p:cBhvr>
                                        <p:cTn id="35" dur="500"/>
                                        <p:tgtEl>
                                          <p:spTgt spid="30">
                                            <p:txEl>
                                              <p:pRg st="0" end="0"/>
                                            </p:txEl>
                                          </p:spTgt>
                                        </p:tgtEl>
                                      </p:cBhvr>
                                    </p:animEffect>
                                  </p:childTnLst>
                                </p:cTn>
                              </p:par>
                            </p:childTnLst>
                          </p:cTn>
                        </p:par>
                        <p:par>
                          <p:cTn id="36" fill="hold">
                            <p:stCondLst>
                              <p:cond delay="7400"/>
                            </p:stCondLst>
                            <p:childTnLst>
                              <p:par>
                                <p:cTn id="37" presetID="22" presetClass="entr" presetSubtype="1" fill="hold" nodeType="afterEffect">
                                  <p:stCondLst>
                                    <p:cond delay="100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200"/>
                                        <p:tgtEl>
                                          <p:spTgt spid="54"/>
                                        </p:tgtEl>
                                      </p:cBhvr>
                                    </p:animEffect>
                                  </p:childTnLst>
                                </p:cTn>
                              </p:par>
                            </p:childTnLst>
                          </p:cTn>
                        </p:par>
                        <p:par>
                          <p:cTn id="40" fill="hold">
                            <p:stCondLst>
                              <p:cond delay="8600"/>
                            </p:stCondLst>
                            <p:childTnLst>
                              <p:par>
                                <p:cTn id="41" presetID="10" presetClass="entr" presetSubtype="0" fill="hold" nodeType="afterEffect">
                                  <p:stCondLst>
                                    <p:cond delay="0"/>
                                  </p:stCondLst>
                                  <p:childTnLst>
                                    <p:set>
                                      <p:cBhvr>
                                        <p:cTn id="42" dur="1" fill="hold">
                                          <p:stCondLst>
                                            <p:cond delay="0"/>
                                          </p:stCondLst>
                                        </p:cTn>
                                        <p:tgtEl>
                                          <p:spTgt spid="30">
                                            <p:txEl>
                                              <p:pRg st="1" end="1"/>
                                            </p:txEl>
                                          </p:spTgt>
                                        </p:tgtEl>
                                        <p:attrNameLst>
                                          <p:attrName>style.visibility</p:attrName>
                                        </p:attrNameLst>
                                      </p:cBhvr>
                                      <p:to>
                                        <p:strVal val="visible"/>
                                      </p:to>
                                    </p:set>
                                    <p:animEffect transition="in" filter="fade">
                                      <p:cBhvr>
                                        <p:cTn id="43" dur="5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AC92609-E40F-5142-81F9-859F9CA8EFF9}"/>
              </a:ext>
            </a:extLst>
          </p:cNvPr>
          <p:cNvSpPr>
            <a:spLocks noGrp="1"/>
          </p:cNvSpPr>
          <p:nvPr>
            <p:ph type="title"/>
          </p:nvPr>
        </p:nvSpPr>
        <p:spPr>
          <a:xfrm>
            <a:off x="1095668" y="3034578"/>
            <a:ext cx="4603566" cy="373949"/>
          </a:xfrm>
        </p:spPr>
        <p:txBody>
          <a:bodyPr wrap="square" anchor="t" anchorCtr="0">
            <a:spAutoFit/>
          </a:bodyPr>
          <a:lstStyle/>
          <a:p>
            <a:pPr>
              <a:spcBef>
                <a:spcPts val="1600"/>
              </a:spcBef>
            </a:pPr>
            <a:r>
              <a:rPr lang="en-US" sz="2700" dirty="0"/>
              <a:t>Don’t forget the fundamentals. </a:t>
            </a:r>
          </a:p>
        </p:txBody>
      </p:sp>
      <p:sp>
        <p:nvSpPr>
          <p:cNvPr id="4" name="Content Placeholder 3">
            <a:extLst>
              <a:ext uri="{FF2B5EF4-FFF2-40B4-BE49-F238E27FC236}">
                <a16:creationId xmlns:a16="http://schemas.microsoft.com/office/drawing/2014/main" xmlns="" id="{AE9B213A-DDFE-0345-B6B3-DD50C8B93C91}"/>
              </a:ext>
            </a:extLst>
          </p:cNvPr>
          <p:cNvSpPr>
            <a:spLocks noGrp="1"/>
          </p:cNvSpPr>
          <p:nvPr>
            <p:ph idx="1"/>
          </p:nvPr>
        </p:nvSpPr>
        <p:spPr>
          <a:xfrm>
            <a:off x="7270235" y="2553112"/>
            <a:ext cx="3724553" cy="581698"/>
          </a:xfrm>
        </p:spPr>
        <p:txBody>
          <a:bodyPr wrap="square">
            <a:spAutoFit/>
          </a:bodyPr>
          <a:lstStyle/>
          <a:p>
            <a:r>
              <a:rPr lang="en-US" sz="2100" dirty="0"/>
              <a:t>Be sure any vendor is a secure custodian of your information.</a:t>
            </a:r>
          </a:p>
        </p:txBody>
      </p:sp>
      <p:grpSp>
        <p:nvGrpSpPr>
          <p:cNvPr id="32" name="Group 31">
            <a:extLst>
              <a:ext uri="{FF2B5EF4-FFF2-40B4-BE49-F238E27FC236}">
                <a16:creationId xmlns:a16="http://schemas.microsoft.com/office/drawing/2014/main" xmlns="" id="{D1A4CB00-0DDD-254B-951D-A44DA4A65A69}"/>
              </a:ext>
            </a:extLst>
          </p:cNvPr>
          <p:cNvGrpSpPr/>
          <p:nvPr/>
        </p:nvGrpSpPr>
        <p:grpSpPr>
          <a:xfrm>
            <a:off x="1900438" y="2552845"/>
            <a:ext cx="5138442" cy="288124"/>
            <a:chOff x="1900438" y="2079013"/>
            <a:chExt cx="5138442" cy="288124"/>
          </a:xfrm>
        </p:grpSpPr>
        <p:cxnSp>
          <p:nvCxnSpPr>
            <p:cNvPr id="19" name="Straight Connector 18">
              <a:extLst>
                <a:ext uri="{FF2B5EF4-FFF2-40B4-BE49-F238E27FC236}">
                  <a16:creationId xmlns:a16="http://schemas.microsoft.com/office/drawing/2014/main" xmlns="" id="{F3A72F11-B257-854E-8C95-FA8F5E7AD1FA}"/>
                </a:ext>
              </a:extLst>
            </p:cNvPr>
            <p:cNvCxnSpPr>
              <a:cxnSpLocks/>
            </p:cNvCxnSpPr>
            <p:nvPr/>
          </p:nvCxnSpPr>
          <p:spPr>
            <a:xfrm>
              <a:off x="1900438" y="2221486"/>
              <a:ext cx="4850318" cy="31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xmlns=""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a16="http://schemas.microsoft.com/office/drawing/2014/main" xmlns="" id="{8862A19B-F2D7-DF45-9A66-3FAC3FCC1B89}"/>
              </a:ext>
            </a:extLst>
          </p:cNvPr>
          <p:cNvGrpSpPr/>
          <p:nvPr/>
        </p:nvGrpSpPr>
        <p:grpSpPr>
          <a:xfrm>
            <a:off x="6400802" y="2695318"/>
            <a:ext cx="638078" cy="1556678"/>
            <a:chOff x="6400802" y="1521659"/>
            <a:chExt cx="638078" cy="1556678"/>
          </a:xfrm>
        </p:grpSpPr>
        <p:sp>
          <p:nvSpPr>
            <p:cNvPr id="21" name="Oval 20">
              <a:extLst>
                <a:ext uri="{FF2B5EF4-FFF2-40B4-BE49-F238E27FC236}">
                  <a16:creationId xmlns:a16="http://schemas.microsoft.com/office/drawing/2014/main" xmlns=""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a16="http://schemas.microsoft.com/office/drawing/2014/main" xmlns="" id="{C52D92F3-71A7-C541-9A8B-B6138FC954D8}"/>
                </a:ext>
              </a:extLst>
            </p:cNvPr>
            <p:cNvCxnSpPr>
              <a:cxnSpLocks/>
              <a:endCxn id="21" idx="2"/>
            </p:cNvCxnSpPr>
            <p:nvPr/>
          </p:nvCxnSpPr>
          <p:spPr>
            <a:xfrm rot="16200000" flipH="1">
              <a:off x="5869471" y="2052990"/>
              <a:ext cx="1412616" cy="349954"/>
            </a:xfrm>
            <a:prstGeom prst="bentConnector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xmlns="" id="{7939F603-5776-B645-9EFA-FFA787297BB8}"/>
              </a:ext>
            </a:extLst>
          </p:cNvPr>
          <p:cNvGrpSpPr/>
          <p:nvPr/>
        </p:nvGrpSpPr>
        <p:grpSpPr>
          <a:xfrm>
            <a:off x="6400803" y="4094620"/>
            <a:ext cx="638077" cy="1084150"/>
            <a:chOff x="6400803" y="3202098"/>
            <a:chExt cx="638077" cy="1084150"/>
          </a:xfrm>
        </p:grpSpPr>
        <p:sp>
          <p:nvSpPr>
            <p:cNvPr id="22" name="Oval 21">
              <a:extLst>
                <a:ext uri="{FF2B5EF4-FFF2-40B4-BE49-F238E27FC236}">
                  <a16:creationId xmlns:a16="http://schemas.microsoft.com/office/drawing/2014/main" xmlns="" id="{A1AD1A17-C154-2D44-A8F3-645D3BABAF44}"/>
                </a:ext>
              </a:extLst>
            </p:cNvPr>
            <p:cNvSpPr/>
            <p:nvPr/>
          </p:nvSpPr>
          <p:spPr>
            <a:xfrm>
              <a:off x="6750756" y="3998124"/>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7" name="Elbow Connector 26">
              <a:extLst>
                <a:ext uri="{FF2B5EF4-FFF2-40B4-BE49-F238E27FC236}">
                  <a16:creationId xmlns:a16="http://schemas.microsoft.com/office/drawing/2014/main" xmlns="" id="{6F4395A3-95EF-574A-A8AF-EBF87D4EE960}"/>
                </a:ext>
              </a:extLst>
            </p:cNvPr>
            <p:cNvCxnSpPr>
              <a:cxnSpLocks/>
              <a:endCxn id="22" idx="2"/>
            </p:cNvCxnSpPr>
            <p:nvPr/>
          </p:nvCxnSpPr>
          <p:spPr>
            <a:xfrm rot="16200000" flipH="1">
              <a:off x="6105736" y="3497165"/>
              <a:ext cx="940087" cy="349954"/>
            </a:xfrm>
            <a:prstGeom prst="bentConnector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xmlns="" id="{BA71902F-F58E-6748-A301-F9C2C19573C5}"/>
              </a:ext>
            </a:extLst>
          </p:cNvPr>
          <p:cNvGrpSpPr/>
          <p:nvPr/>
        </p:nvGrpSpPr>
        <p:grpSpPr>
          <a:xfrm flipH="1">
            <a:off x="1095668" y="1322842"/>
            <a:ext cx="1617144" cy="1374064"/>
            <a:chOff x="3743344" y="1413128"/>
            <a:chExt cx="1168743" cy="993064"/>
          </a:xfrm>
        </p:grpSpPr>
        <p:sp>
          <p:nvSpPr>
            <p:cNvPr id="14" name="Freeform 3">
              <a:extLst>
                <a:ext uri="{FF2B5EF4-FFF2-40B4-BE49-F238E27FC236}">
                  <a16:creationId xmlns:a16="http://schemas.microsoft.com/office/drawing/2014/main" xmlns="" id="{7CD25C39-5BC0-014B-B495-C6D0F5DB0EFF}"/>
                </a:ext>
              </a:extLst>
            </p:cNvPr>
            <p:cNvSpPr/>
            <p:nvPr/>
          </p:nvSpPr>
          <p:spPr>
            <a:xfrm>
              <a:off x="3892288" y="1413128"/>
              <a:ext cx="876351" cy="993064"/>
            </a:xfrm>
            <a:custGeom>
              <a:avLst/>
              <a:gdLst>
                <a:gd name="connsiteX0" fmla="*/ 438175 w 876351"/>
                <a:gd name="connsiteY0" fmla="*/ 993064 h 993064"/>
                <a:gd name="connsiteX1" fmla="*/ 104712 w 876351"/>
                <a:gd name="connsiteY1" fmla="*/ 789038 h 993064"/>
                <a:gd name="connsiteX2" fmla="*/ 0 w 876351"/>
                <a:gd name="connsiteY2" fmla="*/ 607758 h 993064"/>
                <a:gd name="connsiteX3" fmla="*/ 0 w 876351"/>
                <a:gd name="connsiteY3" fmla="*/ 114630 h 993064"/>
                <a:gd name="connsiteX4" fmla="*/ 438175 w 876351"/>
                <a:gd name="connsiteY4" fmla="*/ 0 h 993064"/>
                <a:gd name="connsiteX5" fmla="*/ 876351 w 876351"/>
                <a:gd name="connsiteY5" fmla="*/ 114630 h 993064"/>
                <a:gd name="connsiteX6" fmla="*/ 876351 w 876351"/>
                <a:gd name="connsiteY6" fmla="*/ 607758 h 993064"/>
                <a:gd name="connsiteX7" fmla="*/ 772427 w 876351"/>
                <a:gd name="connsiteY7" fmla="*/ 788543 h 993064"/>
                <a:gd name="connsiteX8" fmla="*/ 771639 w 876351"/>
                <a:gd name="connsiteY8" fmla="*/ 789038 h 993064"/>
                <a:gd name="connsiteX9" fmla="*/ 438175 w 876351"/>
                <a:gd name="connsiteY9" fmla="*/ 993064 h 993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876351" h="993064">
                  <a:moveTo>
                    <a:pt x="438175" y="993064"/>
                  </a:moveTo>
                  <a:lnTo>
                    <a:pt x="104712" y="789038"/>
                  </a:lnTo>
                  <a:cubicBezTo>
                    <a:pt x="38849" y="745985"/>
                    <a:pt x="0" y="678409"/>
                    <a:pt x="0" y="607758"/>
                  </a:cubicBezTo>
                  <a:lnTo>
                    <a:pt x="0" y="114630"/>
                  </a:lnTo>
                  <a:lnTo>
                    <a:pt x="438175" y="0"/>
                  </a:lnTo>
                  <a:lnTo>
                    <a:pt x="876351" y="114630"/>
                  </a:lnTo>
                  <a:lnTo>
                    <a:pt x="876351" y="607758"/>
                  </a:lnTo>
                  <a:cubicBezTo>
                    <a:pt x="876351" y="678409"/>
                    <a:pt x="837501" y="745985"/>
                    <a:pt x="772427" y="788543"/>
                  </a:cubicBezTo>
                  <a:lnTo>
                    <a:pt x="771639" y="789038"/>
                  </a:lnTo>
                  <a:lnTo>
                    <a:pt x="438175" y="993064"/>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14">
              <a:extLst>
                <a:ext uri="{FF2B5EF4-FFF2-40B4-BE49-F238E27FC236}">
                  <a16:creationId xmlns:a16="http://schemas.microsoft.com/office/drawing/2014/main" xmlns="" id="{0788C94C-142D-0B4D-96FA-917A7FFF8718}"/>
                </a:ext>
              </a:extLst>
            </p:cNvPr>
            <p:cNvSpPr/>
            <p:nvPr/>
          </p:nvSpPr>
          <p:spPr>
            <a:xfrm>
              <a:off x="4050335" y="1676955"/>
              <a:ext cx="573875" cy="418440"/>
            </a:xfrm>
            <a:custGeom>
              <a:avLst/>
              <a:gdLst>
                <a:gd name="connsiteX0" fmla="*/ 524853 w 573875"/>
                <a:gd name="connsiteY0" fmla="*/ 418440 h 418440"/>
                <a:gd name="connsiteX1" fmla="*/ 49035 w 573875"/>
                <a:gd name="connsiteY1" fmla="*/ 418440 h 418440"/>
                <a:gd name="connsiteX2" fmla="*/ 0 w 573875"/>
                <a:gd name="connsiteY2" fmla="*/ 369418 h 418440"/>
                <a:gd name="connsiteX3" fmla="*/ 0 w 573875"/>
                <a:gd name="connsiteY3" fmla="*/ 49035 h 418440"/>
                <a:gd name="connsiteX4" fmla="*/ 49035 w 573875"/>
                <a:gd name="connsiteY4" fmla="*/ 0 h 418440"/>
                <a:gd name="connsiteX5" fmla="*/ 524853 w 573875"/>
                <a:gd name="connsiteY5" fmla="*/ 0 h 418440"/>
                <a:gd name="connsiteX6" fmla="*/ 573875 w 573875"/>
                <a:gd name="connsiteY6" fmla="*/ 49035 h 418440"/>
                <a:gd name="connsiteX7" fmla="*/ 573875 w 573875"/>
                <a:gd name="connsiteY7" fmla="*/ 369418 h 418440"/>
                <a:gd name="connsiteX8" fmla="*/ 524853 w 573875"/>
                <a:gd name="connsiteY8" fmla="*/ 418440 h 418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3875" h="418440">
                  <a:moveTo>
                    <a:pt x="524853" y="418440"/>
                  </a:moveTo>
                  <a:lnTo>
                    <a:pt x="49035" y="418440"/>
                  </a:lnTo>
                  <a:cubicBezTo>
                    <a:pt x="21958" y="418440"/>
                    <a:pt x="0" y="396494"/>
                    <a:pt x="0" y="369418"/>
                  </a:cubicBezTo>
                  <a:lnTo>
                    <a:pt x="0" y="49035"/>
                  </a:lnTo>
                  <a:cubicBezTo>
                    <a:pt x="0" y="21958"/>
                    <a:pt x="21958" y="0"/>
                    <a:pt x="49035" y="0"/>
                  </a:cubicBezTo>
                  <a:lnTo>
                    <a:pt x="524853" y="0"/>
                  </a:lnTo>
                  <a:cubicBezTo>
                    <a:pt x="551929" y="0"/>
                    <a:pt x="573875" y="21958"/>
                    <a:pt x="573875" y="49035"/>
                  </a:cubicBezTo>
                  <a:lnTo>
                    <a:pt x="573875" y="369418"/>
                  </a:lnTo>
                  <a:cubicBezTo>
                    <a:pt x="573875" y="396494"/>
                    <a:pt x="551929" y="418440"/>
                    <a:pt x="524853" y="41844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a16="http://schemas.microsoft.com/office/drawing/2014/main" xmlns="" id="{1D07DD85-0959-4E4D-815B-9E20B2633802}"/>
                </a:ext>
              </a:extLst>
            </p:cNvPr>
            <p:cNvSpPr/>
            <p:nvPr/>
          </p:nvSpPr>
          <p:spPr>
            <a:xfrm>
              <a:off x="4535462"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a16="http://schemas.microsoft.com/office/drawing/2014/main" xmlns="" id="{AA269AA5-281B-FB4E-A919-EF83B8918FA8}"/>
                </a:ext>
              </a:extLst>
            </p:cNvPr>
            <p:cNvSpPr/>
            <p:nvPr/>
          </p:nvSpPr>
          <p:spPr>
            <a:xfrm>
              <a:off x="4110794"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Freeform 3">
              <a:extLst>
                <a:ext uri="{FF2B5EF4-FFF2-40B4-BE49-F238E27FC236}">
                  <a16:creationId xmlns:a16="http://schemas.microsoft.com/office/drawing/2014/main" xmlns="" id="{12EDDB63-0EC1-8947-AB55-1DEE290B2E2F}"/>
                </a:ext>
              </a:extLst>
            </p:cNvPr>
            <p:cNvSpPr/>
            <p:nvPr/>
          </p:nvSpPr>
          <p:spPr>
            <a:xfrm>
              <a:off x="4581265" y="1865194"/>
              <a:ext cx="0" cy="26784"/>
            </a:xfrm>
            <a:custGeom>
              <a:avLst/>
              <a:gdLst>
                <a:gd name="connsiteX0" fmla="*/ 0 w 0"/>
                <a:gd name="connsiteY0" fmla="*/ 0 h 26784"/>
                <a:gd name="connsiteX1" fmla="*/ 0 w 0"/>
                <a:gd name="connsiteY1" fmla="*/ 26784 h 26784"/>
              </a:gdLst>
              <a:ahLst/>
              <a:cxnLst>
                <a:cxn ang="0">
                  <a:pos x="connsiteX0" y="connsiteY0"/>
                </a:cxn>
                <a:cxn ang="1">
                  <a:pos x="connsiteX1" y="connsiteY1"/>
                </a:cxn>
              </a:cxnLst>
              <a:rect l="l" t="t" r="r" b="b"/>
              <a:pathLst>
                <a:path h="26784">
                  <a:moveTo>
                    <a:pt x="0" y="0"/>
                  </a:moveTo>
                  <a:lnTo>
                    <a:pt x="0" y="26784"/>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 name="Freeform 3">
              <a:extLst>
                <a:ext uri="{FF2B5EF4-FFF2-40B4-BE49-F238E27FC236}">
                  <a16:creationId xmlns:a16="http://schemas.microsoft.com/office/drawing/2014/main" xmlns="" id="{BB7FD229-147F-D347-8D90-A153C9CF329B}"/>
                </a:ext>
              </a:extLst>
            </p:cNvPr>
            <p:cNvSpPr/>
            <p:nvPr/>
          </p:nvSpPr>
          <p:spPr>
            <a:xfrm>
              <a:off x="4225545" y="1861374"/>
              <a:ext cx="211290" cy="153721"/>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4" name="Freeform 3">
              <a:extLst>
                <a:ext uri="{FF2B5EF4-FFF2-40B4-BE49-F238E27FC236}">
                  <a16:creationId xmlns:a16="http://schemas.microsoft.com/office/drawing/2014/main" xmlns="" id="{D146D39F-6A77-C841-8E8D-710318BD009F}"/>
                </a:ext>
              </a:extLst>
            </p:cNvPr>
            <p:cNvSpPr/>
            <p:nvPr/>
          </p:nvSpPr>
          <p:spPr>
            <a:xfrm>
              <a:off x="4259523" y="1752865"/>
              <a:ext cx="144437" cy="108509"/>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6" name="Freeform 3">
              <a:extLst>
                <a:ext uri="{FF2B5EF4-FFF2-40B4-BE49-F238E27FC236}">
                  <a16:creationId xmlns:a16="http://schemas.microsoft.com/office/drawing/2014/main" xmlns="" id="{BC946FC2-53BC-EE48-A231-8C98EC651587}"/>
                </a:ext>
              </a:extLst>
            </p:cNvPr>
            <p:cNvSpPr/>
            <p:nvPr/>
          </p:nvSpPr>
          <p:spPr>
            <a:xfrm>
              <a:off x="4335506" y="1903412"/>
              <a:ext cx="0" cy="68250"/>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8" name="Freeform 3">
              <a:extLst>
                <a:ext uri="{FF2B5EF4-FFF2-40B4-BE49-F238E27FC236}">
                  <a16:creationId xmlns:a16="http://schemas.microsoft.com/office/drawing/2014/main" xmlns="" id="{3B8EED54-519E-9541-ACEF-9401E65E3ADB}"/>
                </a:ext>
              </a:extLst>
            </p:cNvPr>
            <p:cNvSpPr/>
            <p:nvPr/>
          </p:nvSpPr>
          <p:spPr>
            <a:xfrm>
              <a:off x="3743347" y="1546200"/>
              <a:ext cx="143444" cy="293332"/>
            </a:xfrm>
            <a:custGeom>
              <a:avLst/>
              <a:gdLst>
                <a:gd name="connsiteX0" fmla="*/ 9119 w 143444"/>
                <a:gd name="connsiteY0" fmla="*/ 0 h 293332"/>
                <a:gd name="connsiteX1" fmla="*/ 139408 w 143444"/>
                <a:gd name="connsiteY1" fmla="*/ 155156 h 293332"/>
                <a:gd name="connsiteX2" fmla="*/ 138697 w 143444"/>
                <a:gd name="connsiteY2" fmla="*/ 175235 h 293332"/>
                <a:gd name="connsiteX3" fmla="*/ 0 w 143444"/>
                <a:gd name="connsiteY3" fmla="*/ 293332 h 293332"/>
              </a:gdLst>
              <a:ahLst/>
              <a:cxnLst>
                <a:cxn ang="0">
                  <a:pos x="connsiteX0" y="connsiteY0"/>
                </a:cxn>
                <a:cxn ang="1">
                  <a:pos x="connsiteX1" y="connsiteY1"/>
                </a:cxn>
                <a:cxn ang="2">
                  <a:pos x="connsiteX2" y="connsiteY2"/>
                </a:cxn>
                <a:cxn ang="3">
                  <a:pos x="connsiteX3" y="connsiteY3"/>
                </a:cxn>
              </a:cxnLst>
              <a:rect l="l" t="t" r="r" b="b"/>
              <a:pathLst>
                <a:path w="143444" h="293332">
                  <a:moveTo>
                    <a:pt x="9119" y="0"/>
                  </a:moveTo>
                  <a:lnTo>
                    <a:pt x="139408" y="155156"/>
                  </a:lnTo>
                  <a:cubicBezTo>
                    <a:pt x="139408" y="155156"/>
                    <a:pt x="148946" y="165405"/>
                    <a:pt x="138697" y="175235"/>
                  </a:cubicBezTo>
                  <a:lnTo>
                    <a:pt x="0" y="293332"/>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9" name="Freeform 3">
              <a:extLst>
                <a:ext uri="{FF2B5EF4-FFF2-40B4-BE49-F238E27FC236}">
                  <a16:creationId xmlns:a16="http://schemas.microsoft.com/office/drawing/2014/main" xmlns="" id="{4505BEEC-4D79-B44B-923C-76B8222E35F2}"/>
                </a:ext>
              </a:extLst>
            </p:cNvPr>
            <p:cNvSpPr/>
            <p:nvPr/>
          </p:nvSpPr>
          <p:spPr>
            <a:xfrm>
              <a:off x="3743344" y="1751348"/>
              <a:ext cx="97384" cy="88176"/>
            </a:xfrm>
            <a:custGeom>
              <a:avLst/>
              <a:gdLst>
                <a:gd name="connsiteX0" fmla="*/ 0 w 97384"/>
                <a:gd name="connsiteY0" fmla="*/ 0 h 88176"/>
                <a:gd name="connsiteX1" fmla="*/ 0 w 97384"/>
                <a:gd name="connsiteY1" fmla="*/ 88176 h 88176"/>
                <a:gd name="connsiteX2" fmla="*/ 97384 w 97384"/>
                <a:gd name="connsiteY2" fmla="*/ 88176 h 88176"/>
              </a:gdLst>
              <a:ahLst/>
              <a:cxnLst>
                <a:cxn ang="0">
                  <a:pos x="connsiteX0" y="connsiteY0"/>
                </a:cxn>
                <a:cxn ang="1">
                  <a:pos x="connsiteX1" y="connsiteY1"/>
                </a:cxn>
                <a:cxn ang="2">
                  <a:pos x="connsiteX2" y="connsiteY2"/>
                </a:cxn>
              </a:cxnLst>
              <a:rect l="l" t="t" r="r" b="b"/>
              <a:pathLst>
                <a:path w="97384" h="88176">
                  <a:moveTo>
                    <a:pt x="0" y="0"/>
                  </a:moveTo>
                  <a:lnTo>
                    <a:pt x="0" y="88176"/>
                  </a:lnTo>
                  <a:lnTo>
                    <a:pt x="97384" y="88176"/>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0" name="Freeform 3">
              <a:extLst>
                <a:ext uri="{FF2B5EF4-FFF2-40B4-BE49-F238E27FC236}">
                  <a16:creationId xmlns:a16="http://schemas.microsoft.com/office/drawing/2014/main" xmlns="" id="{A9614010-1759-FA45-91BB-67BF78AB7BFF}"/>
                </a:ext>
              </a:extLst>
            </p:cNvPr>
            <p:cNvSpPr/>
            <p:nvPr/>
          </p:nvSpPr>
          <p:spPr>
            <a:xfrm>
              <a:off x="4768643" y="1900451"/>
              <a:ext cx="143444" cy="293319"/>
            </a:xfrm>
            <a:custGeom>
              <a:avLst/>
              <a:gdLst>
                <a:gd name="connsiteX0" fmla="*/ 134325 w 143444"/>
                <a:gd name="connsiteY0" fmla="*/ 293319 h 293319"/>
                <a:gd name="connsiteX1" fmla="*/ 4036 w 143444"/>
                <a:gd name="connsiteY1" fmla="*/ 138163 h 293319"/>
                <a:gd name="connsiteX2" fmla="*/ 4747 w 143444"/>
                <a:gd name="connsiteY2" fmla="*/ 118085 h 293319"/>
                <a:gd name="connsiteX3" fmla="*/ 143444 w 143444"/>
                <a:gd name="connsiteY3" fmla="*/ 0 h 293319"/>
              </a:gdLst>
              <a:ahLst/>
              <a:cxnLst>
                <a:cxn ang="0">
                  <a:pos x="connsiteX0" y="connsiteY0"/>
                </a:cxn>
                <a:cxn ang="1">
                  <a:pos x="connsiteX1" y="connsiteY1"/>
                </a:cxn>
                <a:cxn ang="2">
                  <a:pos x="connsiteX2" y="connsiteY2"/>
                </a:cxn>
                <a:cxn ang="3">
                  <a:pos x="connsiteX3" y="connsiteY3"/>
                </a:cxn>
              </a:cxnLst>
              <a:rect l="l" t="t" r="r" b="b"/>
              <a:pathLst>
                <a:path w="143444" h="293319">
                  <a:moveTo>
                    <a:pt x="134325" y="293319"/>
                  </a:moveTo>
                  <a:lnTo>
                    <a:pt x="4036" y="138163"/>
                  </a:lnTo>
                  <a:cubicBezTo>
                    <a:pt x="4036" y="138163"/>
                    <a:pt x="-5502" y="127914"/>
                    <a:pt x="4747" y="118085"/>
                  </a:cubicBezTo>
                  <a:lnTo>
                    <a:pt x="143444"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1" name="Freeform 3">
              <a:extLst>
                <a:ext uri="{FF2B5EF4-FFF2-40B4-BE49-F238E27FC236}">
                  <a16:creationId xmlns:a16="http://schemas.microsoft.com/office/drawing/2014/main" xmlns="" id="{3C6150ED-AC9E-F341-AA54-F6325B4F6852}"/>
                </a:ext>
              </a:extLst>
            </p:cNvPr>
            <p:cNvSpPr/>
            <p:nvPr/>
          </p:nvSpPr>
          <p:spPr>
            <a:xfrm>
              <a:off x="4814701" y="1900447"/>
              <a:ext cx="97384" cy="88176"/>
            </a:xfrm>
            <a:custGeom>
              <a:avLst/>
              <a:gdLst>
                <a:gd name="connsiteX0" fmla="*/ 97384 w 97384"/>
                <a:gd name="connsiteY0" fmla="*/ 88176 h 88176"/>
                <a:gd name="connsiteX1" fmla="*/ 97384 w 97384"/>
                <a:gd name="connsiteY1" fmla="*/ 0 h 88176"/>
                <a:gd name="connsiteX2" fmla="*/ 0 w 97384"/>
                <a:gd name="connsiteY2" fmla="*/ 0 h 88176"/>
              </a:gdLst>
              <a:ahLst/>
              <a:cxnLst>
                <a:cxn ang="0">
                  <a:pos x="connsiteX0" y="connsiteY0"/>
                </a:cxn>
                <a:cxn ang="1">
                  <a:pos x="connsiteX1" y="connsiteY1"/>
                </a:cxn>
                <a:cxn ang="2">
                  <a:pos x="connsiteX2" y="connsiteY2"/>
                </a:cxn>
              </a:cxnLst>
              <a:rect l="l" t="t" r="r" b="b"/>
              <a:pathLst>
                <a:path w="97384" h="88176">
                  <a:moveTo>
                    <a:pt x="97384" y="88176"/>
                  </a:moveTo>
                  <a:lnTo>
                    <a:pt x="97384" y="0"/>
                  </a:lnTo>
                  <a:lnTo>
                    <a:pt x="0"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35" name="Title 2">
            <a:extLst>
              <a:ext uri="{FF2B5EF4-FFF2-40B4-BE49-F238E27FC236}">
                <a16:creationId xmlns:a16="http://schemas.microsoft.com/office/drawing/2014/main" xmlns="" id="{ECAAA8B6-6138-D648-83D1-7BEE66DD539F}"/>
              </a:ext>
            </a:extLst>
          </p:cNvPr>
          <p:cNvSpPr txBox="1">
            <a:spLocks/>
          </p:cNvSpPr>
          <p:nvPr/>
        </p:nvSpPr>
        <p:spPr>
          <a:xfrm>
            <a:off x="1095668" y="3957433"/>
            <a:ext cx="4146366" cy="7478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pPr>
              <a:spcBef>
                <a:spcPts val="1600"/>
              </a:spcBef>
            </a:pPr>
            <a:r>
              <a:rPr lang="en-US" sz="2700" dirty="0">
                <a:solidFill>
                  <a:srgbClr val="FFFFFF"/>
                </a:solidFill>
              </a:rPr>
              <a:t>Evaluate data ownership and protection policies.</a:t>
            </a:r>
          </a:p>
        </p:txBody>
      </p:sp>
      <p:sp>
        <p:nvSpPr>
          <p:cNvPr id="39" name="Content Placeholder 3">
            <a:extLst>
              <a:ext uri="{FF2B5EF4-FFF2-40B4-BE49-F238E27FC236}">
                <a16:creationId xmlns:a16="http://schemas.microsoft.com/office/drawing/2014/main" xmlns="" id="{3D4FD311-B0A2-6E47-BA98-59E102B8F319}"/>
              </a:ext>
            </a:extLst>
          </p:cNvPr>
          <p:cNvSpPr txBox="1">
            <a:spLocks/>
          </p:cNvSpPr>
          <p:nvPr/>
        </p:nvSpPr>
        <p:spPr>
          <a:xfrm>
            <a:off x="7270235" y="3957433"/>
            <a:ext cx="3724553" cy="181331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rgbClr val="808285"/>
                </a:solidFill>
              </a:rPr>
              <a:t>Evaluate protections for both storage and sharing.</a:t>
            </a:r>
          </a:p>
          <a:p>
            <a:r>
              <a:rPr lang="en-US" sz="2100" dirty="0">
                <a:solidFill>
                  <a:srgbClr val="808285"/>
                </a:solidFill>
              </a:rPr>
              <a:t>Ensure ongoing investment in the latest encryption tools and technologies.</a:t>
            </a:r>
          </a:p>
        </p:txBody>
      </p:sp>
    </p:spTree>
    <p:extLst>
      <p:ext uri="{BB962C8B-B14F-4D97-AF65-F5344CB8AC3E}">
        <p14:creationId xmlns:p14="http://schemas.microsoft.com/office/powerpoint/2010/main" val="159307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10" presetClass="entr" presetSubtype="0" fill="hold" grpId="0" nodeType="afterEffect">
                                  <p:stCondLst>
                                    <p:cond delay="10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4000"/>
                            </p:stCondLst>
                            <p:childTnLst>
                              <p:par>
                                <p:cTn id="21" presetID="22" presetClass="entr" presetSubtype="1" fill="hold" nodeType="afterEffect">
                                  <p:stCondLst>
                                    <p:cond delay="100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200"/>
                                        <p:tgtEl>
                                          <p:spTgt spid="33"/>
                                        </p:tgtEl>
                                      </p:cBhvr>
                                    </p:animEffect>
                                  </p:childTnLst>
                                </p:cTn>
                              </p:par>
                            </p:childTnLst>
                          </p:cTn>
                        </p:par>
                        <p:par>
                          <p:cTn id="24" fill="hold">
                            <p:stCondLst>
                              <p:cond delay="5200"/>
                            </p:stCondLst>
                            <p:childTnLst>
                              <p:par>
                                <p:cTn id="25" presetID="10" presetClass="entr" presetSubtype="0" fill="hold" nodeType="afterEffect">
                                  <p:stCondLst>
                                    <p:cond delay="0"/>
                                  </p:stCondLst>
                                  <p:childTnLst>
                                    <p:set>
                                      <p:cBhvr>
                                        <p:cTn id="26" dur="1" fill="hold">
                                          <p:stCondLst>
                                            <p:cond delay="0"/>
                                          </p:stCondLst>
                                        </p:cTn>
                                        <p:tgtEl>
                                          <p:spTgt spid="39">
                                            <p:txEl>
                                              <p:pRg st="0" end="0"/>
                                            </p:txEl>
                                          </p:spTgt>
                                        </p:tgtEl>
                                        <p:attrNameLst>
                                          <p:attrName>style.visibility</p:attrName>
                                        </p:attrNameLst>
                                      </p:cBhvr>
                                      <p:to>
                                        <p:strVal val="visible"/>
                                      </p:to>
                                    </p:set>
                                    <p:animEffect transition="in" filter="fade">
                                      <p:cBhvr>
                                        <p:cTn id="27" dur="500"/>
                                        <p:tgtEl>
                                          <p:spTgt spid="39">
                                            <p:txEl>
                                              <p:pRg st="0" end="0"/>
                                            </p:txEl>
                                          </p:spTgt>
                                        </p:tgtEl>
                                      </p:cBhvr>
                                    </p:animEffect>
                                  </p:childTnLst>
                                </p:cTn>
                              </p:par>
                            </p:childTnLst>
                          </p:cTn>
                        </p:par>
                        <p:par>
                          <p:cTn id="28" fill="hold">
                            <p:stCondLst>
                              <p:cond delay="5700"/>
                            </p:stCondLst>
                            <p:childTnLst>
                              <p:par>
                                <p:cTn id="29" presetID="22" presetClass="entr" presetSubtype="1" fill="hold" nodeType="afterEffect">
                                  <p:stCondLst>
                                    <p:cond delay="100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200"/>
                                        <p:tgtEl>
                                          <p:spTgt spid="34"/>
                                        </p:tgtEl>
                                      </p:cBhvr>
                                    </p:animEffect>
                                  </p:childTnLst>
                                </p:cTn>
                              </p:par>
                            </p:childTnLst>
                          </p:cTn>
                        </p:par>
                        <p:par>
                          <p:cTn id="32" fill="hold">
                            <p:stCondLst>
                              <p:cond delay="6900"/>
                            </p:stCondLst>
                            <p:childTnLst>
                              <p:par>
                                <p:cTn id="33" presetID="10" presetClass="entr" presetSubtype="0" fill="hold" nodeType="afterEffect">
                                  <p:stCondLst>
                                    <p:cond delay="0"/>
                                  </p:stCondLst>
                                  <p:childTnLst>
                                    <p:set>
                                      <p:cBhvr>
                                        <p:cTn id="34" dur="1" fill="hold">
                                          <p:stCondLst>
                                            <p:cond delay="0"/>
                                          </p:stCondLst>
                                        </p:cTn>
                                        <p:tgtEl>
                                          <p:spTgt spid="39">
                                            <p:txEl>
                                              <p:pRg st="1" end="1"/>
                                            </p:txEl>
                                          </p:spTgt>
                                        </p:tgtEl>
                                        <p:attrNameLst>
                                          <p:attrName>style.visibility</p:attrName>
                                        </p:attrNameLst>
                                      </p:cBhvr>
                                      <p:to>
                                        <p:strVal val="visible"/>
                                      </p:to>
                                    </p:set>
                                    <p:animEffect transition="in" filter="fade">
                                      <p:cBhvr>
                                        <p:cTn id="35" dur="500"/>
                                        <p:tgtEl>
                                          <p:spTgt spid="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AC92609-E40F-5142-81F9-859F9CA8EFF9}"/>
              </a:ext>
            </a:extLst>
          </p:cNvPr>
          <p:cNvSpPr>
            <a:spLocks noGrp="1"/>
          </p:cNvSpPr>
          <p:nvPr>
            <p:ph type="title"/>
          </p:nvPr>
        </p:nvSpPr>
        <p:spPr>
          <a:xfrm>
            <a:off x="1095669" y="3255433"/>
            <a:ext cx="4327669" cy="1121846"/>
          </a:xfrm>
        </p:spPr>
        <p:txBody>
          <a:bodyPr wrap="square" anchor="t" anchorCtr="0">
            <a:spAutoFit/>
          </a:bodyPr>
          <a:lstStyle/>
          <a:p>
            <a:pPr>
              <a:spcBef>
                <a:spcPts val="1600"/>
              </a:spcBef>
            </a:pPr>
            <a:r>
              <a:rPr lang="en-US" sz="2700" dirty="0"/>
              <a:t>Transparency is critical: Three things you need to see on an ongoing basis. </a:t>
            </a:r>
          </a:p>
        </p:txBody>
      </p:sp>
      <p:sp>
        <p:nvSpPr>
          <p:cNvPr id="4" name="Content Placeholder 3">
            <a:extLst>
              <a:ext uri="{FF2B5EF4-FFF2-40B4-BE49-F238E27FC236}">
                <a16:creationId xmlns:a16="http://schemas.microsoft.com/office/drawing/2014/main" xmlns="" id="{AE9B213A-DDFE-0345-B6B3-DD50C8B93C91}"/>
              </a:ext>
            </a:extLst>
          </p:cNvPr>
          <p:cNvSpPr>
            <a:spLocks noGrp="1"/>
          </p:cNvSpPr>
          <p:nvPr>
            <p:ph idx="1"/>
          </p:nvPr>
        </p:nvSpPr>
        <p:spPr>
          <a:xfrm>
            <a:off x="7270235" y="2544363"/>
            <a:ext cx="4359442" cy="2154949"/>
          </a:xfrm>
        </p:spPr>
        <p:txBody>
          <a:bodyPr>
            <a:spAutoFit/>
          </a:bodyPr>
          <a:lstStyle/>
          <a:p>
            <a:pPr>
              <a:spcBef>
                <a:spcPts val="5000"/>
              </a:spcBef>
            </a:pPr>
            <a:r>
              <a:rPr lang="en-US" sz="2100" dirty="0"/>
              <a:t>Security personnel and credentials.</a:t>
            </a:r>
          </a:p>
          <a:p>
            <a:pPr>
              <a:spcBef>
                <a:spcPts val="5000"/>
              </a:spcBef>
            </a:pPr>
            <a:r>
              <a:rPr lang="en-US" sz="2100" dirty="0"/>
              <a:t>Business impact analysis.</a:t>
            </a:r>
          </a:p>
          <a:p>
            <a:pPr>
              <a:spcBef>
                <a:spcPts val="5000"/>
              </a:spcBef>
            </a:pPr>
            <a:r>
              <a:rPr lang="en-US" sz="2100" dirty="0"/>
              <a:t>Data and security systems and tools.</a:t>
            </a:r>
          </a:p>
        </p:txBody>
      </p:sp>
      <p:grpSp>
        <p:nvGrpSpPr>
          <p:cNvPr id="32" name="Group 31">
            <a:extLst>
              <a:ext uri="{FF2B5EF4-FFF2-40B4-BE49-F238E27FC236}">
                <a16:creationId xmlns:a16="http://schemas.microsoft.com/office/drawing/2014/main" xmlns="" id="{D1A4CB00-0DDD-254B-951D-A44DA4A65A69}"/>
              </a:ext>
            </a:extLst>
          </p:cNvPr>
          <p:cNvGrpSpPr/>
          <p:nvPr/>
        </p:nvGrpSpPr>
        <p:grpSpPr>
          <a:xfrm>
            <a:off x="3128386" y="2544096"/>
            <a:ext cx="3910494" cy="288124"/>
            <a:chOff x="3128386" y="2079013"/>
            <a:chExt cx="3910494" cy="288124"/>
          </a:xfrm>
        </p:grpSpPr>
        <p:cxnSp>
          <p:nvCxnSpPr>
            <p:cNvPr id="19" name="Straight Connector 18">
              <a:extLst>
                <a:ext uri="{FF2B5EF4-FFF2-40B4-BE49-F238E27FC236}">
                  <a16:creationId xmlns:a16="http://schemas.microsoft.com/office/drawing/2014/main" xmlns="" id="{F3A72F11-B257-854E-8C95-FA8F5E7AD1FA}"/>
                </a:ext>
              </a:extLst>
            </p:cNvPr>
            <p:cNvCxnSpPr>
              <a:cxnSpLocks/>
            </p:cNvCxnSpPr>
            <p:nvPr/>
          </p:nvCxnSpPr>
          <p:spPr>
            <a:xfrm flipV="1">
              <a:off x="3128386" y="2223073"/>
              <a:ext cx="3622370" cy="568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xmlns=""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a16="http://schemas.microsoft.com/office/drawing/2014/main" xmlns="" id="{8862A19B-F2D7-DF45-9A66-3FAC3FCC1B89}"/>
              </a:ext>
            </a:extLst>
          </p:cNvPr>
          <p:cNvGrpSpPr/>
          <p:nvPr/>
        </p:nvGrpSpPr>
        <p:grpSpPr>
          <a:xfrm>
            <a:off x="6400803" y="2688157"/>
            <a:ext cx="638077" cy="1072646"/>
            <a:chOff x="6400803" y="2005691"/>
            <a:chExt cx="638077" cy="1072646"/>
          </a:xfrm>
        </p:grpSpPr>
        <p:sp>
          <p:nvSpPr>
            <p:cNvPr id="21" name="Oval 20">
              <a:extLst>
                <a:ext uri="{FF2B5EF4-FFF2-40B4-BE49-F238E27FC236}">
                  <a16:creationId xmlns:a16="http://schemas.microsoft.com/office/drawing/2014/main" xmlns=""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a16="http://schemas.microsoft.com/office/drawing/2014/main" xmlns="" id="{C52D92F3-71A7-C541-9A8B-B6138FC954D8}"/>
                </a:ext>
              </a:extLst>
            </p:cNvPr>
            <p:cNvCxnSpPr>
              <a:cxnSpLocks/>
              <a:endCxn id="21" idx="2"/>
            </p:cNvCxnSpPr>
            <p:nvPr/>
          </p:nvCxnSpPr>
          <p:spPr>
            <a:xfrm rot="16200000" flipH="1">
              <a:off x="6111488" y="2295006"/>
              <a:ext cx="928583" cy="349954"/>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xmlns="" id="{7939F603-5776-B645-9EFA-FFA787297BB8}"/>
              </a:ext>
            </a:extLst>
          </p:cNvPr>
          <p:cNvGrpSpPr/>
          <p:nvPr/>
        </p:nvGrpSpPr>
        <p:grpSpPr>
          <a:xfrm>
            <a:off x="6400802" y="3616741"/>
            <a:ext cx="638078" cy="1066956"/>
            <a:chOff x="6400802" y="3219292"/>
            <a:chExt cx="638078" cy="1066956"/>
          </a:xfrm>
        </p:grpSpPr>
        <p:sp>
          <p:nvSpPr>
            <p:cNvPr id="22" name="Oval 21">
              <a:extLst>
                <a:ext uri="{FF2B5EF4-FFF2-40B4-BE49-F238E27FC236}">
                  <a16:creationId xmlns:a16="http://schemas.microsoft.com/office/drawing/2014/main" xmlns="" id="{A1AD1A17-C154-2D44-A8F3-645D3BABAF44}"/>
                </a:ext>
              </a:extLst>
            </p:cNvPr>
            <p:cNvSpPr/>
            <p:nvPr/>
          </p:nvSpPr>
          <p:spPr>
            <a:xfrm>
              <a:off x="6750756" y="3998124"/>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7" name="Elbow Connector 26">
              <a:extLst>
                <a:ext uri="{FF2B5EF4-FFF2-40B4-BE49-F238E27FC236}">
                  <a16:creationId xmlns:a16="http://schemas.microsoft.com/office/drawing/2014/main" xmlns="" id="{6F4395A3-95EF-574A-A8AF-EBF87D4EE960}"/>
                </a:ext>
              </a:extLst>
            </p:cNvPr>
            <p:cNvCxnSpPr>
              <a:cxnSpLocks/>
              <a:endCxn id="22" idx="2"/>
            </p:cNvCxnSpPr>
            <p:nvPr/>
          </p:nvCxnSpPr>
          <p:spPr>
            <a:xfrm rot="16200000" flipH="1">
              <a:off x="6114332" y="3505762"/>
              <a:ext cx="922894" cy="349954"/>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xmlns="" id="{C1AAAFD5-CD78-3543-A64A-6D2A7E4309CC}"/>
              </a:ext>
            </a:extLst>
          </p:cNvPr>
          <p:cNvGrpSpPr/>
          <p:nvPr/>
        </p:nvGrpSpPr>
        <p:grpSpPr>
          <a:xfrm>
            <a:off x="1095667" y="2195657"/>
            <a:ext cx="2032719" cy="928551"/>
            <a:chOff x="1397384" y="5303675"/>
            <a:chExt cx="1427300" cy="651994"/>
          </a:xfrm>
        </p:grpSpPr>
        <p:sp>
          <p:nvSpPr>
            <p:cNvPr id="14" name="Freeform 3">
              <a:extLst>
                <a:ext uri="{FF2B5EF4-FFF2-40B4-BE49-F238E27FC236}">
                  <a16:creationId xmlns:a16="http://schemas.microsoft.com/office/drawing/2014/main" xmlns="" id="{4F1B09D0-25B8-6541-B772-C1178483AD3D}"/>
                </a:ext>
              </a:extLst>
            </p:cNvPr>
            <p:cNvSpPr/>
            <p:nvPr/>
          </p:nvSpPr>
          <p:spPr>
            <a:xfrm>
              <a:off x="1397384" y="5351301"/>
              <a:ext cx="604368" cy="604368"/>
            </a:xfrm>
            <a:custGeom>
              <a:avLst/>
              <a:gdLst>
                <a:gd name="connsiteX0" fmla="*/ 604368 w 604368"/>
                <a:gd name="connsiteY0" fmla="*/ 302184 h 604368"/>
                <a:gd name="connsiteX1" fmla="*/ 302184 w 604368"/>
                <a:gd name="connsiteY1" fmla="*/ 604368 h 604368"/>
                <a:gd name="connsiteX2" fmla="*/ 0 w 604368"/>
                <a:gd name="connsiteY2" fmla="*/ 302184 h 604368"/>
                <a:gd name="connsiteX3" fmla="*/ 302184 w 604368"/>
                <a:gd name="connsiteY3" fmla="*/ 0 h 604368"/>
                <a:gd name="connsiteX4" fmla="*/ 604368 w 604368"/>
                <a:gd name="connsiteY4" fmla="*/ 302184 h 604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4368" h="604368">
                  <a:moveTo>
                    <a:pt x="604368" y="302184"/>
                  </a:moveTo>
                  <a:cubicBezTo>
                    <a:pt x="604368" y="469074"/>
                    <a:pt x="469074" y="604368"/>
                    <a:pt x="302184" y="604368"/>
                  </a:cubicBezTo>
                  <a:cubicBezTo>
                    <a:pt x="135293" y="604368"/>
                    <a:pt x="0" y="469074"/>
                    <a:pt x="0" y="302184"/>
                  </a:cubicBezTo>
                  <a:cubicBezTo>
                    <a:pt x="0" y="135293"/>
                    <a:pt x="135293" y="0"/>
                    <a:pt x="302184" y="0"/>
                  </a:cubicBezTo>
                  <a:cubicBezTo>
                    <a:pt x="469074" y="0"/>
                    <a:pt x="604368" y="135293"/>
                    <a:pt x="604368" y="302184"/>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14">
              <a:extLst>
                <a:ext uri="{FF2B5EF4-FFF2-40B4-BE49-F238E27FC236}">
                  <a16:creationId xmlns:a16="http://schemas.microsoft.com/office/drawing/2014/main" xmlns="" id="{917CA76C-3AB6-E747-AF6A-73C995DAB497}"/>
                </a:ext>
              </a:extLst>
            </p:cNvPr>
            <p:cNvSpPr/>
            <p:nvPr/>
          </p:nvSpPr>
          <p:spPr>
            <a:xfrm>
              <a:off x="2220316" y="5351301"/>
              <a:ext cx="604368" cy="604368"/>
            </a:xfrm>
            <a:custGeom>
              <a:avLst/>
              <a:gdLst>
                <a:gd name="connsiteX0" fmla="*/ 604368 w 604368"/>
                <a:gd name="connsiteY0" fmla="*/ 302184 h 604368"/>
                <a:gd name="connsiteX1" fmla="*/ 302184 w 604368"/>
                <a:gd name="connsiteY1" fmla="*/ 604368 h 604368"/>
                <a:gd name="connsiteX2" fmla="*/ 0 w 604368"/>
                <a:gd name="connsiteY2" fmla="*/ 302184 h 604368"/>
                <a:gd name="connsiteX3" fmla="*/ 302184 w 604368"/>
                <a:gd name="connsiteY3" fmla="*/ 0 h 604368"/>
                <a:gd name="connsiteX4" fmla="*/ 604368 w 604368"/>
                <a:gd name="connsiteY4" fmla="*/ 302184 h 604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4368" h="604368">
                  <a:moveTo>
                    <a:pt x="604368" y="302184"/>
                  </a:moveTo>
                  <a:cubicBezTo>
                    <a:pt x="604368" y="469074"/>
                    <a:pt x="469074" y="604368"/>
                    <a:pt x="302184" y="604368"/>
                  </a:cubicBezTo>
                  <a:cubicBezTo>
                    <a:pt x="135293" y="604368"/>
                    <a:pt x="0" y="469074"/>
                    <a:pt x="0" y="302184"/>
                  </a:cubicBezTo>
                  <a:cubicBezTo>
                    <a:pt x="0" y="135293"/>
                    <a:pt x="135293" y="0"/>
                    <a:pt x="302184" y="0"/>
                  </a:cubicBezTo>
                  <a:cubicBezTo>
                    <a:pt x="469074" y="0"/>
                    <a:pt x="604368" y="135293"/>
                    <a:pt x="604368" y="302184"/>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a16="http://schemas.microsoft.com/office/drawing/2014/main" xmlns="" id="{C27872E7-3908-594F-A4EE-5CE2564047BD}"/>
                </a:ext>
              </a:extLst>
            </p:cNvPr>
            <p:cNvSpPr/>
            <p:nvPr/>
          </p:nvSpPr>
          <p:spPr>
            <a:xfrm>
              <a:off x="1457825" y="5411741"/>
              <a:ext cx="483489" cy="483489"/>
            </a:xfrm>
            <a:custGeom>
              <a:avLst/>
              <a:gdLst>
                <a:gd name="connsiteX0" fmla="*/ 483489 w 483489"/>
                <a:gd name="connsiteY0" fmla="*/ 241745 h 483489"/>
                <a:gd name="connsiteX1" fmla="*/ 241744 w 483489"/>
                <a:gd name="connsiteY1" fmla="*/ 483489 h 483489"/>
                <a:gd name="connsiteX2" fmla="*/ 0 w 483489"/>
                <a:gd name="connsiteY2" fmla="*/ 241745 h 483489"/>
                <a:gd name="connsiteX3" fmla="*/ 241744 w 483489"/>
                <a:gd name="connsiteY3" fmla="*/ 0 h 483489"/>
                <a:gd name="connsiteX4" fmla="*/ 483489 w 483489"/>
                <a:gd name="connsiteY4" fmla="*/ 241745 h 4834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3489" h="483489">
                  <a:moveTo>
                    <a:pt x="483489" y="241745"/>
                  </a:moveTo>
                  <a:cubicBezTo>
                    <a:pt x="483489" y="375260"/>
                    <a:pt x="375260" y="483489"/>
                    <a:pt x="241744" y="483489"/>
                  </a:cubicBezTo>
                  <a:cubicBezTo>
                    <a:pt x="108229" y="483489"/>
                    <a:pt x="0" y="375260"/>
                    <a:pt x="0" y="241745"/>
                  </a:cubicBezTo>
                  <a:cubicBezTo>
                    <a:pt x="0" y="108229"/>
                    <a:pt x="108229" y="0"/>
                    <a:pt x="241744" y="0"/>
                  </a:cubicBezTo>
                  <a:cubicBezTo>
                    <a:pt x="375260" y="0"/>
                    <a:pt x="483489" y="108229"/>
                    <a:pt x="483489" y="24174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a16="http://schemas.microsoft.com/office/drawing/2014/main" xmlns="" id="{543B7944-48DF-2F44-89A3-0FF8EEC31E15}"/>
                </a:ext>
              </a:extLst>
            </p:cNvPr>
            <p:cNvSpPr/>
            <p:nvPr/>
          </p:nvSpPr>
          <p:spPr>
            <a:xfrm>
              <a:off x="2280757" y="5411741"/>
              <a:ext cx="483489" cy="483489"/>
            </a:xfrm>
            <a:custGeom>
              <a:avLst/>
              <a:gdLst>
                <a:gd name="connsiteX0" fmla="*/ 483489 w 483489"/>
                <a:gd name="connsiteY0" fmla="*/ 241745 h 483489"/>
                <a:gd name="connsiteX1" fmla="*/ 241744 w 483489"/>
                <a:gd name="connsiteY1" fmla="*/ 483489 h 483489"/>
                <a:gd name="connsiteX2" fmla="*/ 0 w 483489"/>
                <a:gd name="connsiteY2" fmla="*/ 241745 h 483489"/>
                <a:gd name="connsiteX3" fmla="*/ 241744 w 483489"/>
                <a:gd name="connsiteY3" fmla="*/ 0 h 483489"/>
                <a:gd name="connsiteX4" fmla="*/ 483489 w 483489"/>
                <a:gd name="connsiteY4" fmla="*/ 241745 h 4834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3489" h="483489">
                  <a:moveTo>
                    <a:pt x="483489" y="241745"/>
                  </a:moveTo>
                  <a:cubicBezTo>
                    <a:pt x="483489" y="375260"/>
                    <a:pt x="375260" y="483489"/>
                    <a:pt x="241744" y="483489"/>
                  </a:cubicBezTo>
                  <a:cubicBezTo>
                    <a:pt x="108229" y="483489"/>
                    <a:pt x="0" y="375260"/>
                    <a:pt x="0" y="241745"/>
                  </a:cubicBezTo>
                  <a:cubicBezTo>
                    <a:pt x="0" y="108229"/>
                    <a:pt x="108229" y="0"/>
                    <a:pt x="241744" y="0"/>
                  </a:cubicBezTo>
                  <a:cubicBezTo>
                    <a:pt x="375260" y="0"/>
                    <a:pt x="483489" y="108229"/>
                    <a:pt x="483489" y="24174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Freeform 3">
              <a:extLst>
                <a:ext uri="{FF2B5EF4-FFF2-40B4-BE49-F238E27FC236}">
                  <a16:creationId xmlns:a16="http://schemas.microsoft.com/office/drawing/2014/main" xmlns="" id="{28A28027-AA64-C044-A5B7-4BF7E7EB3E97}"/>
                </a:ext>
              </a:extLst>
            </p:cNvPr>
            <p:cNvSpPr/>
            <p:nvPr/>
          </p:nvSpPr>
          <p:spPr>
            <a:xfrm>
              <a:off x="1912753" y="5303675"/>
              <a:ext cx="386499" cy="147701"/>
            </a:xfrm>
            <a:custGeom>
              <a:avLst/>
              <a:gdLst>
                <a:gd name="connsiteX0" fmla="*/ 386499 w 386499"/>
                <a:gd name="connsiteY0" fmla="*/ 147701 h 147701"/>
                <a:gd name="connsiteX1" fmla="*/ 191935 w 386499"/>
                <a:gd name="connsiteY1" fmla="*/ 0 h 147701"/>
                <a:gd name="connsiteX2" fmla="*/ 0 w 386499"/>
                <a:gd name="connsiteY2" fmla="*/ 138976 h 147701"/>
              </a:gdLst>
              <a:ahLst/>
              <a:cxnLst>
                <a:cxn ang="0">
                  <a:pos x="connsiteX0" y="connsiteY0"/>
                </a:cxn>
                <a:cxn ang="1">
                  <a:pos x="connsiteX1" y="connsiteY1"/>
                </a:cxn>
                <a:cxn ang="2">
                  <a:pos x="connsiteX2" y="connsiteY2"/>
                </a:cxn>
              </a:cxnLst>
              <a:rect l="l" t="t" r="r" b="b"/>
              <a:pathLst>
                <a:path w="386499" h="147701">
                  <a:moveTo>
                    <a:pt x="386499" y="147701"/>
                  </a:moveTo>
                  <a:cubicBezTo>
                    <a:pt x="362814" y="62509"/>
                    <a:pt x="284670" y="0"/>
                    <a:pt x="191935" y="0"/>
                  </a:cubicBezTo>
                  <a:cubicBezTo>
                    <a:pt x="102387" y="0"/>
                    <a:pt x="26454" y="58280"/>
                    <a:pt x="0" y="138976"/>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 name="Freeform 3">
              <a:extLst>
                <a:ext uri="{FF2B5EF4-FFF2-40B4-BE49-F238E27FC236}">
                  <a16:creationId xmlns:a16="http://schemas.microsoft.com/office/drawing/2014/main" xmlns="" id="{7889587B-234D-4142-AA3D-9F9E79BFEE31}"/>
                </a:ext>
              </a:extLst>
            </p:cNvPr>
            <p:cNvSpPr/>
            <p:nvPr/>
          </p:nvSpPr>
          <p:spPr>
            <a:xfrm>
              <a:off x="2001149" y="5673039"/>
              <a:ext cx="216433" cy="34493"/>
            </a:xfrm>
            <a:custGeom>
              <a:avLst/>
              <a:gdLst>
                <a:gd name="connsiteX0" fmla="*/ 0 w 216433"/>
                <a:gd name="connsiteY0" fmla="*/ 5969 h 34493"/>
                <a:gd name="connsiteX1" fmla="*/ 103530 w 216433"/>
                <a:gd name="connsiteY1" fmla="*/ 34493 h 34493"/>
                <a:gd name="connsiteX2" fmla="*/ 216433 w 216433"/>
                <a:gd name="connsiteY2" fmla="*/ 0 h 34493"/>
              </a:gdLst>
              <a:ahLst/>
              <a:cxnLst>
                <a:cxn ang="0">
                  <a:pos x="connsiteX0" y="connsiteY0"/>
                </a:cxn>
                <a:cxn ang="1">
                  <a:pos x="connsiteX1" y="connsiteY1"/>
                </a:cxn>
                <a:cxn ang="2">
                  <a:pos x="connsiteX2" y="connsiteY2"/>
                </a:cxn>
              </a:cxnLst>
              <a:rect l="l" t="t" r="r" b="b"/>
              <a:pathLst>
                <a:path w="216433" h="34493">
                  <a:moveTo>
                    <a:pt x="0" y="5969"/>
                  </a:moveTo>
                  <a:cubicBezTo>
                    <a:pt x="30277" y="24079"/>
                    <a:pt x="65684" y="34493"/>
                    <a:pt x="103530" y="34493"/>
                  </a:cubicBezTo>
                  <a:cubicBezTo>
                    <a:pt x="145351" y="34493"/>
                    <a:pt x="184201" y="21781"/>
                    <a:pt x="216433" y="0"/>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Tree>
    <p:extLst>
      <p:ext uri="{BB962C8B-B14F-4D97-AF65-F5344CB8AC3E}">
        <p14:creationId xmlns:p14="http://schemas.microsoft.com/office/powerpoint/2010/main" val="154992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22" presetClass="entr" presetSubtype="8" fill="hold" nodeType="afterEffect">
                                  <p:stCondLst>
                                    <p:cond delay="100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200"/>
                                        <p:tgtEl>
                                          <p:spTgt spid="33"/>
                                        </p:tgtEl>
                                      </p:cBhvr>
                                    </p:animEffect>
                                  </p:childTnLst>
                                </p:cTn>
                              </p:par>
                            </p:childTnLst>
                          </p:cTn>
                        </p:par>
                        <p:par>
                          <p:cTn id="20" fill="hold">
                            <p:stCondLst>
                              <p:cond delay="3700"/>
                            </p:stCondLst>
                            <p:childTnLst>
                              <p:par>
                                <p:cTn id="21" presetID="10" presetClass="entr" presetSubtype="0"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500"/>
                                        <p:tgtEl>
                                          <p:spTgt spid="4">
                                            <p:txEl>
                                              <p:pRg st="1" end="1"/>
                                            </p:txEl>
                                          </p:spTgt>
                                        </p:tgtEl>
                                      </p:cBhvr>
                                    </p:animEffect>
                                  </p:childTnLst>
                                </p:cTn>
                              </p:par>
                            </p:childTnLst>
                          </p:cTn>
                        </p:par>
                        <p:par>
                          <p:cTn id="24" fill="hold">
                            <p:stCondLst>
                              <p:cond delay="4200"/>
                            </p:stCondLst>
                            <p:childTnLst>
                              <p:par>
                                <p:cTn id="25" presetID="22" presetClass="entr" presetSubtype="8" fill="hold" nodeType="afterEffect">
                                  <p:stCondLst>
                                    <p:cond delay="100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200"/>
                                        <p:tgtEl>
                                          <p:spTgt spid="34"/>
                                        </p:tgtEl>
                                      </p:cBhvr>
                                    </p:animEffect>
                                  </p:childTnLst>
                                </p:cTn>
                              </p:par>
                            </p:childTnLst>
                          </p:cTn>
                        </p:par>
                        <p:par>
                          <p:cTn id="28" fill="hold">
                            <p:stCondLst>
                              <p:cond delay="5400"/>
                            </p:stCondLst>
                            <p:childTnLst>
                              <p:par>
                                <p:cTn id="29" presetID="10" presetClass="entr" presetSubtype="0" fill="hold" nodeType="after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OVERALL HEALTHCARE PRODUCTS SUITE INTRO.</a:t>
            </a:r>
          </a:p>
        </p:txBody>
      </p:sp>
      <p:sp>
        <p:nvSpPr>
          <p:cNvPr id="3" name="Content Placeholder 2"/>
          <p:cNvSpPr>
            <a:spLocks noGrp="1"/>
          </p:cNvSpPr>
          <p:nvPr>
            <p:ph idx="1"/>
          </p:nvPr>
        </p:nvSpPr>
        <p:spPr>
          <a:xfrm>
            <a:off x="838200" y="2604558"/>
            <a:ext cx="10515600" cy="1356269"/>
          </a:xfrm>
        </p:spPr>
        <p:txBody>
          <a:bodyPr/>
          <a:lstStyle/>
          <a:p>
            <a:r>
              <a:rPr lang="en-US" dirty="0"/>
              <a:t>Slides 35-37 can be used:</a:t>
            </a:r>
          </a:p>
          <a:p>
            <a:r>
              <a:rPr lang="en-US" dirty="0"/>
              <a:t>As an introduction our overall healthcare story by highlighting the core attributes shared by all of our healthcare products.</a:t>
            </a:r>
          </a:p>
        </p:txBody>
      </p:sp>
    </p:spTree>
    <p:extLst>
      <p:ext uri="{BB962C8B-B14F-4D97-AF65-F5344CB8AC3E}">
        <p14:creationId xmlns:p14="http://schemas.microsoft.com/office/powerpoint/2010/main" val="3887907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24641"/>
            <a:ext cx="12192000" cy="817147"/>
          </a:xfrm>
        </p:spPr>
        <p:txBody>
          <a:bodyPr/>
          <a:lstStyle/>
          <a:p>
            <a:pPr algn="ctr"/>
            <a:r>
              <a:rPr lang="en-US" sz="3200" dirty="0"/>
              <a:t>WageWorks Healthcare Products Suite</a:t>
            </a:r>
            <a:r>
              <a:rPr lang="en-US" sz="2700" dirty="0"/>
              <a:t/>
            </a:r>
            <a:br>
              <a:rPr lang="en-US" sz="2700" dirty="0"/>
            </a:br>
            <a:r>
              <a:rPr lang="en-US" sz="2700" dirty="0">
                <a:latin typeface="+mn-lt"/>
              </a:rPr>
              <a:t>Create a simple, central experience for administrators and employees.</a:t>
            </a:r>
          </a:p>
        </p:txBody>
      </p:sp>
      <p:grpSp>
        <p:nvGrpSpPr>
          <p:cNvPr id="14" name="Group 13">
            <a:extLst>
              <a:ext uri="{FF2B5EF4-FFF2-40B4-BE49-F238E27FC236}">
                <a16:creationId xmlns:a16="http://schemas.microsoft.com/office/drawing/2014/main" xmlns="" id="{45D899DD-9FE5-6648-B1EC-C67F00827D09}"/>
              </a:ext>
            </a:extLst>
          </p:cNvPr>
          <p:cNvGrpSpPr/>
          <p:nvPr/>
        </p:nvGrpSpPr>
        <p:grpSpPr>
          <a:xfrm>
            <a:off x="4774053" y="2102110"/>
            <a:ext cx="2772229" cy="4755889"/>
            <a:chOff x="4774053" y="2102110"/>
            <a:chExt cx="2772229" cy="4755889"/>
          </a:xfrm>
        </p:grpSpPr>
        <p:sp>
          <p:nvSpPr>
            <p:cNvPr id="4" name="Rectangle 3">
              <a:extLst>
                <a:ext uri="{FF2B5EF4-FFF2-40B4-BE49-F238E27FC236}">
                  <a16:creationId xmlns:a16="http://schemas.microsoft.com/office/drawing/2014/main" xmlns="" id="{383A68BE-1020-5443-A3CE-4A369CE8EAEE}"/>
                </a:ext>
              </a:extLst>
            </p:cNvPr>
            <p:cNvSpPr/>
            <p:nvPr/>
          </p:nvSpPr>
          <p:spPr>
            <a:xfrm>
              <a:off x="4774054"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xmlns="" id="{9E3B9B4E-5F81-344E-B89D-8BDE7C7931D8}"/>
                </a:ext>
              </a:extLst>
            </p:cNvPr>
            <p:cNvSpPr txBox="1"/>
            <p:nvPr/>
          </p:nvSpPr>
          <p:spPr>
            <a:xfrm>
              <a:off x="5572449" y="4430759"/>
              <a:ext cx="1102866" cy="738664"/>
            </a:xfrm>
            <a:prstGeom prst="rect">
              <a:avLst/>
            </a:prstGeom>
            <a:noFill/>
          </p:spPr>
          <p:txBody>
            <a:bodyPr wrap="none" lIns="0" tIns="0" rIns="0" bIns="0" rtlCol="0">
              <a:spAutoFit/>
            </a:bodyPr>
            <a:lstStyle/>
            <a:p>
              <a:pPr algn="ctr"/>
              <a:r>
                <a:rPr lang="en-US" sz="4800" dirty="0">
                  <a:solidFill>
                    <a:schemeClr val="bg1"/>
                  </a:solidFill>
                </a:rPr>
                <a:t>HRA</a:t>
              </a:r>
            </a:p>
          </p:txBody>
        </p:sp>
        <p:pic>
          <p:nvPicPr>
            <p:cNvPr id="10" name="Picture Placeholder 7">
              <a:extLst>
                <a:ext uri="{FF2B5EF4-FFF2-40B4-BE49-F238E27FC236}">
                  <a16:creationId xmlns:a16="http://schemas.microsoft.com/office/drawing/2014/main" xmlns="" id="{987CA8E7-A29A-1F47-A4A0-87B43AC4C257}"/>
                </a:ext>
              </a:extLst>
            </p:cNvPr>
            <p:cNvPicPr>
              <a:picLocks noChangeAspect="1"/>
            </p:cNvPicPr>
            <p:nvPr/>
          </p:nvPicPr>
          <p:blipFill rotWithShape="1">
            <a:blip r:embed="rId2"/>
            <a:srcRect l="4903" t="5499" r="28826" b="14264"/>
            <a:stretch/>
          </p:blipFill>
          <p:spPr>
            <a:xfrm>
              <a:off x="4774053" y="2102110"/>
              <a:ext cx="2772229" cy="2237659"/>
            </a:xfrm>
            <a:prstGeom prst="rect">
              <a:avLst/>
            </a:prstGeom>
          </p:spPr>
        </p:pic>
      </p:grpSp>
      <p:grpSp>
        <p:nvGrpSpPr>
          <p:cNvPr id="13" name="Group 12">
            <a:extLst>
              <a:ext uri="{FF2B5EF4-FFF2-40B4-BE49-F238E27FC236}">
                <a16:creationId xmlns:a16="http://schemas.microsoft.com/office/drawing/2014/main" xmlns="" id="{22165189-5CFD-F844-AE7F-3E0DD488207F}"/>
              </a:ext>
            </a:extLst>
          </p:cNvPr>
          <p:cNvGrpSpPr/>
          <p:nvPr/>
        </p:nvGrpSpPr>
        <p:grpSpPr>
          <a:xfrm>
            <a:off x="1297881" y="2102109"/>
            <a:ext cx="2772229" cy="4755890"/>
            <a:chOff x="1297881" y="2102109"/>
            <a:chExt cx="2772229" cy="4755890"/>
          </a:xfrm>
        </p:grpSpPr>
        <p:sp>
          <p:nvSpPr>
            <p:cNvPr id="3" name="Rectangle 2">
              <a:extLst>
                <a:ext uri="{FF2B5EF4-FFF2-40B4-BE49-F238E27FC236}">
                  <a16:creationId xmlns:a16="http://schemas.microsoft.com/office/drawing/2014/main" xmlns="" id="{D5C92C9B-EBBA-A248-900F-0516383602F0}"/>
                </a:ext>
              </a:extLst>
            </p:cNvPr>
            <p:cNvSpPr/>
            <p:nvPr/>
          </p:nvSpPr>
          <p:spPr>
            <a:xfrm>
              <a:off x="1297882"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xmlns="" id="{380688BF-EACE-C248-9518-A52117A70D49}"/>
                </a:ext>
              </a:extLst>
            </p:cNvPr>
            <p:cNvSpPr txBox="1"/>
            <p:nvPr/>
          </p:nvSpPr>
          <p:spPr>
            <a:xfrm>
              <a:off x="2145387" y="4430759"/>
              <a:ext cx="1077218" cy="738664"/>
            </a:xfrm>
            <a:prstGeom prst="rect">
              <a:avLst/>
            </a:prstGeom>
            <a:noFill/>
          </p:spPr>
          <p:txBody>
            <a:bodyPr wrap="none" lIns="0" tIns="0" rIns="0" bIns="0" rtlCol="0">
              <a:spAutoFit/>
            </a:bodyPr>
            <a:lstStyle/>
            <a:p>
              <a:pPr algn="ctr"/>
              <a:r>
                <a:rPr lang="en-US" sz="4800" dirty="0">
                  <a:solidFill>
                    <a:schemeClr val="bg1"/>
                  </a:solidFill>
                </a:rPr>
                <a:t>HSA</a:t>
              </a:r>
            </a:p>
          </p:txBody>
        </p:sp>
        <p:pic>
          <p:nvPicPr>
            <p:cNvPr id="11" name="Picture Placeholder 10">
              <a:extLst>
                <a:ext uri="{FF2B5EF4-FFF2-40B4-BE49-F238E27FC236}">
                  <a16:creationId xmlns:a16="http://schemas.microsoft.com/office/drawing/2014/main" xmlns="" id="{8F988CA6-2C3C-9848-9F0E-1D13B7B3F2F1}"/>
                </a:ext>
              </a:extLst>
            </p:cNvPr>
            <p:cNvPicPr>
              <a:picLocks noChangeAspect="1"/>
            </p:cNvPicPr>
            <p:nvPr/>
          </p:nvPicPr>
          <p:blipFill rotWithShape="1">
            <a:blip r:embed="rId3"/>
            <a:srcRect l="10973" r="23662"/>
            <a:stretch/>
          </p:blipFill>
          <p:spPr>
            <a:xfrm>
              <a:off x="1297881" y="2102109"/>
              <a:ext cx="2772229" cy="2237661"/>
            </a:xfrm>
            <a:prstGeom prst="rect">
              <a:avLst/>
            </a:prstGeom>
          </p:spPr>
        </p:pic>
      </p:grpSp>
      <p:grpSp>
        <p:nvGrpSpPr>
          <p:cNvPr id="15" name="Group 14">
            <a:extLst>
              <a:ext uri="{FF2B5EF4-FFF2-40B4-BE49-F238E27FC236}">
                <a16:creationId xmlns:a16="http://schemas.microsoft.com/office/drawing/2014/main" xmlns="" id="{2CFDD9F1-5825-7E42-9AC4-86ACCC2282C3}"/>
              </a:ext>
            </a:extLst>
          </p:cNvPr>
          <p:cNvGrpSpPr/>
          <p:nvPr/>
        </p:nvGrpSpPr>
        <p:grpSpPr>
          <a:xfrm>
            <a:off x="8250225" y="2097377"/>
            <a:ext cx="2772228" cy="4760622"/>
            <a:chOff x="8250225" y="2097377"/>
            <a:chExt cx="2772228" cy="4760622"/>
          </a:xfrm>
        </p:grpSpPr>
        <p:sp>
          <p:nvSpPr>
            <p:cNvPr id="5" name="Rectangle 4">
              <a:extLst>
                <a:ext uri="{FF2B5EF4-FFF2-40B4-BE49-F238E27FC236}">
                  <a16:creationId xmlns:a16="http://schemas.microsoft.com/office/drawing/2014/main" xmlns="" id="{B8744A16-4770-864B-B484-99541812D6A6}"/>
                </a:ext>
              </a:extLst>
            </p:cNvPr>
            <p:cNvSpPr/>
            <p:nvPr/>
          </p:nvSpPr>
          <p:spPr>
            <a:xfrm>
              <a:off x="8250225"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xmlns="" id="{8A648018-23A7-2046-A8FA-50CFB3A3F892}"/>
                </a:ext>
              </a:extLst>
            </p:cNvPr>
            <p:cNvSpPr txBox="1"/>
            <p:nvPr/>
          </p:nvSpPr>
          <p:spPr>
            <a:xfrm>
              <a:off x="9023294" y="4430759"/>
              <a:ext cx="993862" cy="738664"/>
            </a:xfrm>
            <a:prstGeom prst="rect">
              <a:avLst/>
            </a:prstGeom>
            <a:noFill/>
          </p:spPr>
          <p:txBody>
            <a:bodyPr wrap="none" lIns="0" tIns="0" rIns="0" bIns="0" rtlCol="0">
              <a:spAutoFit/>
            </a:bodyPr>
            <a:lstStyle/>
            <a:p>
              <a:pPr algn="ctr"/>
              <a:r>
                <a:rPr lang="en-US" sz="4800" dirty="0">
                  <a:solidFill>
                    <a:schemeClr val="bg1"/>
                  </a:solidFill>
                </a:rPr>
                <a:t>FSA</a:t>
              </a:r>
            </a:p>
          </p:txBody>
        </p:sp>
        <p:pic>
          <p:nvPicPr>
            <p:cNvPr id="12" name="Picture Placeholder 4">
              <a:extLst>
                <a:ext uri="{FF2B5EF4-FFF2-40B4-BE49-F238E27FC236}">
                  <a16:creationId xmlns:a16="http://schemas.microsoft.com/office/drawing/2014/main" xmlns="" id="{306DE0A6-6057-CA4B-BFC3-9F932A06C581}"/>
                </a:ext>
              </a:extLst>
            </p:cNvPr>
            <p:cNvPicPr>
              <a:picLocks noChangeAspect="1"/>
            </p:cNvPicPr>
            <p:nvPr/>
          </p:nvPicPr>
          <p:blipFill rotWithShape="1">
            <a:blip r:embed="rId4"/>
            <a:srcRect l="28826" t="32548" r="20433" b="5717"/>
            <a:stretch/>
          </p:blipFill>
          <p:spPr>
            <a:xfrm>
              <a:off x="8250225" y="2097377"/>
              <a:ext cx="2772227" cy="2248615"/>
            </a:xfrm>
            <a:prstGeom prst="rect">
              <a:avLst/>
            </a:prstGeom>
          </p:spPr>
        </p:pic>
      </p:grpSp>
    </p:spTree>
    <p:extLst>
      <p:ext uri="{BB962C8B-B14F-4D97-AF65-F5344CB8AC3E}">
        <p14:creationId xmlns:p14="http://schemas.microsoft.com/office/powerpoint/2010/main" val="1540883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a:xfrm>
            <a:off x="838200" y="1192090"/>
            <a:ext cx="10515600" cy="498598"/>
          </a:xfrm>
        </p:spPr>
        <p:txBody>
          <a:bodyPr/>
          <a:lstStyle/>
          <a:p>
            <a:pPr algn="ctr"/>
            <a:r>
              <a:rPr lang="en-US" dirty="0"/>
              <a:t>Simplify administration by centralizing solutions.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135980" y="4328224"/>
            <a:ext cx="276760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proprietary platform adapts quickly to changes.</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685607" y="4328224"/>
            <a:ext cx="282078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Unified experience delivers visibility across programs.</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254726" y="4328224"/>
            <a:ext cx="278457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Effective communication tools drive engagement.</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5635FAC8-F12E-2349-9485-9494B09C42A6}"/>
              </a:ext>
            </a:extLst>
          </p:cNvPr>
          <p:cNvGrpSpPr/>
          <p:nvPr/>
        </p:nvGrpSpPr>
        <p:grpSpPr>
          <a:xfrm>
            <a:off x="2001559" y="2608893"/>
            <a:ext cx="1036448" cy="1264541"/>
            <a:chOff x="4794251" y="5175801"/>
            <a:chExt cx="1722288" cy="2101316"/>
          </a:xfrm>
        </p:grpSpPr>
        <p:sp>
          <p:nvSpPr>
            <p:cNvPr id="9" name="Freeform 3">
              <a:extLst>
                <a:ext uri="{FF2B5EF4-FFF2-40B4-BE49-F238E27FC236}">
                  <a16:creationId xmlns:a16="http://schemas.microsoft.com/office/drawing/2014/main" xmlns="" id="{AA15BBA4-BBD8-3A4E-96A0-7E83740BB7AC}"/>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5291A322-F0F9-7D48-B810-2E17B391EF87}"/>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535D573A-5E6A-AF42-9D4D-590B7A0D93C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31F03259-4CC3-AD40-9B5D-24C565F73F5E}"/>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25AD900A-A36D-EC40-94FE-545FFB246D35}"/>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a:extLst>
              <a:ext uri="{FF2B5EF4-FFF2-40B4-BE49-F238E27FC236}">
                <a16:creationId xmlns:a16="http://schemas.microsoft.com/office/drawing/2014/main" xmlns="" id="{E2F506AD-3DC0-2449-A9B3-8E571F9D000B}"/>
              </a:ext>
            </a:extLst>
          </p:cNvPr>
          <p:cNvGrpSpPr/>
          <p:nvPr/>
        </p:nvGrpSpPr>
        <p:grpSpPr>
          <a:xfrm>
            <a:off x="9063073" y="2660483"/>
            <a:ext cx="1167882" cy="1161361"/>
            <a:chOff x="13336805" y="2979751"/>
            <a:chExt cx="1519672" cy="1511186"/>
          </a:xfrm>
        </p:grpSpPr>
        <p:sp>
          <p:nvSpPr>
            <p:cNvPr id="18" name="Freeform 3">
              <a:extLst>
                <a:ext uri="{FF2B5EF4-FFF2-40B4-BE49-F238E27FC236}">
                  <a16:creationId xmlns:a16="http://schemas.microsoft.com/office/drawing/2014/main" xmlns="" id="{657F4002-907F-9B4D-B4ED-53E6ED2D3C73}"/>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a16="http://schemas.microsoft.com/office/drawing/2014/main" xmlns="" id="{98E77DD0-87E4-7D43-811E-67D952346BDD}"/>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2246E7B-D6BD-CE44-B492-F2BFA511ACEF}"/>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4277AB3D-06CB-ED40-A7B7-70D0B6943FDA}"/>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3800A64-2F9A-7B4E-8F29-A7B2C2FEF36D}"/>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74C1DFB0-75A5-574E-88D0-09A1239E3364}"/>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Group 23">
            <a:extLst>
              <a:ext uri="{FF2B5EF4-FFF2-40B4-BE49-F238E27FC236}">
                <a16:creationId xmlns:a16="http://schemas.microsoft.com/office/drawing/2014/main" xmlns="" id="{33332BFE-8CE7-CA4C-BB64-052C67F800B5}"/>
              </a:ext>
            </a:extLst>
          </p:cNvPr>
          <p:cNvGrpSpPr/>
          <p:nvPr/>
        </p:nvGrpSpPr>
        <p:grpSpPr>
          <a:xfrm>
            <a:off x="5660024" y="2608893"/>
            <a:ext cx="871952" cy="1246612"/>
            <a:chOff x="2677787" y="8246581"/>
            <a:chExt cx="1113699" cy="1592232"/>
          </a:xfrm>
        </p:grpSpPr>
        <p:sp>
          <p:nvSpPr>
            <p:cNvPr id="25" name="Freeform 3">
              <a:extLst>
                <a:ext uri="{FF2B5EF4-FFF2-40B4-BE49-F238E27FC236}">
                  <a16:creationId xmlns:a16="http://schemas.microsoft.com/office/drawing/2014/main" xmlns="" id="{8305DD40-D2F8-7842-A37D-421068548C2E}"/>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a16="http://schemas.microsoft.com/office/drawing/2014/main" xmlns="" id="{E58E473D-C675-904F-A2CA-BE2D243AC4DF}"/>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639DB8C-DF9B-EF47-BD52-B6E5E9585B44}"/>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CFE64512-BEF7-1043-A045-93D3943B47C0}"/>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56460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20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xmlns="" id="{4283F24D-3E1C-BB45-B685-2D06CE126B1C}"/>
              </a:ext>
            </a:extLst>
          </p:cNvPr>
          <p:cNvPicPr>
            <a:picLocks noGrp="1" noChangeAspect="1"/>
          </p:cNvPicPr>
          <p:nvPr>
            <p:ph type="pic" sz="quarter" idx="10"/>
          </p:nvPr>
        </p:nvPicPr>
        <p:blipFill rotWithShape="1">
          <a:blip r:embed="rId3"/>
          <a:srcRect l="48214" r="12476"/>
          <a:stretch/>
        </p:blipFill>
        <p:spPr>
          <a:xfrm>
            <a:off x="0" y="0"/>
            <a:ext cx="4757630" cy="6858000"/>
          </a:xfrm>
        </p:spPr>
      </p:pic>
      <p:sp>
        <p:nvSpPr>
          <p:cNvPr id="9" name="Title 1">
            <a:extLst>
              <a:ext uri="{FF2B5EF4-FFF2-40B4-BE49-F238E27FC236}">
                <a16:creationId xmlns:a16="http://schemas.microsoft.com/office/drawing/2014/main" xmlns="" id="{06D6CB6D-4D4C-5041-BF5E-B35EB1A0A8CC}"/>
              </a:ext>
            </a:extLst>
          </p:cNvPr>
          <p:cNvSpPr>
            <a:spLocks noGrp="1"/>
          </p:cNvSpPr>
          <p:nvPr>
            <p:ph type="title"/>
          </p:nvPr>
        </p:nvSpPr>
        <p:spPr>
          <a:xfrm>
            <a:off x="5121442" y="818520"/>
            <a:ext cx="7311189" cy="443198"/>
          </a:xfrm>
        </p:spPr>
        <p:txBody>
          <a:bodyPr/>
          <a:lstStyle/>
          <a:p>
            <a:r>
              <a:rPr lang="en-US" dirty="0"/>
              <a:t>Simple makes it stick with users.</a:t>
            </a:r>
          </a:p>
        </p:txBody>
      </p:sp>
      <p:grpSp>
        <p:nvGrpSpPr>
          <p:cNvPr id="64" name="Group 63">
            <a:extLst>
              <a:ext uri="{FF2B5EF4-FFF2-40B4-BE49-F238E27FC236}">
                <a16:creationId xmlns:a16="http://schemas.microsoft.com/office/drawing/2014/main" xmlns="" id="{596E4279-4326-6E47-A254-83519701E1C7}"/>
              </a:ext>
            </a:extLst>
          </p:cNvPr>
          <p:cNvGrpSpPr/>
          <p:nvPr/>
        </p:nvGrpSpPr>
        <p:grpSpPr>
          <a:xfrm>
            <a:off x="3309257" y="3180430"/>
            <a:ext cx="7245758" cy="1154273"/>
            <a:chOff x="3309257" y="3213659"/>
            <a:chExt cx="7245758" cy="1154273"/>
          </a:xfrm>
        </p:grpSpPr>
        <p:sp>
          <p:nvSpPr>
            <p:cNvPr id="6" name="Content Placeholder 3"/>
            <p:cNvSpPr txBox="1">
              <a:spLocks/>
            </p:cNvSpPr>
            <p:nvPr/>
          </p:nvSpPr>
          <p:spPr>
            <a:xfrm>
              <a:off x="5410201" y="3540013"/>
              <a:ext cx="5144814" cy="82791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b="1" dirty="0">
                  <a:solidFill>
                    <a:schemeClr val="accent1"/>
                  </a:solidFill>
                </a:rPr>
                <a:t>Give users a simple, powerful app:</a:t>
              </a:r>
            </a:p>
            <a:p>
              <a:pPr marL="342900" indent="-219456">
                <a:spcBef>
                  <a:spcPts val="300"/>
                </a:spcBef>
                <a:buFont typeface="Arial" panose="020B0604020202020204" pitchFamily="34" charset="0"/>
                <a:buChar char="•"/>
              </a:pPr>
              <a:r>
                <a:rPr lang="en-US" sz="1800" dirty="0"/>
                <a:t>Manage everything from claims, to account balances to receipts and more.</a:t>
              </a:r>
            </a:p>
          </p:txBody>
        </p:sp>
        <p:grpSp>
          <p:nvGrpSpPr>
            <p:cNvPr id="57" name="Group 56">
              <a:extLst>
                <a:ext uri="{FF2B5EF4-FFF2-40B4-BE49-F238E27FC236}">
                  <a16:creationId xmlns:a16="http://schemas.microsoft.com/office/drawing/2014/main" xmlns="" id="{A6289F32-A326-3547-B468-8D4BD6EDF120}"/>
                </a:ext>
              </a:extLst>
            </p:cNvPr>
            <p:cNvGrpSpPr/>
            <p:nvPr/>
          </p:nvGrpSpPr>
          <p:grpSpPr>
            <a:xfrm>
              <a:off x="3309257" y="3213659"/>
              <a:ext cx="1930400" cy="972457"/>
              <a:chOff x="3309257" y="3213659"/>
              <a:chExt cx="1930400" cy="972457"/>
            </a:xfrm>
          </p:grpSpPr>
          <p:cxnSp>
            <p:nvCxnSpPr>
              <p:cNvPr id="16" name="Straight Connector 15">
                <a:extLst>
                  <a:ext uri="{FF2B5EF4-FFF2-40B4-BE49-F238E27FC236}">
                    <a16:creationId xmlns:a16="http://schemas.microsoft.com/office/drawing/2014/main" xmlns="" id="{8936F018-5212-FA42-8A4A-F0ADC3E17794}"/>
                  </a:ext>
                </a:extLst>
              </p:cNvPr>
              <p:cNvCxnSpPr>
                <a:cxnSpLocks/>
              </p:cNvCxnSpPr>
              <p:nvPr/>
            </p:nvCxnSpPr>
            <p:spPr>
              <a:xfrm flipH="1">
                <a:off x="4281714" y="3699887"/>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xmlns="" id="{6FCEA803-4C39-7442-ACDB-30EB5A6BB465}"/>
                  </a:ext>
                </a:extLst>
              </p:cNvPr>
              <p:cNvGrpSpPr/>
              <p:nvPr/>
            </p:nvGrpSpPr>
            <p:grpSpPr>
              <a:xfrm>
                <a:off x="3309257" y="3213659"/>
                <a:ext cx="972457" cy="972457"/>
                <a:chOff x="3309257" y="3213659"/>
                <a:chExt cx="972457" cy="972457"/>
              </a:xfrm>
            </p:grpSpPr>
            <p:sp>
              <p:nvSpPr>
                <p:cNvPr id="15" name="Oval 14">
                  <a:extLst>
                    <a:ext uri="{FF2B5EF4-FFF2-40B4-BE49-F238E27FC236}">
                      <a16:creationId xmlns:a16="http://schemas.microsoft.com/office/drawing/2014/main" xmlns="" id="{5B7C09B9-141A-2C42-8224-7C4651E64A27}"/>
                    </a:ext>
                  </a:extLst>
                </p:cNvPr>
                <p:cNvSpPr/>
                <p:nvPr/>
              </p:nvSpPr>
              <p:spPr>
                <a:xfrm>
                  <a:off x="3309257" y="3213659"/>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2" name="Group 31">
                  <a:extLst>
                    <a:ext uri="{FF2B5EF4-FFF2-40B4-BE49-F238E27FC236}">
                      <a16:creationId xmlns:a16="http://schemas.microsoft.com/office/drawing/2014/main" xmlns="" id="{D89BFEC0-562B-DC4E-A3A6-247A43162661}"/>
                    </a:ext>
                  </a:extLst>
                </p:cNvPr>
                <p:cNvGrpSpPr/>
                <p:nvPr/>
              </p:nvGrpSpPr>
              <p:grpSpPr>
                <a:xfrm>
                  <a:off x="3611566" y="3363730"/>
                  <a:ext cx="367838" cy="672315"/>
                  <a:chOff x="7698999" y="1358632"/>
                  <a:chExt cx="749250" cy="1369441"/>
                </a:xfrm>
              </p:grpSpPr>
              <p:sp>
                <p:nvSpPr>
                  <p:cNvPr id="33" name="Freeform 3">
                    <a:extLst>
                      <a:ext uri="{FF2B5EF4-FFF2-40B4-BE49-F238E27FC236}">
                        <a16:creationId xmlns:a16="http://schemas.microsoft.com/office/drawing/2014/main" xmlns="" id="{199C9058-474C-B54B-92C3-13DE763867B2}"/>
                      </a:ext>
                    </a:extLst>
                  </p:cNvPr>
                  <p:cNvSpPr/>
                  <p:nvPr/>
                </p:nvSpPr>
                <p:spPr>
                  <a:xfrm>
                    <a:off x="7698999" y="1358632"/>
                    <a:ext cx="749250" cy="1369441"/>
                  </a:xfrm>
                  <a:custGeom>
                    <a:avLst/>
                    <a:gdLst>
                      <a:gd name="connsiteX0" fmla="*/ 677761 w 749250"/>
                      <a:gd name="connsiteY0" fmla="*/ 1118 h 1369441"/>
                      <a:gd name="connsiteX1" fmla="*/ 73965 w 749250"/>
                      <a:gd name="connsiteY1" fmla="*/ 0 h 1369441"/>
                      <a:gd name="connsiteX2" fmla="*/ 2248 w 749250"/>
                      <a:gd name="connsiteY2" fmla="*/ 73851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03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65" y="0"/>
                        </a:lnTo>
                        <a:cubicBezTo>
                          <a:pt x="34430" y="-63"/>
                          <a:pt x="2312" y="33020"/>
                          <a:pt x="2248" y="73851"/>
                        </a:cubicBezTo>
                        <a:lnTo>
                          <a:pt x="0" y="1294232"/>
                        </a:lnTo>
                        <a:cubicBezTo>
                          <a:pt x="-114" y="1335075"/>
                          <a:pt x="31928" y="1368247"/>
                          <a:pt x="71463" y="1368311"/>
                        </a:cubicBezTo>
                        <a:lnTo>
                          <a:pt x="675272" y="1369441"/>
                        </a:lnTo>
                        <a:cubicBezTo>
                          <a:pt x="714833" y="1369505"/>
                          <a:pt x="746913" y="1336446"/>
                          <a:pt x="747014" y="1295603"/>
                        </a:cubicBezTo>
                        <a:lnTo>
                          <a:pt x="749250" y="75222"/>
                        </a:lnTo>
                        <a:cubicBezTo>
                          <a:pt x="749313" y="34354"/>
                          <a:pt x="717322" y="1207"/>
                          <a:pt x="677761" y="1118"/>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B74A69ED-0D78-7043-B5FC-56CCB8BE624D}"/>
                      </a:ext>
                    </a:extLst>
                  </p:cNvPr>
                  <p:cNvSpPr/>
                  <p:nvPr/>
                </p:nvSpPr>
                <p:spPr>
                  <a:xfrm>
                    <a:off x="7773372" y="1470937"/>
                    <a:ext cx="600608" cy="1072858"/>
                  </a:xfrm>
                  <a:custGeom>
                    <a:avLst/>
                    <a:gdLst>
                      <a:gd name="connsiteX0" fmla="*/ 902 w 600608"/>
                      <a:gd name="connsiteY0" fmla="*/ 0 h 1072858"/>
                      <a:gd name="connsiteX1" fmla="*/ 0 w 600608"/>
                      <a:gd name="connsiteY1" fmla="*/ 1072223 h 1072858"/>
                      <a:gd name="connsiteX2" fmla="*/ 599669 w 600608"/>
                      <a:gd name="connsiteY2" fmla="*/ 1072858 h 1072858"/>
                      <a:gd name="connsiteX3" fmla="*/ 600608 w 600608"/>
                      <a:gd name="connsiteY3" fmla="*/ 622 h 1072858"/>
                      <a:gd name="connsiteX4" fmla="*/ 902 w 600608"/>
                      <a:gd name="connsiteY4" fmla="*/ 0 h 1072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608" h="1072858">
                        <a:moveTo>
                          <a:pt x="902" y="0"/>
                        </a:moveTo>
                        <a:lnTo>
                          <a:pt x="0" y="1072223"/>
                        </a:lnTo>
                        <a:lnTo>
                          <a:pt x="599669" y="1072858"/>
                        </a:lnTo>
                        <a:lnTo>
                          <a:pt x="600608" y="622"/>
                        </a:lnTo>
                        <a:lnTo>
                          <a:pt x="902"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78FC5004-56A9-564C-8770-1065C4EB3020}"/>
                      </a:ext>
                    </a:extLst>
                  </p:cNvPr>
                  <p:cNvSpPr/>
                  <p:nvPr/>
                </p:nvSpPr>
                <p:spPr>
                  <a:xfrm>
                    <a:off x="7842338" y="2114774"/>
                    <a:ext cx="88252" cy="88278"/>
                  </a:xfrm>
                  <a:custGeom>
                    <a:avLst/>
                    <a:gdLst>
                      <a:gd name="connsiteX0" fmla="*/ 44171 w 88252"/>
                      <a:gd name="connsiteY0" fmla="*/ 0 h 88278"/>
                      <a:gd name="connsiteX1" fmla="*/ 0 w 88252"/>
                      <a:gd name="connsiteY1" fmla="*/ 44107 h 88278"/>
                      <a:gd name="connsiteX2" fmla="*/ 44082 w 88252"/>
                      <a:gd name="connsiteY2" fmla="*/ 88278 h 88278"/>
                      <a:gd name="connsiteX3" fmla="*/ 88252 w 88252"/>
                      <a:gd name="connsiteY3" fmla="*/ 44171 h 88278"/>
                      <a:gd name="connsiteX4" fmla="*/ 44171 w 88252"/>
                      <a:gd name="connsiteY4" fmla="*/ 0 h 882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78">
                        <a:moveTo>
                          <a:pt x="44171" y="0"/>
                        </a:moveTo>
                        <a:cubicBezTo>
                          <a:pt x="19812" y="0"/>
                          <a:pt x="0" y="19723"/>
                          <a:pt x="0" y="44107"/>
                        </a:cubicBezTo>
                        <a:cubicBezTo>
                          <a:pt x="-25" y="68466"/>
                          <a:pt x="19723" y="88252"/>
                          <a:pt x="44082" y="88278"/>
                        </a:cubicBezTo>
                        <a:cubicBezTo>
                          <a:pt x="68478" y="88316"/>
                          <a:pt x="88227" y="68555"/>
                          <a:pt x="88252" y="44171"/>
                        </a:cubicBezTo>
                        <a:cubicBezTo>
                          <a:pt x="88290" y="19812"/>
                          <a:pt x="68567" y="25"/>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16EF6B4C-62F9-E54B-9470-F1F8AA1820B2}"/>
                      </a:ext>
                    </a:extLst>
                  </p:cNvPr>
                  <p:cNvSpPr/>
                  <p:nvPr/>
                </p:nvSpPr>
                <p:spPr>
                  <a:xfrm>
                    <a:off x="7842480" y="1932118"/>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83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23" y="88227"/>
                          <a:pt x="44082" y="88252"/>
                        </a:cubicBezTo>
                        <a:cubicBezTo>
                          <a:pt x="68478" y="88290"/>
                          <a:pt x="88227" y="68567"/>
                          <a:pt x="88252" y="44183"/>
                        </a:cubicBezTo>
                        <a:cubicBezTo>
                          <a:pt x="88290" y="19812"/>
                          <a:pt x="68529" y="38"/>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DB474C2F-9862-6B4C-8CE3-65A42758C674}"/>
                      </a:ext>
                    </a:extLst>
                  </p:cNvPr>
                  <p:cNvSpPr/>
                  <p:nvPr/>
                </p:nvSpPr>
                <p:spPr>
                  <a:xfrm>
                    <a:off x="7842622" y="175325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10"/>
                          <a:pt x="0" y="44082"/>
                        </a:cubicBezTo>
                        <a:cubicBezTo>
                          <a:pt x="-25" y="68440"/>
                          <a:pt x="19723" y="88214"/>
                          <a:pt x="44082" y="88252"/>
                        </a:cubicBezTo>
                        <a:cubicBezTo>
                          <a:pt x="68466" y="88278"/>
                          <a:pt x="88214" y="68529"/>
                          <a:pt x="88252" y="44171"/>
                        </a:cubicBezTo>
                        <a:cubicBezTo>
                          <a:pt x="88278" y="19812"/>
                          <a:pt x="68529" y="0"/>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492C79A7-1649-AE47-AABF-15AA95363AD1}"/>
                      </a:ext>
                    </a:extLst>
                  </p:cNvPr>
                  <p:cNvSpPr/>
                  <p:nvPr/>
                </p:nvSpPr>
                <p:spPr>
                  <a:xfrm>
                    <a:off x="7987252" y="2604912"/>
                    <a:ext cx="194793" cy="56439"/>
                  </a:xfrm>
                  <a:custGeom>
                    <a:avLst/>
                    <a:gdLst>
                      <a:gd name="connsiteX0" fmla="*/ 169596 w 194793"/>
                      <a:gd name="connsiteY0" fmla="*/ 56439 h 56439"/>
                      <a:gd name="connsiteX1" fmla="*/ 25197 w 194793"/>
                      <a:gd name="connsiteY1" fmla="*/ 56439 h 56439"/>
                      <a:gd name="connsiteX2" fmla="*/ 0 w 194793"/>
                      <a:gd name="connsiteY2" fmla="*/ 31242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42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42"/>
                        </a:cubicBezTo>
                        <a:lnTo>
                          <a:pt x="0" y="25197"/>
                        </a:lnTo>
                        <a:cubicBezTo>
                          <a:pt x="0" y="11265"/>
                          <a:pt x="11278" y="0"/>
                          <a:pt x="25197" y="0"/>
                        </a:cubicBezTo>
                        <a:lnTo>
                          <a:pt x="169596" y="0"/>
                        </a:lnTo>
                        <a:cubicBezTo>
                          <a:pt x="183490" y="0"/>
                          <a:pt x="194793" y="11265"/>
                          <a:pt x="194793" y="25197"/>
                        </a:cubicBezTo>
                        <a:lnTo>
                          <a:pt x="194793" y="31242"/>
                        </a:lnTo>
                        <a:cubicBezTo>
                          <a:pt x="194793" y="45161"/>
                          <a:pt x="183490" y="56439"/>
                          <a:pt x="169596" y="564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69783910-F8DF-9E4A-BB58-26ECB4BB4F3C}"/>
                      </a:ext>
                    </a:extLst>
                  </p:cNvPr>
                  <p:cNvSpPr/>
                  <p:nvPr/>
                </p:nvSpPr>
                <p:spPr>
                  <a:xfrm>
                    <a:off x="7985460" y="1793615"/>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484B8EF6-B3BB-9641-8FB9-950B33975F01}"/>
                      </a:ext>
                    </a:extLst>
                  </p:cNvPr>
                  <p:cNvSpPr/>
                  <p:nvPr/>
                </p:nvSpPr>
                <p:spPr>
                  <a:xfrm>
                    <a:off x="7985460" y="197624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BB7ED042-6590-3A4C-B6C0-EDF67C917F18}"/>
                      </a:ext>
                    </a:extLst>
                  </p:cNvPr>
                  <p:cNvSpPr/>
                  <p:nvPr/>
                </p:nvSpPr>
                <p:spPr>
                  <a:xfrm>
                    <a:off x="7985460" y="215887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65" name="Group 64">
            <a:extLst>
              <a:ext uri="{FF2B5EF4-FFF2-40B4-BE49-F238E27FC236}">
                <a16:creationId xmlns:a16="http://schemas.microsoft.com/office/drawing/2014/main" xmlns="" id="{D53DE577-EC93-F14A-8663-906000F62404}"/>
              </a:ext>
            </a:extLst>
          </p:cNvPr>
          <p:cNvGrpSpPr/>
          <p:nvPr/>
        </p:nvGrpSpPr>
        <p:grpSpPr>
          <a:xfrm>
            <a:off x="3309257" y="4476402"/>
            <a:ext cx="7836964" cy="1512426"/>
            <a:chOff x="3309257" y="4476402"/>
            <a:chExt cx="7836964" cy="1512426"/>
          </a:xfrm>
        </p:grpSpPr>
        <p:sp>
          <p:nvSpPr>
            <p:cNvPr id="7" name="Content Placeholder 3"/>
            <p:cNvSpPr txBox="1">
              <a:spLocks/>
            </p:cNvSpPr>
            <p:nvPr/>
          </p:nvSpPr>
          <p:spPr>
            <a:xfrm>
              <a:off x="5410200" y="4834666"/>
              <a:ext cx="5736021" cy="11541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200"/>
                </a:spcBef>
              </a:pPr>
              <a:r>
                <a:rPr lang="en-US" sz="2100" b="1" dirty="0">
                  <a:solidFill>
                    <a:schemeClr val="accent1"/>
                  </a:solidFill>
                </a:rPr>
                <a:t>Offer multiple payment options:</a:t>
              </a:r>
              <a:endParaRPr lang="en-US" sz="2100" dirty="0">
                <a:solidFill>
                  <a:schemeClr val="accent1"/>
                </a:solidFill>
              </a:endParaRP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By Card: Swipe a debit card at point of sale.</a:t>
              </a: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Me Back: Get reimbursed by check/direct deposit.</a:t>
              </a: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My Provider: Pay directly using online bill pay.</a:t>
              </a:r>
            </a:p>
          </p:txBody>
        </p:sp>
        <p:grpSp>
          <p:nvGrpSpPr>
            <p:cNvPr id="56" name="Group 55">
              <a:extLst>
                <a:ext uri="{FF2B5EF4-FFF2-40B4-BE49-F238E27FC236}">
                  <a16:creationId xmlns:a16="http://schemas.microsoft.com/office/drawing/2014/main" xmlns="" id="{ED33AE84-1B92-874F-A9E9-E5AFAB262EEF}"/>
                </a:ext>
              </a:extLst>
            </p:cNvPr>
            <p:cNvGrpSpPr/>
            <p:nvPr/>
          </p:nvGrpSpPr>
          <p:grpSpPr>
            <a:xfrm>
              <a:off x="3309257" y="4476402"/>
              <a:ext cx="1930400" cy="972457"/>
              <a:chOff x="3309257" y="4476402"/>
              <a:chExt cx="1930400" cy="972457"/>
            </a:xfrm>
          </p:grpSpPr>
          <p:cxnSp>
            <p:nvCxnSpPr>
              <p:cNvPr id="19" name="Straight Connector 18">
                <a:extLst>
                  <a:ext uri="{FF2B5EF4-FFF2-40B4-BE49-F238E27FC236}">
                    <a16:creationId xmlns:a16="http://schemas.microsoft.com/office/drawing/2014/main" xmlns="" id="{3D26DF25-6C08-024F-AEC9-2016D226625B}"/>
                  </a:ext>
                </a:extLst>
              </p:cNvPr>
              <p:cNvCxnSpPr>
                <a:cxnSpLocks/>
              </p:cNvCxnSpPr>
              <p:nvPr/>
            </p:nvCxnSpPr>
            <p:spPr>
              <a:xfrm flipH="1">
                <a:off x="4281714" y="4962630"/>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xmlns="" id="{C215C80E-8972-8646-930F-E6C8E9D4A662}"/>
                  </a:ext>
                </a:extLst>
              </p:cNvPr>
              <p:cNvGrpSpPr/>
              <p:nvPr/>
            </p:nvGrpSpPr>
            <p:grpSpPr>
              <a:xfrm>
                <a:off x="3309257" y="4476402"/>
                <a:ext cx="972457" cy="972457"/>
                <a:chOff x="3309257" y="4476402"/>
                <a:chExt cx="972457" cy="972457"/>
              </a:xfrm>
            </p:grpSpPr>
            <p:sp>
              <p:nvSpPr>
                <p:cNvPr id="18" name="Oval 17">
                  <a:extLst>
                    <a:ext uri="{FF2B5EF4-FFF2-40B4-BE49-F238E27FC236}">
                      <a16:creationId xmlns:a16="http://schemas.microsoft.com/office/drawing/2014/main" xmlns="" id="{D0D48FA3-E9A8-C849-9036-0AACA07532B1}"/>
                    </a:ext>
                  </a:extLst>
                </p:cNvPr>
                <p:cNvSpPr/>
                <p:nvPr/>
              </p:nvSpPr>
              <p:spPr>
                <a:xfrm>
                  <a:off x="3309257" y="4476402"/>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xmlns="" id="{B69A1222-36AB-914A-8159-C336BA15ED5B}"/>
                    </a:ext>
                  </a:extLst>
                </p:cNvPr>
                <p:cNvGrpSpPr/>
                <p:nvPr/>
              </p:nvGrpSpPr>
              <p:grpSpPr>
                <a:xfrm>
                  <a:off x="3453277" y="4687024"/>
                  <a:ext cx="684417" cy="551212"/>
                  <a:chOff x="20574000" y="11682302"/>
                  <a:chExt cx="1482219" cy="1193741"/>
                </a:xfrm>
              </p:grpSpPr>
              <p:grpSp>
                <p:nvGrpSpPr>
                  <p:cNvPr id="43" name="Group 42">
                    <a:extLst>
                      <a:ext uri="{FF2B5EF4-FFF2-40B4-BE49-F238E27FC236}">
                        <a16:creationId xmlns:a16="http://schemas.microsoft.com/office/drawing/2014/main" xmlns="" id="{2663636D-BA2F-A149-A5F2-C1B93B10EFB8}"/>
                      </a:ext>
                    </a:extLst>
                  </p:cNvPr>
                  <p:cNvGrpSpPr/>
                  <p:nvPr/>
                </p:nvGrpSpPr>
                <p:grpSpPr>
                  <a:xfrm>
                    <a:off x="21325943" y="11682302"/>
                    <a:ext cx="730276" cy="1193741"/>
                    <a:chOff x="11805543" y="5050301"/>
                    <a:chExt cx="730276" cy="1193741"/>
                  </a:xfrm>
                </p:grpSpPr>
                <p:sp>
                  <p:nvSpPr>
                    <p:cNvPr id="49" name="Freeform 3">
                      <a:extLst>
                        <a:ext uri="{FF2B5EF4-FFF2-40B4-BE49-F238E27FC236}">
                          <a16:creationId xmlns:a16="http://schemas.microsoft.com/office/drawing/2014/main" xmlns="" id="{F2569DCD-AC7C-7D4E-B315-D05F9D741944}"/>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3FE554AD-6EC4-9A45-810E-C8CF17C38590}"/>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79076584-ED46-9C4A-A9A8-F10EB7A5929B}"/>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50E3FF09-65A0-B041-8D48-296E555A72E1}"/>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2B5E6CA7-F6DA-A845-B7F1-3101383DE07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a16="http://schemas.microsoft.com/office/drawing/2014/main" xmlns="" id="{1B3A9550-C3DB-F04A-8691-8D00764C9985}"/>
                      </a:ext>
                    </a:extLst>
                  </p:cNvPr>
                  <p:cNvGrpSpPr/>
                  <p:nvPr/>
                </p:nvGrpSpPr>
                <p:grpSpPr>
                  <a:xfrm>
                    <a:off x="20574000" y="11963400"/>
                    <a:ext cx="652702" cy="651637"/>
                    <a:chOff x="5179450" y="8057287"/>
                    <a:chExt cx="916549" cy="915054"/>
                  </a:xfrm>
                </p:grpSpPr>
                <p:sp>
                  <p:nvSpPr>
                    <p:cNvPr id="45" name="Freeform 3">
                      <a:extLst>
                        <a:ext uri="{FF2B5EF4-FFF2-40B4-BE49-F238E27FC236}">
                          <a16:creationId xmlns:a16="http://schemas.microsoft.com/office/drawing/2014/main" xmlns="" id="{4B8604EA-80A0-ED49-8B03-89FDC4941A0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Group 45">
                      <a:extLst>
                        <a:ext uri="{FF2B5EF4-FFF2-40B4-BE49-F238E27FC236}">
                          <a16:creationId xmlns:a16="http://schemas.microsoft.com/office/drawing/2014/main" xmlns="" id="{07817459-0CF1-C740-8AED-C666A4A977DD}"/>
                        </a:ext>
                      </a:extLst>
                    </p:cNvPr>
                    <p:cNvGrpSpPr/>
                    <p:nvPr/>
                  </p:nvGrpSpPr>
                  <p:grpSpPr>
                    <a:xfrm>
                      <a:off x="5179450" y="8057287"/>
                      <a:ext cx="916549" cy="915054"/>
                      <a:chOff x="15578562" y="2705589"/>
                      <a:chExt cx="8007658" cy="7994603"/>
                    </a:xfrm>
                  </p:grpSpPr>
                  <p:sp>
                    <p:nvSpPr>
                      <p:cNvPr id="47" name="Freeform 3">
                        <a:extLst>
                          <a:ext uri="{FF2B5EF4-FFF2-40B4-BE49-F238E27FC236}">
                            <a16:creationId xmlns:a16="http://schemas.microsoft.com/office/drawing/2014/main" xmlns="" id="{D6C7BD0C-3C6F-C74A-986D-F04198C28BEC}"/>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6600866B-2EDD-DE4B-B0D7-DBD660739A20}"/>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grpSp>
      <p:grpSp>
        <p:nvGrpSpPr>
          <p:cNvPr id="63" name="Group 62">
            <a:extLst>
              <a:ext uri="{FF2B5EF4-FFF2-40B4-BE49-F238E27FC236}">
                <a16:creationId xmlns:a16="http://schemas.microsoft.com/office/drawing/2014/main" xmlns="" id="{BBBAB171-3D98-1E49-B941-EEF8B2AB5BDC}"/>
              </a:ext>
            </a:extLst>
          </p:cNvPr>
          <p:cNvGrpSpPr/>
          <p:nvPr/>
        </p:nvGrpSpPr>
        <p:grpSpPr>
          <a:xfrm>
            <a:off x="3309257" y="1544516"/>
            <a:ext cx="7245758" cy="1494216"/>
            <a:chOff x="3309257" y="1544516"/>
            <a:chExt cx="7245758" cy="1494216"/>
          </a:xfrm>
        </p:grpSpPr>
        <p:grpSp>
          <p:nvGrpSpPr>
            <p:cNvPr id="59" name="Group 58">
              <a:extLst>
                <a:ext uri="{FF2B5EF4-FFF2-40B4-BE49-F238E27FC236}">
                  <a16:creationId xmlns:a16="http://schemas.microsoft.com/office/drawing/2014/main" xmlns="" id="{A3ACF512-1F16-7A45-AF9E-855A5FDD4CD7}"/>
                </a:ext>
              </a:extLst>
            </p:cNvPr>
            <p:cNvGrpSpPr/>
            <p:nvPr/>
          </p:nvGrpSpPr>
          <p:grpSpPr>
            <a:xfrm>
              <a:off x="3309257" y="1544516"/>
              <a:ext cx="1930400" cy="972457"/>
              <a:chOff x="3309257" y="1544516"/>
              <a:chExt cx="1930400" cy="972457"/>
            </a:xfrm>
          </p:grpSpPr>
          <p:cxnSp>
            <p:nvCxnSpPr>
              <p:cNvPr id="11" name="Straight Connector 10">
                <a:extLst>
                  <a:ext uri="{FF2B5EF4-FFF2-40B4-BE49-F238E27FC236}">
                    <a16:creationId xmlns:a16="http://schemas.microsoft.com/office/drawing/2014/main" xmlns="" id="{DCDD9319-B427-2242-94A5-B57829FE8028}"/>
                  </a:ext>
                </a:extLst>
              </p:cNvPr>
              <p:cNvCxnSpPr>
                <a:cxnSpLocks/>
              </p:cNvCxnSpPr>
              <p:nvPr/>
            </p:nvCxnSpPr>
            <p:spPr>
              <a:xfrm flipH="1">
                <a:off x="4281714" y="2030744"/>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xmlns="" id="{83F59A05-DB4C-4D48-9A73-20C8007E2F43}"/>
                  </a:ext>
                </a:extLst>
              </p:cNvPr>
              <p:cNvGrpSpPr/>
              <p:nvPr/>
            </p:nvGrpSpPr>
            <p:grpSpPr>
              <a:xfrm>
                <a:off x="3309257" y="1544516"/>
                <a:ext cx="972457" cy="972457"/>
                <a:chOff x="3309257" y="1544516"/>
                <a:chExt cx="972457" cy="972457"/>
              </a:xfrm>
            </p:grpSpPr>
            <p:sp>
              <p:nvSpPr>
                <p:cNvPr id="8" name="Oval 7">
                  <a:extLst>
                    <a:ext uri="{FF2B5EF4-FFF2-40B4-BE49-F238E27FC236}">
                      <a16:creationId xmlns:a16="http://schemas.microsoft.com/office/drawing/2014/main" xmlns="" id="{D4FC5E5A-1A74-E44E-8243-4F0E9D776BDE}"/>
                    </a:ext>
                  </a:extLst>
                </p:cNvPr>
                <p:cNvSpPr/>
                <p:nvPr/>
              </p:nvSpPr>
              <p:spPr>
                <a:xfrm>
                  <a:off x="3309257" y="1544516"/>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xmlns="" id="{BB9C289C-5464-604C-96B7-B0A6D189F0D7}"/>
                    </a:ext>
                  </a:extLst>
                </p:cNvPr>
                <p:cNvGrpSpPr/>
                <p:nvPr/>
              </p:nvGrpSpPr>
              <p:grpSpPr>
                <a:xfrm>
                  <a:off x="3431126" y="1748875"/>
                  <a:ext cx="728719" cy="563738"/>
                  <a:chOff x="11679055" y="3559510"/>
                  <a:chExt cx="1402764" cy="1085180"/>
                </a:xfrm>
              </p:grpSpPr>
              <p:sp>
                <p:nvSpPr>
                  <p:cNvPr id="21" name="Freeform 3">
                    <a:extLst>
                      <a:ext uri="{FF2B5EF4-FFF2-40B4-BE49-F238E27FC236}">
                        <a16:creationId xmlns:a16="http://schemas.microsoft.com/office/drawing/2014/main" xmlns="" id="{A011D5E6-427E-744C-8CF4-6CE26E82C81E}"/>
                      </a:ext>
                    </a:extLst>
                  </p:cNvPr>
                  <p:cNvSpPr/>
                  <p:nvPr/>
                </p:nvSpPr>
                <p:spPr>
                  <a:xfrm>
                    <a:off x="11679055" y="3850377"/>
                    <a:ext cx="746481" cy="503441"/>
                  </a:xfrm>
                  <a:custGeom>
                    <a:avLst/>
                    <a:gdLst>
                      <a:gd name="connsiteX0" fmla="*/ 695693 w 746481"/>
                      <a:gd name="connsiteY0" fmla="*/ 503441 h 503441"/>
                      <a:gd name="connsiteX1" fmla="*/ 746481 w 746481"/>
                      <a:gd name="connsiteY1" fmla="*/ 451142 h 503441"/>
                      <a:gd name="connsiteX2" fmla="*/ 746481 w 746481"/>
                      <a:gd name="connsiteY2" fmla="*/ 51867 h 503441"/>
                      <a:gd name="connsiteX3" fmla="*/ 695693 w 746481"/>
                      <a:gd name="connsiteY3" fmla="*/ 0 h 503441"/>
                      <a:gd name="connsiteX4" fmla="*/ 53365 w 746481"/>
                      <a:gd name="connsiteY4" fmla="*/ 0 h 503441"/>
                      <a:gd name="connsiteX5" fmla="*/ 0 w 746481"/>
                      <a:gd name="connsiteY5" fmla="*/ 51867 h 503441"/>
                      <a:gd name="connsiteX6" fmla="*/ 0 w 746481"/>
                      <a:gd name="connsiteY6" fmla="*/ 451142 h 503441"/>
                      <a:gd name="connsiteX7" fmla="*/ 53365 w 746481"/>
                      <a:gd name="connsiteY7" fmla="*/ 503441 h 503441"/>
                      <a:gd name="connsiteX8" fmla="*/ 328181 w 746481"/>
                      <a:gd name="connsiteY8" fmla="*/ 503441 h 503441"/>
                      <a:gd name="connsiteX9" fmla="*/ 695693 w 746481"/>
                      <a:gd name="connsiteY9" fmla="*/ 503441 h 503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746481" h="503441">
                        <a:moveTo>
                          <a:pt x="695693" y="503441"/>
                        </a:moveTo>
                        <a:cubicBezTo>
                          <a:pt x="724459" y="503441"/>
                          <a:pt x="746481" y="479908"/>
                          <a:pt x="746481" y="451142"/>
                        </a:cubicBezTo>
                        <a:lnTo>
                          <a:pt x="746481" y="51867"/>
                        </a:lnTo>
                        <a:cubicBezTo>
                          <a:pt x="746481" y="23101"/>
                          <a:pt x="724459" y="0"/>
                          <a:pt x="695693" y="0"/>
                        </a:cubicBezTo>
                        <a:lnTo>
                          <a:pt x="53365" y="0"/>
                        </a:lnTo>
                        <a:cubicBezTo>
                          <a:pt x="24600" y="0"/>
                          <a:pt x="0" y="23101"/>
                          <a:pt x="0" y="51867"/>
                        </a:cubicBezTo>
                        <a:lnTo>
                          <a:pt x="0" y="451142"/>
                        </a:lnTo>
                        <a:cubicBezTo>
                          <a:pt x="0" y="479908"/>
                          <a:pt x="24600" y="503441"/>
                          <a:pt x="53365" y="503441"/>
                        </a:cubicBezTo>
                        <a:lnTo>
                          <a:pt x="328181" y="503441"/>
                        </a:lnTo>
                        <a:lnTo>
                          <a:pt x="695693" y="503441"/>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ADF734D0-6EDB-F34E-BB9A-36389EBD883E}"/>
                      </a:ext>
                    </a:extLst>
                  </p:cNvPr>
                  <p:cNvSpPr/>
                  <p:nvPr/>
                </p:nvSpPr>
                <p:spPr>
                  <a:xfrm>
                    <a:off x="11679057" y="3973568"/>
                    <a:ext cx="746481" cy="0"/>
                  </a:xfrm>
                  <a:custGeom>
                    <a:avLst/>
                    <a:gdLst>
                      <a:gd name="connsiteX0" fmla="*/ 0 w 746481"/>
                      <a:gd name="connsiteY0" fmla="*/ 0 h 0"/>
                      <a:gd name="connsiteX1" fmla="*/ 746481 w 746481"/>
                      <a:gd name="connsiteY1" fmla="*/ 0 h 0"/>
                    </a:gdLst>
                    <a:ahLst/>
                    <a:cxnLst>
                      <a:cxn ang="0">
                        <a:pos x="connsiteX0" y="connsiteY0"/>
                      </a:cxn>
                      <a:cxn ang="1">
                        <a:pos x="connsiteX1" y="connsiteY1"/>
                      </a:cxn>
                    </a:cxnLst>
                    <a:rect l="l" t="t" r="r" b="b"/>
                    <a:pathLst>
                      <a:path w="746481">
                        <a:moveTo>
                          <a:pt x="0" y="0"/>
                        </a:moveTo>
                        <a:lnTo>
                          <a:pt x="74648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B7EBBCAF-8960-7C4B-8D46-AD50B2FFD11A}"/>
                      </a:ext>
                    </a:extLst>
                  </p:cNvPr>
                  <p:cNvSpPr/>
                  <p:nvPr/>
                </p:nvSpPr>
                <p:spPr>
                  <a:xfrm>
                    <a:off x="11731141" y="4212667"/>
                    <a:ext cx="104165" cy="0"/>
                  </a:xfrm>
                  <a:custGeom>
                    <a:avLst/>
                    <a:gdLst>
                      <a:gd name="connsiteX0" fmla="*/ 0 w 104165"/>
                      <a:gd name="connsiteY0" fmla="*/ 0 h 0"/>
                      <a:gd name="connsiteX1" fmla="*/ 104165 w 104165"/>
                      <a:gd name="connsiteY1" fmla="*/ 0 h 0"/>
                    </a:gdLst>
                    <a:ahLst/>
                    <a:cxnLst>
                      <a:cxn ang="0">
                        <a:pos x="connsiteX0" y="connsiteY0"/>
                      </a:cxn>
                      <a:cxn ang="1">
                        <a:pos x="connsiteX1" y="connsiteY1"/>
                      </a:cxn>
                    </a:cxnLst>
                    <a:rect l="l" t="t" r="r" b="b"/>
                    <a:pathLst>
                      <a:path w="104165">
                        <a:moveTo>
                          <a:pt x="0" y="0"/>
                        </a:moveTo>
                        <a:lnTo>
                          <a:pt x="10416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2792AED6-2058-9746-92D9-F3C34E8D58F8}"/>
                      </a:ext>
                    </a:extLst>
                  </p:cNvPr>
                  <p:cNvSpPr/>
                  <p:nvPr/>
                </p:nvSpPr>
                <p:spPr>
                  <a:xfrm>
                    <a:off x="11870023" y="4212667"/>
                    <a:ext cx="162382" cy="0"/>
                  </a:xfrm>
                  <a:custGeom>
                    <a:avLst/>
                    <a:gdLst>
                      <a:gd name="connsiteX0" fmla="*/ 0 w 162382"/>
                      <a:gd name="connsiteY0" fmla="*/ 0 h 0"/>
                      <a:gd name="connsiteX1" fmla="*/ 162382 w 162382"/>
                      <a:gd name="connsiteY1" fmla="*/ 0 h 0"/>
                    </a:gdLst>
                    <a:ahLst/>
                    <a:cxnLst>
                      <a:cxn ang="0">
                        <a:pos x="connsiteX0" y="connsiteY0"/>
                      </a:cxn>
                      <a:cxn ang="1">
                        <a:pos x="connsiteX1" y="connsiteY1"/>
                      </a:cxn>
                    </a:cxnLst>
                    <a:rect l="l" t="t" r="r" b="b"/>
                    <a:pathLst>
                      <a:path w="162382">
                        <a:moveTo>
                          <a:pt x="0" y="0"/>
                        </a:moveTo>
                        <a:lnTo>
                          <a:pt x="16238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698483C1-B950-4645-99EA-D4EFAAE03BE9}"/>
                      </a:ext>
                    </a:extLst>
                  </p:cNvPr>
                  <p:cNvSpPr/>
                  <p:nvPr/>
                </p:nvSpPr>
                <p:spPr>
                  <a:xfrm>
                    <a:off x="12079027" y="4212667"/>
                    <a:ext cx="104165" cy="0"/>
                  </a:xfrm>
                  <a:custGeom>
                    <a:avLst/>
                    <a:gdLst>
                      <a:gd name="connsiteX0" fmla="*/ 0 w 104165"/>
                      <a:gd name="connsiteY0" fmla="*/ 0 h 0"/>
                      <a:gd name="connsiteX1" fmla="*/ 104165 w 104165"/>
                      <a:gd name="connsiteY1" fmla="*/ 0 h 0"/>
                    </a:gdLst>
                    <a:ahLst/>
                    <a:cxnLst>
                      <a:cxn ang="0">
                        <a:pos x="connsiteX0" y="connsiteY0"/>
                      </a:cxn>
                      <a:cxn ang="1">
                        <a:pos x="connsiteX1" y="connsiteY1"/>
                      </a:cxn>
                    </a:cxnLst>
                    <a:rect l="l" t="t" r="r" b="b"/>
                    <a:pathLst>
                      <a:path w="104165">
                        <a:moveTo>
                          <a:pt x="0" y="0"/>
                        </a:moveTo>
                        <a:lnTo>
                          <a:pt x="10416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752A71BE-ABC3-3A44-B4EB-85B0B512E2D1}"/>
                      </a:ext>
                    </a:extLst>
                  </p:cNvPr>
                  <p:cNvSpPr/>
                  <p:nvPr/>
                </p:nvSpPr>
                <p:spPr>
                  <a:xfrm>
                    <a:off x="12800895" y="3559510"/>
                    <a:ext cx="280924" cy="280937"/>
                  </a:xfrm>
                  <a:custGeom>
                    <a:avLst/>
                    <a:gdLst>
                      <a:gd name="connsiteX0" fmla="*/ 280924 w 280924"/>
                      <a:gd name="connsiteY0" fmla="*/ 140475 h 280937"/>
                      <a:gd name="connsiteX1" fmla="*/ 140462 w 280924"/>
                      <a:gd name="connsiteY1" fmla="*/ 280937 h 280937"/>
                      <a:gd name="connsiteX2" fmla="*/ 0 w 280924"/>
                      <a:gd name="connsiteY2" fmla="*/ 140475 h 280937"/>
                      <a:gd name="connsiteX3" fmla="*/ 140462 w 280924"/>
                      <a:gd name="connsiteY3" fmla="*/ 0 h 280937"/>
                      <a:gd name="connsiteX4" fmla="*/ 280924 w 280924"/>
                      <a:gd name="connsiteY4" fmla="*/ 140475 h 2809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37">
                        <a:moveTo>
                          <a:pt x="280924" y="140475"/>
                        </a:moveTo>
                        <a:cubicBezTo>
                          <a:pt x="280924" y="218046"/>
                          <a:pt x="218046" y="280937"/>
                          <a:pt x="140462" y="280937"/>
                        </a:cubicBezTo>
                        <a:cubicBezTo>
                          <a:pt x="62878" y="280937"/>
                          <a:pt x="0" y="218046"/>
                          <a:pt x="0" y="140475"/>
                        </a:cubicBezTo>
                        <a:cubicBezTo>
                          <a:pt x="0" y="62903"/>
                          <a:pt x="62878" y="0"/>
                          <a:pt x="140462" y="0"/>
                        </a:cubicBezTo>
                        <a:cubicBezTo>
                          <a:pt x="218046" y="0"/>
                          <a:pt x="280924" y="62903"/>
                          <a:pt x="280924" y="14047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730A9285-5F8B-0A4A-9945-132EAC73E962}"/>
                      </a:ext>
                    </a:extLst>
                  </p:cNvPr>
                  <p:cNvSpPr/>
                  <p:nvPr/>
                </p:nvSpPr>
                <p:spPr>
                  <a:xfrm>
                    <a:off x="12800895" y="3961625"/>
                    <a:ext cx="280924" cy="280949"/>
                  </a:xfrm>
                  <a:custGeom>
                    <a:avLst/>
                    <a:gdLst>
                      <a:gd name="connsiteX0" fmla="*/ 280924 w 280924"/>
                      <a:gd name="connsiteY0" fmla="*/ 140475 h 280949"/>
                      <a:gd name="connsiteX1" fmla="*/ 140462 w 280924"/>
                      <a:gd name="connsiteY1" fmla="*/ 280949 h 280949"/>
                      <a:gd name="connsiteX2" fmla="*/ 0 w 280924"/>
                      <a:gd name="connsiteY2" fmla="*/ 140475 h 280949"/>
                      <a:gd name="connsiteX3" fmla="*/ 140462 w 280924"/>
                      <a:gd name="connsiteY3" fmla="*/ 0 h 280949"/>
                      <a:gd name="connsiteX4" fmla="*/ 280924 w 280924"/>
                      <a:gd name="connsiteY4" fmla="*/ 140475 h 28094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49">
                        <a:moveTo>
                          <a:pt x="280924" y="140475"/>
                        </a:moveTo>
                        <a:cubicBezTo>
                          <a:pt x="280924" y="218046"/>
                          <a:pt x="218046" y="280949"/>
                          <a:pt x="140462" y="280949"/>
                        </a:cubicBezTo>
                        <a:cubicBezTo>
                          <a:pt x="62878" y="280949"/>
                          <a:pt x="0" y="218046"/>
                          <a:pt x="0" y="140475"/>
                        </a:cubicBezTo>
                        <a:cubicBezTo>
                          <a:pt x="0" y="62903"/>
                          <a:pt x="62878" y="0"/>
                          <a:pt x="140462" y="0"/>
                        </a:cubicBezTo>
                        <a:cubicBezTo>
                          <a:pt x="218046" y="0"/>
                          <a:pt x="280924" y="62903"/>
                          <a:pt x="280924" y="14047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FE1A0EC3-E56F-6D41-A60F-995CCABF929B}"/>
                      </a:ext>
                    </a:extLst>
                  </p:cNvPr>
                  <p:cNvSpPr/>
                  <p:nvPr/>
                </p:nvSpPr>
                <p:spPr>
                  <a:xfrm>
                    <a:off x="12800895" y="4363753"/>
                    <a:ext cx="280924" cy="280937"/>
                  </a:xfrm>
                  <a:custGeom>
                    <a:avLst/>
                    <a:gdLst>
                      <a:gd name="connsiteX0" fmla="*/ 280924 w 280924"/>
                      <a:gd name="connsiteY0" fmla="*/ 140462 h 280937"/>
                      <a:gd name="connsiteX1" fmla="*/ 140462 w 280924"/>
                      <a:gd name="connsiteY1" fmla="*/ 280937 h 280937"/>
                      <a:gd name="connsiteX2" fmla="*/ 0 w 280924"/>
                      <a:gd name="connsiteY2" fmla="*/ 140462 h 280937"/>
                      <a:gd name="connsiteX3" fmla="*/ 140462 w 280924"/>
                      <a:gd name="connsiteY3" fmla="*/ 0 h 280937"/>
                      <a:gd name="connsiteX4" fmla="*/ 280924 w 280924"/>
                      <a:gd name="connsiteY4" fmla="*/ 140462 h 2809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37">
                        <a:moveTo>
                          <a:pt x="280924" y="140462"/>
                        </a:moveTo>
                        <a:cubicBezTo>
                          <a:pt x="280924" y="218034"/>
                          <a:pt x="218046" y="280937"/>
                          <a:pt x="140462" y="280937"/>
                        </a:cubicBezTo>
                        <a:cubicBezTo>
                          <a:pt x="62878" y="280937"/>
                          <a:pt x="0" y="218034"/>
                          <a:pt x="0" y="140462"/>
                        </a:cubicBezTo>
                        <a:cubicBezTo>
                          <a:pt x="0" y="62890"/>
                          <a:pt x="62878" y="0"/>
                          <a:pt x="140462" y="0"/>
                        </a:cubicBezTo>
                        <a:cubicBezTo>
                          <a:pt x="218046" y="0"/>
                          <a:pt x="280924" y="62890"/>
                          <a:pt x="280924" y="14046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FC19254A-0968-C34E-9584-21877ADC2737}"/>
                      </a:ext>
                    </a:extLst>
                  </p:cNvPr>
                  <p:cNvSpPr/>
                  <p:nvPr/>
                </p:nvSpPr>
                <p:spPr>
                  <a:xfrm>
                    <a:off x="12429406" y="4102472"/>
                    <a:ext cx="371488" cy="0"/>
                  </a:xfrm>
                  <a:custGeom>
                    <a:avLst/>
                    <a:gdLst>
                      <a:gd name="connsiteX0" fmla="*/ 0 w 371488"/>
                      <a:gd name="connsiteY0" fmla="*/ 0 h 0"/>
                      <a:gd name="connsiteX1" fmla="*/ 371488 w 371488"/>
                      <a:gd name="connsiteY1" fmla="*/ 0 h 0"/>
                    </a:gdLst>
                    <a:ahLst/>
                    <a:cxnLst>
                      <a:cxn ang="0">
                        <a:pos x="connsiteX0" y="connsiteY0"/>
                      </a:cxn>
                      <a:cxn ang="1">
                        <a:pos x="connsiteX1" y="connsiteY1"/>
                      </a:cxn>
                    </a:cxnLst>
                    <a:rect l="l" t="t" r="r" b="b"/>
                    <a:pathLst>
                      <a:path w="371488">
                        <a:moveTo>
                          <a:pt x="0" y="0"/>
                        </a:moveTo>
                        <a:lnTo>
                          <a:pt x="3714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2815FA50-7A7C-DB47-AE33-DE545F025B81}"/>
                      </a:ext>
                    </a:extLst>
                  </p:cNvPr>
                  <p:cNvSpPr/>
                  <p:nvPr/>
                </p:nvSpPr>
                <p:spPr>
                  <a:xfrm>
                    <a:off x="12429406" y="3768183"/>
                    <a:ext cx="378498" cy="334289"/>
                  </a:xfrm>
                  <a:custGeom>
                    <a:avLst/>
                    <a:gdLst>
                      <a:gd name="connsiteX0" fmla="*/ 0 w 378498"/>
                      <a:gd name="connsiteY0" fmla="*/ 334289 h 334289"/>
                      <a:gd name="connsiteX1" fmla="*/ 378498 w 378498"/>
                      <a:gd name="connsiteY1" fmla="*/ 0 h 334289"/>
                    </a:gdLst>
                    <a:ahLst/>
                    <a:cxnLst>
                      <a:cxn ang="0">
                        <a:pos x="connsiteX0" y="connsiteY0"/>
                      </a:cxn>
                      <a:cxn ang="1">
                        <a:pos x="connsiteX1" y="connsiteY1"/>
                      </a:cxn>
                    </a:cxnLst>
                    <a:rect l="l" t="t" r="r" b="b"/>
                    <a:pathLst>
                      <a:path w="378498" h="334289">
                        <a:moveTo>
                          <a:pt x="0" y="334289"/>
                        </a:moveTo>
                        <a:lnTo>
                          <a:pt x="37849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0A9FD7D8-3889-D946-9721-698D2CCE7D02}"/>
                      </a:ext>
                    </a:extLst>
                  </p:cNvPr>
                  <p:cNvSpPr/>
                  <p:nvPr/>
                </p:nvSpPr>
                <p:spPr>
                  <a:xfrm>
                    <a:off x="12429406" y="4106137"/>
                    <a:ext cx="378498" cy="334289"/>
                  </a:xfrm>
                  <a:custGeom>
                    <a:avLst/>
                    <a:gdLst>
                      <a:gd name="connsiteX0" fmla="*/ 0 w 378498"/>
                      <a:gd name="connsiteY0" fmla="*/ 0 h 334289"/>
                      <a:gd name="connsiteX1" fmla="*/ 378498 w 378498"/>
                      <a:gd name="connsiteY1" fmla="*/ 334289 h 334289"/>
                    </a:gdLst>
                    <a:ahLst/>
                    <a:cxnLst>
                      <a:cxn ang="0">
                        <a:pos x="connsiteX0" y="connsiteY0"/>
                      </a:cxn>
                      <a:cxn ang="1">
                        <a:pos x="connsiteX1" y="connsiteY1"/>
                      </a:cxn>
                    </a:cxnLst>
                    <a:rect l="l" t="t" r="r" b="b"/>
                    <a:pathLst>
                      <a:path w="378498" h="334289">
                        <a:moveTo>
                          <a:pt x="0" y="0"/>
                        </a:moveTo>
                        <a:lnTo>
                          <a:pt x="378498" y="33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0" name="Content Placeholder 3">
              <a:extLst>
                <a:ext uri="{FF2B5EF4-FFF2-40B4-BE49-F238E27FC236}">
                  <a16:creationId xmlns:a16="http://schemas.microsoft.com/office/drawing/2014/main" xmlns="" id="{7C381FFF-A90B-2048-BFE6-247E6A3BFBF3}"/>
                </a:ext>
              </a:extLst>
            </p:cNvPr>
            <p:cNvSpPr txBox="1">
              <a:spLocks/>
            </p:cNvSpPr>
            <p:nvPr/>
          </p:nvSpPr>
          <p:spPr>
            <a:xfrm>
              <a:off x="5410201" y="1884570"/>
              <a:ext cx="5144814" cy="11541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r>
                <a:rPr lang="en-US" sz="2100" b="1" dirty="0">
                  <a:solidFill>
                    <a:srgbClr val="F58220"/>
                  </a:solidFill>
                </a:rPr>
                <a:t>Connect the experience across programs:</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website.</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healthcare card.</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number to call with questions.</a:t>
              </a:r>
            </a:p>
          </p:txBody>
        </p:sp>
      </p:grpSp>
    </p:spTree>
    <p:extLst>
      <p:ext uri="{BB962C8B-B14F-4D97-AF65-F5344CB8AC3E}">
        <p14:creationId xmlns:p14="http://schemas.microsoft.com/office/powerpoint/2010/main" val="1068037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HSA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b="1" dirty="0"/>
              <a:t>39-56 can be used to deliver our HSA product message.</a:t>
            </a:r>
          </a:p>
        </p:txBody>
      </p:sp>
    </p:spTree>
    <p:extLst>
      <p:ext uri="{BB962C8B-B14F-4D97-AF65-F5344CB8AC3E}">
        <p14:creationId xmlns:p14="http://schemas.microsoft.com/office/powerpoint/2010/main" val="15846910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xmlns="" id="{839AA2B8-B197-A14B-A495-C11E98FD2E66}"/>
              </a:ext>
            </a:extLst>
          </p:cNvPr>
          <p:cNvPicPr>
            <a:picLocks noGrp="1" noChangeAspect="1"/>
          </p:cNvPicPr>
          <p:nvPr>
            <p:ph type="pic" sz="quarter" idx="10"/>
          </p:nvPr>
        </p:nvPicPr>
        <p:blipFill>
          <a:blip r:embed="rId2"/>
          <a:srcRect l="3102" r="3102"/>
          <a:stretch>
            <a:fillRect/>
          </a:stretch>
        </p:blipFill>
        <p:spPr/>
      </p:pic>
      <p:sp>
        <p:nvSpPr>
          <p:cNvPr id="7" name="Rectangle 6">
            <a:extLst>
              <a:ext uri="{FF2B5EF4-FFF2-40B4-BE49-F238E27FC236}">
                <a16:creationId xmlns:a16="http://schemas.microsoft.com/office/drawing/2014/main" xmlns="" id="{A80E28F1-E528-974B-A552-BE7102B3A620}"/>
              </a:ext>
            </a:extLst>
          </p:cNvPr>
          <p:cNvSpPr/>
          <p:nvPr/>
        </p:nvSpPr>
        <p:spPr>
          <a:xfrm rot="16200000">
            <a:off x="4434384" y="-899617"/>
            <a:ext cx="6858001" cy="8657229"/>
          </a:xfrm>
          <a:prstGeom prst="rect">
            <a:avLst/>
          </a:prstGeom>
          <a:gradFill>
            <a:gsLst>
              <a:gs pos="0">
                <a:schemeClr val="bg1">
                  <a:alpha val="0"/>
                </a:schemeClr>
              </a:gs>
              <a:gs pos="88000">
                <a:schemeClr val="tx1">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3A63340B-33A0-7441-A4E6-5D5EA0514501}"/>
              </a:ext>
            </a:extLst>
          </p:cNvPr>
          <p:cNvSpPr>
            <a:spLocks noGrp="1"/>
          </p:cNvSpPr>
          <p:nvPr>
            <p:ph type="ctrTitle"/>
          </p:nvPr>
        </p:nvSpPr>
        <p:spPr>
          <a:xfrm>
            <a:off x="8488907" y="813337"/>
            <a:ext cx="3443785" cy="2489421"/>
          </a:xfrm>
        </p:spPr>
        <p:txBody>
          <a:bodyPr/>
          <a:lstStyle/>
          <a:p>
            <a:r>
              <a:rPr lang="en-US" dirty="0"/>
              <a:t>Health Savings Account</a:t>
            </a:r>
          </a:p>
        </p:txBody>
      </p:sp>
    </p:spTree>
    <p:extLst>
      <p:ext uri="{BB962C8B-B14F-4D97-AF65-F5344CB8AC3E}">
        <p14:creationId xmlns:p14="http://schemas.microsoft.com/office/powerpoint/2010/main" val="2038485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Agenda Slide</a:t>
            </a:r>
          </a:p>
        </p:txBody>
      </p:sp>
      <p:sp>
        <p:nvSpPr>
          <p:cNvPr id="6" name="Content Placeholder 5"/>
          <p:cNvSpPr>
            <a:spLocks noGrp="1"/>
          </p:cNvSpPr>
          <p:nvPr>
            <p:ph idx="1"/>
          </p:nvPr>
        </p:nvSpPr>
        <p:spPr>
          <a:xfrm>
            <a:off x="838200" y="1987857"/>
            <a:ext cx="10515600" cy="2406813"/>
          </a:xfrm>
        </p:spPr>
        <p:txBody>
          <a:bodyPr/>
          <a:lstStyle/>
          <a:p>
            <a:pPr marL="342900" indent="-342900">
              <a:buFont typeface="Arial" panose="020B0604020202020204" pitchFamily="34" charset="0"/>
              <a:buChar char="•"/>
            </a:pPr>
            <a:r>
              <a:rPr lang="en-US" dirty="0">
                <a:latin typeface="+mn-lt"/>
              </a:rPr>
              <a:t>Item</a:t>
            </a:r>
          </a:p>
          <a:p>
            <a:pPr marL="342900" indent="-342900">
              <a:buFont typeface="Arial" panose="020B0604020202020204" pitchFamily="34" charset="0"/>
              <a:buChar char="•"/>
            </a:pPr>
            <a:r>
              <a:rPr lang="en-US" dirty="0"/>
              <a:t>Item</a:t>
            </a:r>
          </a:p>
          <a:p>
            <a:pPr marL="342900" indent="-342900">
              <a:buFont typeface="Arial" panose="020B0604020202020204" pitchFamily="34" charset="0"/>
              <a:buChar char="•"/>
            </a:pPr>
            <a:r>
              <a:rPr lang="en-US" dirty="0">
                <a:latin typeface="+mn-lt"/>
              </a:rPr>
              <a:t>Item</a:t>
            </a:r>
          </a:p>
          <a:p>
            <a:pPr marL="342900" indent="-342900">
              <a:buFont typeface="Arial" panose="020B0604020202020204" pitchFamily="34" charset="0"/>
              <a:buChar char="•"/>
            </a:pPr>
            <a:r>
              <a:rPr lang="en-US" dirty="0"/>
              <a:t>Item</a:t>
            </a:r>
            <a:endParaRPr lang="en-US" dirty="0">
              <a:latin typeface="+mn-lt"/>
            </a:endParaRPr>
          </a:p>
        </p:txBody>
      </p:sp>
      <p:sp>
        <p:nvSpPr>
          <p:cNvPr id="2" name="TextBox 1">
            <a:extLst>
              <a:ext uri="{FF2B5EF4-FFF2-40B4-BE49-F238E27FC236}">
                <a16:creationId xmlns:a16="http://schemas.microsoft.com/office/drawing/2014/main" xmlns="" id="{FB51047D-DFA8-AD4F-BFC7-6BCCBC5AAAB4}"/>
              </a:ext>
            </a:extLst>
          </p:cNvPr>
          <p:cNvSpPr txBox="1"/>
          <p:nvPr/>
        </p:nvSpPr>
        <p:spPr>
          <a:xfrm>
            <a:off x="1858265" y="2875935"/>
            <a:ext cx="65" cy="276999"/>
          </a:xfrm>
          <a:prstGeom prst="rect">
            <a:avLst/>
          </a:prstGeom>
          <a:noFill/>
        </p:spPr>
        <p:txBody>
          <a:bodyPr wrap="none" lIns="0" tIns="0" rIns="0" bIns="0" rtlCol="0">
            <a:spAutoFit/>
          </a:bodyPr>
          <a:lstStyle/>
          <a:p>
            <a:pPr algn="ctr"/>
            <a:endParaRPr lang="en-US" dirty="0">
              <a:solidFill>
                <a:schemeClr val="accent2"/>
              </a:solidFill>
            </a:endParaRPr>
          </a:p>
        </p:txBody>
      </p:sp>
    </p:spTree>
    <p:extLst>
      <p:ext uri="{BB962C8B-B14F-4D97-AF65-F5344CB8AC3E}">
        <p14:creationId xmlns:p14="http://schemas.microsoft.com/office/powerpoint/2010/main" val="522304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498598"/>
          </a:xfrm>
        </p:spPr>
        <p:txBody>
          <a:bodyPr anchor="t" anchorCtr="0"/>
          <a:lstStyle/>
          <a:p>
            <a:pPr algn="ctr"/>
            <a:r>
              <a:rPr lang="en-US" dirty="0"/>
              <a:t>The “S” stands for savings. </a:t>
            </a:r>
          </a:p>
        </p:txBody>
      </p:sp>
      <p:sp>
        <p:nvSpPr>
          <p:cNvPr id="5" name="TextBox 4"/>
          <p:cNvSpPr txBox="1"/>
          <p:nvPr/>
        </p:nvSpPr>
        <p:spPr>
          <a:xfrm>
            <a:off x="1207399" y="3810735"/>
            <a:ext cx="2715244" cy="1615827"/>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of employees are concerned, anxious or fearful about their current financial wellbeing.</a:t>
            </a:r>
          </a:p>
        </p:txBody>
      </p:sp>
      <p:sp>
        <p:nvSpPr>
          <p:cNvPr id="29" name="TextBox 28"/>
          <p:cNvSpPr txBox="1"/>
          <p:nvPr/>
        </p:nvSpPr>
        <p:spPr>
          <a:xfrm>
            <a:off x="4558748" y="3810735"/>
            <a:ext cx="3074504" cy="1292662"/>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employees report that issues with personal finances have been a distraction at work.</a:t>
            </a:r>
          </a:p>
        </p:txBody>
      </p:sp>
      <p:sp>
        <p:nvSpPr>
          <p:cNvPr id="30" name="TextBox 29"/>
          <p:cNvSpPr txBox="1"/>
          <p:nvPr/>
        </p:nvSpPr>
        <p:spPr>
          <a:xfrm>
            <a:off x="8138490" y="3810735"/>
            <a:ext cx="3017048" cy="1938992"/>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of those distracted by their finances at work say they spend 3+ hours at work each week thinking about/dealing with personal finance issues.</a:t>
            </a:r>
          </a:p>
        </p:txBody>
      </p:sp>
      <p:cxnSp>
        <p:nvCxnSpPr>
          <p:cNvPr id="3" name="Straight Connector 2"/>
          <p:cNvCxnSpPr/>
          <p:nvPr/>
        </p:nvCxnSpPr>
        <p:spPr>
          <a:xfrm>
            <a:off x="4318012"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840299"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567953" y="2640861"/>
            <a:ext cx="199413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49%</a:t>
            </a:r>
          </a:p>
        </p:txBody>
      </p:sp>
      <p:sp>
        <p:nvSpPr>
          <p:cNvPr id="32" name="TextBox 31"/>
          <p:cNvSpPr txBox="1"/>
          <p:nvPr/>
        </p:nvSpPr>
        <p:spPr>
          <a:xfrm>
            <a:off x="8649946" y="2640861"/>
            <a:ext cx="199413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46%</a:t>
            </a:r>
          </a:p>
        </p:txBody>
      </p:sp>
      <p:sp>
        <p:nvSpPr>
          <p:cNvPr id="33" name="TextBox 32"/>
          <p:cNvSpPr txBox="1"/>
          <p:nvPr/>
        </p:nvSpPr>
        <p:spPr>
          <a:xfrm>
            <a:off x="4834437" y="2640861"/>
            <a:ext cx="252312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1 in 3</a:t>
            </a:r>
          </a:p>
        </p:txBody>
      </p:sp>
      <p:sp>
        <p:nvSpPr>
          <p:cNvPr id="13" name="TextBox 12"/>
          <p:cNvSpPr txBox="1"/>
          <p:nvPr/>
        </p:nvSpPr>
        <p:spPr>
          <a:xfrm>
            <a:off x="5735324" y="2479278"/>
            <a:ext cx="721352" cy="323165"/>
          </a:xfrm>
          <a:prstGeom prst="rect">
            <a:avLst/>
          </a:prstGeom>
          <a:noFill/>
        </p:spPr>
        <p:txBody>
          <a:bodyPr wrap="none" lIns="0" tIns="0" rIns="0" bIns="0" rtlCol="0">
            <a:spAutoFit/>
          </a:bodyPr>
          <a:lstStyle/>
          <a:p>
            <a:pPr algn="ctr"/>
            <a:r>
              <a:rPr lang="en-US" sz="2100" dirty="0">
                <a:solidFill>
                  <a:srgbClr val="FFFFFF"/>
                </a:solidFill>
                <a:ea typeface="Franklin Gothic Medium" charset="0"/>
                <a:cs typeface="Franklin Gothic Medium" charset="0"/>
              </a:rPr>
              <a:t>Nearly</a:t>
            </a:r>
            <a:endParaRPr lang="en-US" dirty="0">
              <a:solidFill>
                <a:schemeClr val="accent2"/>
              </a:solidFill>
            </a:endParaRPr>
          </a:p>
        </p:txBody>
      </p:sp>
    </p:spTree>
    <p:extLst>
      <p:ext uri="{BB962C8B-B14F-4D97-AF65-F5344CB8AC3E}">
        <p14:creationId xmlns:p14="http://schemas.microsoft.com/office/powerpoint/2010/main" val="13451130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886397"/>
          </a:xfrm>
        </p:spPr>
        <p:txBody>
          <a:bodyPr anchor="t" anchorCtr="0"/>
          <a:lstStyle/>
          <a:p>
            <a:pPr algn="ctr"/>
            <a:r>
              <a:rPr lang="en-US" dirty="0">
                <a:solidFill>
                  <a:schemeClr val="accent1"/>
                </a:solidFill>
              </a:rPr>
              <a:t>All HSAs are not created equally. </a:t>
            </a:r>
            <a:br>
              <a:rPr lang="en-US" dirty="0">
                <a:solidFill>
                  <a:schemeClr val="accent1"/>
                </a:solidFill>
              </a:rPr>
            </a:br>
            <a:r>
              <a:rPr lang="en-US" sz="2800" dirty="0">
                <a:solidFill>
                  <a:schemeClr val="accent1"/>
                </a:solidFill>
                <a:latin typeface="Franklin Gothic Medium" charset="0"/>
                <a:ea typeface="Franklin Gothic Medium" charset="0"/>
                <a:cs typeface="Franklin Gothic Medium" charset="0"/>
              </a:rPr>
              <a:t>Five things to think about when evaluating your options. </a:t>
            </a:r>
          </a:p>
        </p:txBody>
      </p:sp>
      <p:grpSp>
        <p:nvGrpSpPr>
          <p:cNvPr id="10" name="Group 9"/>
          <p:cNvGrpSpPr/>
          <p:nvPr/>
        </p:nvGrpSpPr>
        <p:grpSpPr>
          <a:xfrm>
            <a:off x="854519" y="2887405"/>
            <a:ext cx="2011942" cy="2308325"/>
            <a:chOff x="788259" y="2887405"/>
            <a:chExt cx="2011942" cy="2308325"/>
          </a:xfrm>
        </p:grpSpPr>
        <p:sp>
          <p:nvSpPr>
            <p:cNvPr id="5" name="TextBox 4"/>
            <p:cNvSpPr txBox="1"/>
            <p:nvPr/>
          </p:nvSpPr>
          <p:spPr>
            <a:xfrm>
              <a:off x="788259" y="3810735"/>
              <a:ext cx="2011942" cy="1384995"/>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Shift your (and your employees’) mindset from spending to spending and saving. </a:t>
              </a:r>
            </a:p>
          </p:txBody>
        </p:sp>
        <p:sp>
          <p:nvSpPr>
            <p:cNvPr id="32" name="TextBox 31"/>
            <p:cNvSpPr txBox="1"/>
            <p:nvPr/>
          </p:nvSpPr>
          <p:spPr>
            <a:xfrm>
              <a:off x="788260"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1</a:t>
              </a:r>
            </a:p>
          </p:txBody>
        </p:sp>
      </p:grpSp>
      <p:grpSp>
        <p:nvGrpSpPr>
          <p:cNvPr id="2" name="Group 1"/>
          <p:cNvGrpSpPr/>
          <p:nvPr/>
        </p:nvGrpSpPr>
        <p:grpSpPr>
          <a:xfrm>
            <a:off x="2993725" y="2574601"/>
            <a:ext cx="2011941" cy="3234267"/>
            <a:chOff x="2993725" y="2574601"/>
            <a:chExt cx="2011941" cy="3234267"/>
          </a:xfrm>
        </p:grpSpPr>
        <p:cxnSp>
          <p:nvCxnSpPr>
            <p:cNvPr id="12" name="Straight Connector 11"/>
            <p:cNvCxnSpPr/>
            <p:nvPr/>
          </p:nvCxnSpPr>
          <p:spPr>
            <a:xfrm>
              <a:off x="2993725"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3350268" y="2887405"/>
              <a:ext cx="1655398" cy="1754327"/>
              <a:chOff x="3035872" y="2887405"/>
              <a:chExt cx="1655398" cy="1754327"/>
            </a:xfrm>
          </p:grpSpPr>
          <p:sp>
            <p:nvSpPr>
              <p:cNvPr id="15" name="TextBox 14"/>
              <p:cNvSpPr txBox="1"/>
              <p:nvPr/>
            </p:nvSpPr>
            <p:spPr>
              <a:xfrm>
                <a:off x="3035872" y="3810735"/>
                <a:ext cx="1655398" cy="830997"/>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Understand true costs beyond just fees.</a:t>
                </a:r>
              </a:p>
            </p:txBody>
          </p:sp>
          <p:sp>
            <p:nvSpPr>
              <p:cNvPr id="19" name="TextBox 18"/>
              <p:cNvSpPr txBox="1"/>
              <p:nvPr/>
            </p:nvSpPr>
            <p:spPr>
              <a:xfrm>
                <a:off x="3035872"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2</a:t>
                </a:r>
              </a:p>
            </p:txBody>
          </p:sp>
        </p:grpSp>
      </p:grpSp>
      <p:grpSp>
        <p:nvGrpSpPr>
          <p:cNvPr id="11" name="Group 10"/>
          <p:cNvGrpSpPr/>
          <p:nvPr/>
        </p:nvGrpSpPr>
        <p:grpSpPr>
          <a:xfrm>
            <a:off x="5362209" y="2574601"/>
            <a:ext cx="1774610" cy="3234267"/>
            <a:chOff x="5362209" y="2574601"/>
            <a:chExt cx="1774610" cy="3234267"/>
          </a:xfrm>
        </p:grpSpPr>
        <p:cxnSp>
          <p:nvCxnSpPr>
            <p:cNvPr id="3" name="Straight Connector 2"/>
            <p:cNvCxnSpPr/>
            <p:nvPr/>
          </p:nvCxnSpPr>
          <p:spPr>
            <a:xfrm>
              <a:off x="5362209"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718752" y="2887405"/>
              <a:ext cx="1418067" cy="2585323"/>
              <a:chOff x="5290949" y="2887405"/>
              <a:chExt cx="1418067" cy="2585323"/>
            </a:xfrm>
          </p:grpSpPr>
          <p:sp>
            <p:nvSpPr>
              <p:cNvPr id="16" name="TextBox 15"/>
              <p:cNvSpPr txBox="1"/>
              <p:nvPr/>
            </p:nvSpPr>
            <p:spPr>
              <a:xfrm>
                <a:off x="5290949" y="3810735"/>
                <a:ext cx="1418067" cy="1661993"/>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Ensure you’re getting an experienced</a:t>
                </a:r>
              </a:p>
              <a:p>
                <a:r>
                  <a:rPr lang="en-US" dirty="0">
                    <a:solidFill>
                      <a:srgbClr val="808285"/>
                    </a:solidFill>
                    <a:ea typeface="Franklin Gothic Medium" charset="0"/>
                    <a:cs typeface="Franklin Gothic Medium" charset="0"/>
                  </a:rPr>
                  <a:t>registered investment advisor.</a:t>
                </a:r>
              </a:p>
            </p:txBody>
          </p:sp>
          <p:sp>
            <p:nvSpPr>
              <p:cNvPr id="20" name="TextBox 19"/>
              <p:cNvSpPr txBox="1"/>
              <p:nvPr/>
            </p:nvSpPr>
            <p:spPr>
              <a:xfrm>
                <a:off x="5290949"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3</a:t>
                </a:r>
              </a:p>
            </p:txBody>
          </p:sp>
        </p:grpSp>
      </p:grpSp>
      <p:grpSp>
        <p:nvGrpSpPr>
          <p:cNvPr id="13" name="Group 12"/>
          <p:cNvGrpSpPr/>
          <p:nvPr/>
        </p:nvGrpSpPr>
        <p:grpSpPr>
          <a:xfrm>
            <a:off x="7493362" y="2574601"/>
            <a:ext cx="2044708" cy="3234267"/>
            <a:chOff x="7493362" y="2574601"/>
            <a:chExt cx="2044708" cy="3234267"/>
          </a:xfrm>
        </p:grpSpPr>
        <p:cxnSp>
          <p:nvCxnSpPr>
            <p:cNvPr id="14" name="Straight Connector 13"/>
            <p:cNvCxnSpPr/>
            <p:nvPr/>
          </p:nvCxnSpPr>
          <p:spPr>
            <a:xfrm>
              <a:off x="7493362"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7849905" y="2887405"/>
              <a:ext cx="1688165" cy="2585323"/>
              <a:chOff x="7512701" y="2887405"/>
              <a:chExt cx="1688165" cy="2585323"/>
            </a:xfrm>
          </p:grpSpPr>
          <p:sp>
            <p:nvSpPr>
              <p:cNvPr id="17" name="TextBox 16"/>
              <p:cNvSpPr txBox="1"/>
              <p:nvPr/>
            </p:nvSpPr>
            <p:spPr>
              <a:xfrm>
                <a:off x="7512701" y="3810735"/>
                <a:ext cx="1688165" cy="1661993"/>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Confirm the solution can simultaneously manage various and complex transactions.</a:t>
                </a:r>
              </a:p>
            </p:txBody>
          </p:sp>
          <p:sp>
            <p:nvSpPr>
              <p:cNvPr id="21" name="TextBox 20"/>
              <p:cNvSpPr txBox="1"/>
              <p:nvPr/>
            </p:nvSpPr>
            <p:spPr>
              <a:xfrm>
                <a:off x="7512701"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4</a:t>
                </a:r>
              </a:p>
            </p:txBody>
          </p:sp>
        </p:grpSp>
      </p:grpSp>
      <p:grpSp>
        <p:nvGrpSpPr>
          <p:cNvPr id="23" name="Group 22"/>
          <p:cNvGrpSpPr/>
          <p:nvPr/>
        </p:nvGrpSpPr>
        <p:grpSpPr>
          <a:xfrm>
            <a:off x="9894613" y="2574601"/>
            <a:ext cx="1720407" cy="3234267"/>
            <a:chOff x="9894613" y="2574601"/>
            <a:chExt cx="1720407" cy="3234267"/>
          </a:xfrm>
        </p:grpSpPr>
        <p:cxnSp>
          <p:nvCxnSpPr>
            <p:cNvPr id="31" name="Straight Connector 30"/>
            <p:cNvCxnSpPr/>
            <p:nvPr/>
          </p:nvCxnSpPr>
          <p:spPr>
            <a:xfrm>
              <a:off x="9894613"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10251153" y="2887405"/>
              <a:ext cx="1363867" cy="1754327"/>
              <a:chOff x="9786173" y="2887405"/>
              <a:chExt cx="1363867" cy="1754327"/>
            </a:xfrm>
          </p:grpSpPr>
          <p:sp>
            <p:nvSpPr>
              <p:cNvPr id="18" name="TextBox 17"/>
              <p:cNvSpPr txBox="1"/>
              <p:nvPr/>
            </p:nvSpPr>
            <p:spPr>
              <a:xfrm>
                <a:off x="9786173" y="3810735"/>
                <a:ext cx="1363867" cy="830997"/>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Don’t take security for granted. </a:t>
                </a:r>
              </a:p>
            </p:txBody>
          </p:sp>
          <p:sp>
            <p:nvSpPr>
              <p:cNvPr id="22" name="TextBox 21"/>
              <p:cNvSpPr txBox="1"/>
              <p:nvPr/>
            </p:nvSpPr>
            <p:spPr>
              <a:xfrm>
                <a:off x="9786173"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5</a:t>
                </a:r>
              </a:p>
            </p:txBody>
          </p:sp>
        </p:grpSp>
      </p:grpSp>
    </p:spTree>
    <p:extLst>
      <p:ext uri="{BB962C8B-B14F-4D97-AF65-F5344CB8AC3E}">
        <p14:creationId xmlns:p14="http://schemas.microsoft.com/office/powerpoint/2010/main" val="179711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par>
                          <p:cTn id="9" fill="hold">
                            <p:stCondLst>
                              <p:cond delay="800"/>
                            </p:stCondLst>
                            <p:childTnLst>
                              <p:par>
                                <p:cTn id="10" presetID="12" presetClass="entr" presetSubtype="4" fill="hold" nodeType="after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900"/>
                            </p:stCondLst>
                            <p:childTnLst>
                              <p:par>
                                <p:cTn id="15" presetID="12" presetClass="entr" presetSubtype="4" fill="hold" nodeType="afterEffect">
                                  <p:stCondLst>
                                    <p:cond delay="60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par>
                          <p:cTn id="19" fill="hold">
                            <p:stCondLst>
                              <p:cond delay="3000"/>
                            </p:stCondLst>
                            <p:childTnLst>
                              <p:par>
                                <p:cTn id="20" presetID="12" presetClass="entr" presetSubtype="4" fill="hold" nodeType="after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ppt_y</p:attrName>
                                        </p:attrNameLst>
                                      </p:cBhvr>
                                      <p:tavLst>
                                        <p:tav tm="0">
                                          <p:val>
                                            <p:strVal val="#ppt_y+#ppt_h*1.125000"/>
                                          </p:val>
                                        </p:tav>
                                        <p:tav tm="100000">
                                          <p:val>
                                            <p:strVal val="#ppt_y"/>
                                          </p:val>
                                        </p:tav>
                                      </p:tavLst>
                                    </p:anim>
                                    <p:animEffect transition="in" filter="wipe(up)">
                                      <p:cBhvr>
                                        <p:cTn id="23" dur="500"/>
                                        <p:tgtEl>
                                          <p:spTgt spid="13"/>
                                        </p:tgtEl>
                                      </p:cBhvr>
                                    </p:animEffect>
                                  </p:childTnLst>
                                </p:cTn>
                              </p:par>
                            </p:childTnLst>
                          </p:cTn>
                        </p:par>
                        <p:par>
                          <p:cTn id="24" fill="hold">
                            <p:stCondLst>
                              <p:cond delay="4100"/>
                            </p:stCondLst>
                            <p:childTnLst>
                              <p:par>
                                <p:cTn id="25" presetID="12" presetClass="entr" presetSubtype="4" fill="hold" nodeType="afterEffect">
                                  <p:stCondLst>
                                    <p:cond delay="6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4617" t="9203" r="10080" b="33565"/>
          <a:stretch/>
        </p:blipFill>
        <p:spPr>
          <a:xfrm>
            <a:off x="0" y="-1"/>
            <a:ext cx="7140290" cy="3617843"/>
          </a:xfrm>
          <a:prstGeom prst="rect">
            <a:avLst/>
          </a:prstGeom>
        </p:spPr>
      </p:pic>
      <p:sp>
        <p:nvSpPr>
          <p:cNvPr id="3" name="TextBox 2"/>
          <p:cNvSpPr txBox="1"/>
          <p:nvPr/>
        </p:nvSpPr>
        <p:spPr>
          <a:xfrm>
            <a:off x="7755517" y="2272273"/>
            <a:ext cx="3905905" cy="3354765"/>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Money added is added pre-tax.</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It grows tax free.</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Withdraw for tax-free qualified medical expenses.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Withdraw after 65 for non-healthcare expenses and pay taxes at account holder’s tax rate.</a:t>
            </a:r>
          </a:p>
        </p:txBody>
      </p:sp>
      <p:sp>
        <p:nvSpPr>
          <p:cNvPr id="4" name="TextBox 3"/>
          <p:cNvSpPr txBox="1"/>
          <p:nvPr/>
        </p:nvSpPr>
        <p:spPr>
          <a:xfrm>
            <a:off x="1722783" y="4250952"/>
            <a:ext cx="5221356" cy="1292662"/>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Shift your (and your employees’) mindset from spending to spending and saving.</a:t>
            </a:r>
          </a:p>
        </p:txBody>
      </p:sp>
      <p:sp>
        <p:nvSpPr>
          <p:cNvPr id="6" name="TextBox 5"/>
          <p:cNvSpPr txBox="1"/>
          <p:nvPr/>
        </p:nvSpPr>
        <p:spPr>
          <a:xfrm>
            <a:off x="723019" y="4006815"/>
            <a:ext cx="601126"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1</a:t>
            </a:r>
          </a:p>
        </p:txBody>
      </p:sp>
    </p:spTree>
    <p:extLst>
      <p:ext uri="{BB962C8B-B14F-4D97-AF65-F5344CB8AC3E}">
        <p14:creationId xmlns:p14="http://schemas.microsoft.com/office/powerpoint/2010/main" val="109791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5401" t="19224" r="2528" b="10801"/>
          <a:stretch/>
        </p:blipFill>
        <p:spPr>
          <a:xfrm>
            <a:off x="5051711" y="-1"/>
            <a:ext cx="7140289" cy="3617843"/>
          </a:xfrm>
          <a:prstGeom prst="rect">
            <a:avLst/>
          </a:prstGeom>
        </p:spPr>
      </p:pic>
      <p:sp>
        <p:nvSpPr>
          <p:cNvPr id="5" name="Rectangle 4"/>
          <p:cNvSpPr/>
          <p:nvPr/>
        </p:nvSpPr>
        <p:spPr>
          <a:xfrm>
            <a:off x="0" y="0"/>
            <a:ext cx="50517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6774494" y="4250952"/>
            <a:ext cx="5221356" cy="861774"/>
          </a:xfrm>
          <a:prstGeom prst="rect">
            <a:avLst/>
          </a:prstGeom>
          <a:noFill/>
        </p:spPr>
        <p:txBody>
          <a:bodyPr wrap="square" lIns="0" tIns="0" rIns="0" bIns="0" rtlCol="0">
            <a:spAutoFit/>
          </a:bodyPr>
          <a:lstStyle/>
          <a:p>
            <a:r>
              <a:rPr lang="en-US" sz="2800" dirty="0">
                <a:solidFill>
                  <a:schemeClr val="tx2"/>
                </a:solidFill>
                <a:latin typeface="Franklin Gothic Medium" charset="0"/>
                <a:ea typeface="Franklin Gothic Medium" charset="0"/>
                <a:cs typeface="Franklin Gothic Medium" charset="0"/>
              </a:rPr>
              <a:t>Look closely for hidden fees </a:t>
            </a:r>
            <a:br>
              <a:rPr lang="en-US" sz="2800" dirty="0">
                <a:solidFill>
                  <a:schemeClr val="tx2"/>
                </a:solidFill>
                <a:latin typeface="Franklin Gothic Medium" charset="0"/>
                <a:ea typeface="Franklin Gothic Medium" charset="0"/>
                <a:cs typeface="Franklin Gothic Medium" charset="0"/>
              </a:rPr>
            </a:br>
            <a:r>
              <a:rPr lang="en-US" sz="2800" dirty="0">
                <a:solidFill>
                  <a:schemeClr val="tx2"/>
                </a:solidFill>
                <a:latin typeface="Franklin Gothic Medium" charset="0"/>
                <a:ea typeface="Franklin Gothic Medium" charset="0"/>
                <a:cs typeface="Franklin Gothic Medium" charset="0"/>
              </a:rPr>
              <a:t>to understand the full costs.</a:t>
            </a:r>
          </a:p>
        </p:txBody>
      </p:sp>
      <p:sp>
        <p:nvSpPr>
          <p:cNvPr id="6" name="TextBox 5"/>
          <p:cNvSpPr txBox="1"/>
          <p:nvPr/>
        </p:nvSpPr>
        <p:spPr>
          <a:xfrm>
            <a:off x="5774730" y="4006815"/>
            <a:ext cx="601126" cy="1231106"/>
          </a:xfrm>
          <a:prstGeom prst="rect">
            <a:avLst/>
          </a:prstGeom>
          <a:noFill/>
        </p:spPr>
        <p:txBody>
          <a:bodyPr wrap="none" lIns="0" tIns="0" rIns="0" bIns="0" rtlCol="0">
            <a:spAutoFit/>
          </a:bodyPr>
          <a:lstStyle/>
          <a:p>
            <a:pPr algn="r"/>
            <a:r>
              <a:rPr lang="en-US" sz="8000" dirty="0">
                <a:solidFill>
                  <a:schemeClr val="tx2"/>
                </a:solidFill>
                <a:latin typeface="Franklin Gothic Medium" charset="0"/>
                <a:ea typeface="Franklin Gothic Medium" charset="0"/>
                <a:cs typeface="Franklin Gothic Medium" charset="0"/>
              </a:rPr>
              <a:t>2</a:t>
            </a:r>
          </a:p>
        </p:txBody>
      </p:sp>
      <p:sp>
        <p:nvSpPr>
          <p:cNvPr id="7" name="TextBox 6"/>
          <p:cNvSpPr txBox="1"/>
          <p:nvPr/>
        </p:nvSpPr>
        <p:spPr>
          <a:xfrm>
            <a:off x="1031137" y="2397948"/>
            <a:ext cx="3821255" cy="2123658"/>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Balance Transfer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Transaction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ATM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Paper Statement Fees</a:t>
            </a:r>
          </a:p>
        </p:txBody>
      </p:sp>
    </p:spTree>
    <p:extLst>
      <p:ext uri="{BB962C8B-B14F-4D97-AF65-F5344CB8AC3E}">
        <p14:creationId xmlns:p14="http://schemas.microsoft.com/office/powerpoint/2010/main" val="20486776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47373833-BCD8-6044-8B1B-2707A221CA72}"/>
              </a:ext>
            </a:extLst>
          </p:cNvPr>
          <p:cNvPicPr>
            <a:picLocks noChangeAspect="1"/>
          </p:cNvPicPr>
          <p:nvPr/>
        </p:nvPicPr>
        <p:blipFill rotWithShape="1">
          <a:blip r:embed="rId3"/>
          <a:srcRect t="12637" r="12637" b="20966"/>
          <a:stretch/>
        </p:blipFill>
        <p:spPr>
          <a:xfrm>
            <a:off x="0" y="1"/>
            <a:ext cx="7140290" cy="3617842"/>
          </a:xfrm>
          <a:prstGeom prst="rect">
            <a:avLst/>
          </a:prstGeom>
        </p:spPr>
      </p:pic>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7755518" y="2007144"/>
            <a:ext cx="3713994" cy="3098284"/>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Ensure seasoned pros are selecting funds. </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Watch out for proprietary products.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Look for a mix of low-cost, high-performing funds that allow for spending without penalties.</a:t>
            </a:r>
          </a:p>
        </p:txBody>
      </p:sp>
      <p:sp>
        <p:nvSpPr>
          <p:cNvPr id="4" name="TextBox 3"/>
          <p:cNvSpPr txBox="1"/>
          <p:nvPr/>
        </p:nvSpPr>
        <p:spPr>
          <a:xfrm>
            <a:off x="1722783" y="4250952"/>
            <a:ext cx="5221356" cy="1292662"/>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Ensure you’re getting an experienced, registered investment advisor.</a:t>
            </a:r>
          </a:p>
        </p:txBody>
      </p:sp>
      <p:sp>
        <p:nvSpPr>
          <p:cNvPr id="6" name="TextBox 5"/>
          <p:cNvSpPr txBox="1"/>
          <p:nvPr/>
        </p:nvSpPr>
        <p:spPr>
          <a:xfrm>
            <a:off x="723019" y="4006815"/>
            <a:ext cx="601126"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3</a:t>
            </a:r>
          </a:p>
        </p:txBody>
      </p:sp>
    </p:spTree>
    <p:extLst>
      <p:ext uri="{BB962C8B-B14F-4D97-AF65-F5344CB8AC3E}">
        <p14:creationId xmlns:p14="http://schemas.microsoft.com/office/powerpoint/2010/main" val="12193452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73BC8EC-C23A-944D-875F-11F2084C2760}"/>
              </a:ext>
            </a:extLst>
          </p:cNvPr>
          <p:cNvPicPr>
            <a:picLocks noChangeAspect="1"/>
          </p:cNvPicPr>
          <p:nvPr/>
        </p:nvPicPr>
        <p:blipFill rotWithShape="1">
          <a:blip r:embed="rId3"/>
          <a:srcRect t="17067" r="4020" b="10043"/>
          <a:stretch/>
        </p:blipFill>
        <p:spPr>
          <a:xfrm>
            <a:off x="5051711" y="1"/>
            <a:ext cx="7140289" cy="3617842"/>
          </a:xfrm>
          <a:prstGeom prst="rect">
            <a:avLst/>
          </a:prstGeom>
        </p:spPr>
      </p:pic>
      <p:sp>
        <p:nvSpPr>
          <p:cNvPr id="5" name="Rectangle 4"/>
          <p:cNvSpPr/>
          <p:nvPr/>
        </p:nvSpPr>
        <p:spPr>
          <a:xfrm>
            <a:off x="0" y="0"/>
            <a:ext cx="50517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6774494" y="4250952"/>
            <a:ext cx="5176874" cy="1292662"/>
          </a:xfrm>
          <a:prstGeom prst="rect">
            <a:avLst/>
          </a:prstGeom>
          <a:noFill/>
        </p:spPr>
        <p:txBody>
          <a:bodyPr wrap="square" lIns="0" tIns="0" rIns="0" bIns="0" rtlCol="0">
            <a:spAutoFit/>
          </a:bodyPr>
          <a:lstStyle/>
          <a:p>
            <a:r>
              <a:rPr lang="en-US" sz="2800" dirty="0">
                <a:solidFill>
                  <a:schemeClr val="tx2"/>
                </a:solidFill>
                <a:latin typeface="Franklin Gothic Medium" charset="0"/>
                <a:ea typeface="Franklin Gothic Medium" charset="0"/>
                <a:cs typeface="Franklin Gothic Medium" charset="0"/>
              </a:rPr>
              <a:t>Confirm the solution can simultaneously manage various and complex transactions.</a:t>
            </a:r>
          </a:p>
        </p:txBody>
      </p:sp>
      <p:sp>
        <p:nvSpPr>
          <p:cNvPr id="6" name="TextBox 5"/>
          <p:cNvSpPr txBox="1"/>
          <p:nvPr/>
        </p:nvSpPr>
        <p:spPr>
          <a:xfrm>
            <a:off x="5774730" y="4006815"/>
            <a:ext cx="601126" cy="1231106"/>
          </a:xfrm>
          <a:prstGeom prst="rect">
            <a:avLst/>
          </a:prstGeom>
          <a:noFill/>
        </p:spPr>
        <p:txBody>
          <a:bodyPr wrap="none" lIns="0" tIns="0" rIns="0" bIns="0" rtlCol="0">
            <a:spAutoFit/>
          </a:bodyPr>
          <a:lstStyle/>
          <a:p>
            <a:pPr algn="r"/>
            <a:r>
              <a:rPr lang="en-US" sz="8000" dirty="0">
                <a:solidFill>
                  <a:schemeClr val="tx2"/>
                </a:solidFill>
                <a:latin typeface="Franklin Gothic Medium" charset="0"/>
                <a:ea typeface="Franklin Gothic Medium" charset="0"/>
                <a:cs typeface="Franklin Gothic Medium" charset="0"/>
              </a:rPr>
              <a:t>4</a:t>
            </a:r>
          </a:p>
        </p:txBody>
      </p:sp>
      <p:sp>
        <p:nvSpPr>
          <p:cNvPr id="7" name="TextBox 6"/>
          <p:cNvSpPr txBox="1"/>
          <p:nvPr/>
        </p:nvSpPr>
        <p:spPr>
          <a:xfrm>
            <a:off x="615227" y="1540350"/>
            <a:ext cx="3821255" cy="4462760"/>
          </a:xfrm>
          <a:prstGeom prst="rect">
            <a:avLst/>
          </a:prstGeom>
          <a:noFill/>
        </p:spPr>
        <p:txBody>
          <a:bodyPr wrap="square" lIns="0" tIns="0" rIns="0" bIns="0" rtlCol="0">
            <a:spAutoFit/>
          </a:bodyPr>
          <a:lstStyle/>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manage liquid and investment assets when deposits and transactions change daily?</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deal with changing contributions and errors that occur when users make contributions?</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manage the intricacies of regulatory compliance?</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participants easily self-manage both their savings and spending?</a:t>
            </a:r>
          </a:p>
        </p:txBody>
      </p:sp>
    </p:spTree>
    <p:extLst>
      <p:ext uri="{BB962C8B-B14F-4D97-AF65-F5344CB8AC3E}">
        <p14:creationId xmlns:p14="http://schemas.microsoft.com/office/powerpoint/2010/main" val="21098424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00CFBFBA-1F9E-6542-A365-B200CC90107E}"/>
              </a:ext>
            </a:extLst>
          </p:cNvPr>
          <p:cNvPicPr>
            <a:picLocks noChangeAspect="1"/>
          </p:cNvPicPr>
          <p:nvPr/>
        </p:nvPicPr>
        <p:blipFill rotWithShape="1">
          <a:blip r:embed="rId3"/>
          <a:srcRect l="15366" t="17888" b="17888"/>
          <a:stretch/>
        </p:blipFill>
        <p:spPr>
          <a:xfrm>
            <a:off x="0" y="1"/>
            <a:ext cx="7140290" cy="3617842"/>
          </a:xfrm>
          <a:prstGeom prst="rect">
            <a:avLst/>
          </a:prstGeom>
        </p:spPr>
      </p:pic>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7755518" y="2007144"/>
            <a:ext cx="3713994" cy="3031599"/>
          </a:xfrm>
          <a:prstGeom prst="rect">
            <a:avLst/>
          </a:prstGeom>
          <a:noFill/>
        </p:spPr>
        <p:txBody>
          <a:bodyPr wrap="square" lIns="0" tIns="0" rIns="0" bIns="0" rtlCol="0">
            <a:spAutoFit/>
          </a:bodyPr>
          <a:lstStyle/>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Check protocols and capabilities.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Review testing procedures.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Evaluate vendors and forensics teams.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Assess personnel qualifications.</a:t>
            </a:r>
          </a:p>
        </p:txBody>
      </p:sp>
      <p:sp>
        <p:nvSpPr>
          <p:cNvPr id="4" name="TextBox 3"/>
          <p:cNvSpPr txBox="1"/>
          <p:nvPr/>
        </p:nvSpPr>
        <p:spPr>
          <a:xfrm>
            <a:off x="1722783" y="4250952"/>
            <a:ext cx="3154017" cy="861774"/>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Don’t take security for granted.</a:t>
            </a:r>
          </a:p>
        </p:txBody>
      </p:sp>
      <p:sp>
        <p:nvSpPr>
          <p:cNvPr id="6" name="TextBox 5"/>
          <p:cNvSpPr txBox="1"/>
          <p:nvPr/>
        </p:nvSpPr>
        <p:spPr>
          <a:xfrm>
            <a:off x="723018" y="4006815"/>
            <a:ext cx="601127"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5</a:t>
            </a:r>
          </a:p>
        </p:txBody>
      </p:sp>
      <p:sp>
        <p:nvSpPr>
          <p:cNvPr id="2" name="Oval 1">
            <a:extLst>
              <a:ext uri="{FF2B5EF4-FFF2-40B4-BE49-F238E27FC236}">
                <a16:creationId xmlns:a16="http://schemas.microsoft.com/office/drawing/2014/main" xmlns="" id="{5753680C-AFFF-2048-93E6-ACC7946DC71C}"/>
              </a:ext>
            </a:extLst>
          </p:cNvPr>
          <p:cNvSpPr/>
          <p:nvPr/>
        </p:nvSpPr>
        <p:spPr>
          <a:xfrm>
            <a:off x="7727616" y="2023619"/>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xmlns="" id="{8164A15D-E256-D948-B68D-96D51F45E897}"/>
              </a:ext>
            </a:extLst>
          </p:cNvPr>
          <p:cNvSpPr/>
          <p:nvPr/>
        </p:nvSpPr>
        <p:spPr>
          <a:xfrm>
            <a:off x="7727616" y="2924718"/>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xmlns="" id="{9DC87D39-7509-E048-A0A3-50C71DC4C8E6}"/>
              </a:ext>
            </a:extLst>
          </p:cNvPr>
          <p:cNvSpPr/>
          <p:nvPr/>
        </p:nvSpPr>
        <p:spPr>
          <a:xfrm>
            <a:off x="7727616" y="3496218"/>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xmlns="" id="{64EFC4D2-365F-FB4A-85CA-557A8233FEC7}"/>
              </a:ext>
            </a:extLst>
          </p:cNvPr>
          <p:cNvSpPr/>
          <p:nvPr/>
        </p:nvSpPr>
        <p:spPr>
          <a:xfrm>
            <a:off x="7727616" y="4385904"/>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80227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0" fill="hold"/>
                                        <p:tgtEl>
                                          <p:spTgt spid="2"/>
                                        </p:tgtEl>
                                        <p:attrNameLst>
                                          <p:attrName>ppt_w</p:attrName>
                                        </p:attrNameLst>
                                      </p:cBhvr>
                                      <p:tavLst>
                                        <p:tav tm="0">
                                          <p:val>
                                            <p:fltVal val="0"/>
                                          </p:val>
                                        </p:tav>
                                        <p:tav tm="100000">
                                          <p:val>
                                            <p:strVal val="#ppt_w"/>
                                          </p:val>
                                        </p:tav>
                                      </p:tavLst>
                                    </p:anim>
                                    <p:anim calcmode="lin" valueType="num">
                                      <p:cBhvr>
                                        <p:cTn id="12" dur="20" fill="hold"/>
                                        <p:tgtEl>
                                          <p:spTgt spid="2"/>
                                        </p:tgtEl>
                                        <p:attrNameLst>
                                          <p:attrName>ppt_h</p:attrName>
                                        </p:attrNameLst>
                                      </p:cBhvr>
                                      <p:tavLst>
                                        <p:tav tm="0">
                                          <p:val>
                                            <p:fltVal val="0"/>
                                          </p:val>
                                        </p:tav>
                                        <p:tav tm="100000">
                                          <p:val>
                                            <p:strVal val="#ppt_h"/>
                                          </p:val>
                                        </p:tav>
                                      </p:tavLst>
                                    </p:anim>
                                    <p:animEffect transition="in" filter="fade">
                                      <p:cBhvr>
                                        <p:cTn id="13" dur="20"/>
                                        <p:tgtEl>
                                          <p:spTgt spid="2"/>
                                        </p:tgtEl>
                                      </p:cBhvr>
                                    </p:animEffect>
                                  </p:childTnLst>
                                </p:cTn>
                              </p:par>
                            </p:childTnLst>
                          </p:cTn>
                        </p:par>
                        <p:par>
                          <p:cTn id="14" fill="hold">
                            <p:stCondLst>
                              <p:cond delay="1020"/>
                            </p:stCondLst>
                            <p:childTnLst>
                              <p:par>
                                <p:cTn id="15" presetID="10" presetClass="entr" presetSubtype="0" fill="hold" nodeType="afterEffect">
                                  <p:stCondLst>
                                    <p:cond delay="50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par>
                          <p:cTn id="18" fill="hold">
                            <p:stCondLst>
                              <p:cond delay="202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20" fill="hold"/>
                                        <p:tgtEl>
                                          <p:spTgt spid="17"/>
                                        </p:tgtEl>
                                        <p:attrNameLst>
                                          <p:attrName>ppt_w</p:attrName>
                                        </p:attrNameLst>
                                      </p:cBhvr>
                                      <p:tavLst>
                                        <p:tav tm="0">
                                          <p:val>
                                            <p:fltVal val="0"/>
                                          </p:val>
                                        </p:tav>
                                        <p:tav tm="100000">
                                          <p:val>
                                            <p:strVal val="#ppt_w"/>
                                          </p:val>
                                        </p:tav>
                                      </p:tavLst>
                                    </p:anim>
                                    <p:anim calcmode="lin" valueType="num">
                                      <p:cBhvr>
                                        <p:cTn id="22" dur="20" fill="hold"/>
                                        <p:tgtEl>
                                          <p:spTgt spid="17"/>
                                        </p:tgtEl>
                                        <p:attrNameLst>
                                          <p:attrName>ppt_h</p:attrName>
                                        </p:attrNameLst>
                                      </p:cBhvr>
                                      <p:tavLst>
                                        <p:tav tm="0">
                                          <p:val>
                                            <p:fltVal val="0"/>
                                          </p:val>
                                        </p:tav>
                                        <p:tav tm="100000">
                                          <p:val>
                                            <p:strVal val="#ppt_h"/>
                                          </p:val>
                                        </p:tav>
                                      </p:tavLst>
                                    </p:anim>
                                    <p:animEffect transition="in" filter="fade">
                                      <p:cBhvr>
                                        <p:cTn id="23" dur="20"/>
                                        <p:tgtEl>
                                          <p:spTgt spid="17"/>
                                        </p:tgtEl>
                                      </p:cBhvr>
                                    </p:animEffect>
                                  </p:childTnLst>
                                </p:cTn>
                              </p:par>
                            </p:childTnLst>
                          </p:cTn>
                        </p:par>
                        <p:par>
                          <p:cTn id="24" fill="hold">
                            <p:stCondLst>
                              <p:cond delay="2040"/>
                            </p:stCondLst>
                            <p:childTnLst>
                              <p:par>
                                <p:cTn id="25" presetID="10" presetClass="entr" presetSubtype="0" fill="hold" nodeType="afterEffect">
                                  <p:stCondLst>
                                    <p:cond delay="50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par>
                          <p:cTn id="28" fill="hold">
                            <p:stCondLst>
                              <p:cond delay="304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20" fill="hold"/>
                                        <p:tgtEl>
                                          <p:spTgt spid="18"/>
                                        </p:tgtEl>
                                        <p:attrNameLst>
                                          <p:attrName>ppt_w</p:attrName>
                                        </p:attrNameLst>
                                      </p:cBhvr>
                                      <p:tavLst>
                                        <p:tav tm="0">
                                          <p:val>
                                            <p:fltVal val="0"/>
                                          </p:val>
                                        </p:tav>
                                        <p:tav tm="100000">
                                          <p:val>
                                            <p:strVal val="#ppt_w"/>
                                          </p:val>
                                        </p:tav>
                                      </p:tavLst>
                                    </p:anim>
                                    <p:anim calcmode="lin" valueType="num">
                                      <p:cBhvr>
                                        <p:cTn id="32" dur="20" fill="hold"/>
                                        <p:tgtEl>
                                          <p:spTgt spid="18"/>
                                        </p:tgtEl>
                                        <p:attrNameLst>
                                          <p:attrName>ppt_h</p:attrName>
                                        </p:attrNameLst>
                                      </p:cBhvr>
                                      <p:tavLst>
                                        <p:tav tm="0">
                                          <p:val>
                                            <p:fltVal val="0"/>
                                          </p:val>
                                        </p:tav>
                                        <p:tav tm="100000">
                                          <p:val>
                                            <p:strVal val="#ppt_h"/>
                                          </p:val>
                                        </p:tav>
                                      </p:tavLst>
                                    </p:anim>
                                    <p:animEffect transition="in" filter="fade">
                                      <p:cBhvr>
                                        <p:cTn id="33" dur="20"/>
                                        <p:tgtEl>
                                          <p:spTgt spid="18"/>
                                        </p:tgtEl>
                                      </p:cBhvr>
                                    </p:animEffect>
                                  </p:childTnLst>
                                </p:cTn>
                              </p:par>
                            </p:childTnLst>
                          </p:cTn>
                        </p:par>
                        <p:par>
                          <p:cTn id="34" fill="hold">
                            <p:stCondLst>
                              <p:cond delay="3060"/>
                            </p:stCondLst>
                            <p:childTnLst>
                              <p:par>
                                <p:cTn id="35" presetID="10" presetClass="entr" presetSubtype="0" fill="hold" nodeType="afterEffect">
                                  <p:stCondLst>
                                    <p:cond delay="50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par>
                          <p:cTn id="38" fill="hold">
                            <p:stCondLst>
                              <p:cond delay="406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20" fill="hold"/>
                                        <p:tgtEl>
                                          <p:spTgt spid="19"/>
                                        </p:tgtEl>
                                        <p:attrNameLst>
                                          <p:attrName>ppt_w</p:attrName>
                                        </p:attrNameLst>
                                      </p:cBhvr>
                                      <p:tavLst>
                                        <p:tav tm="0">
                                          <p:val>
                                            <p:fltVal val="0"/>
                                          </p:val>
                                        </p:tav>
                                        <p:tav tm="100000">
                                          <p:val>
                                            <p:strVal val="#ppt_w"/>
                                          </p:val>
                                        </p:tav>
                                      </p:tavLst>
                                    </p:anim>
                                    <p:anim calcmode="lin" valueType="num">
                                      <p:cBhvr>
                                        <p:cTn id="42" dur="20" fill="hold"/>
                                        <p:tgtEl>
                                          <p:spTgt spid="19"/>
                                        </p:tgtEl>
                                        <p:attrNameLst>
                                          <p:attrName>ppt_h</p:attrName>
                                        </p:attrNameLst>
                                      </p:cBhvr>
                                      <p:tavLst>
                                        <p:tav tm="0">
                                          <p:val>
                                            <p:fltVal val="0"/>
                                          </p:val>
                                        </p:tav>
                                        <p:tav tm="100000">
                                          <p:val>
                                            <p:strVal val="#ppt_h"/>
                                          </p:val>
                                        </p:tav>
                                      </p:tavLst>
                                    </p:anim>
                                    <p:animEffect transition="in" filter="fade">
                                      <p:cBhvr>
                                        <p:cTn id="43" dur="2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18" grpId="0" animBg="1"/>
      <p:bldP spid="1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Three keys to successful HSA programs: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Increase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Plan Adoption</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Simplify the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Spending Experience</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Encourage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HSA Investing</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242895"/>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242895"/>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3FC50A8A-436C-814F-9C78-53A34E254698}"/>
              </a:ext>
            </a:extLst>
          </p:cNvPr>
          <p:cNvGrpSpPr/>
          <p:nvPr/>
        </p:nvGrpSpPr>
        <p:grpSpPr>
          <a:xfrm>
            <a:off x="8795020" y="2770543"/>
            <a:ext cx="1563094" cy="1102933"/>
            <a:chOff x="12760965" y="3032662"/>
            <a:chExt cx="1563094" cy="1102933"/>
          </a:xfrm>
        </p:grpSpPr>
        <p:sp>
          <p:nvSpPr>
            <p:cNvPr id="9" name="Freeform 3">
              <a:extLst>
                <a:ext uri="{FF2B5EF4-FFF2-40B4-BE49-F238E27FC236}">
                  <a16:creationId xmlns:a16="http://schemas.microsoft.com/office/drawing/2014/main" xmlns="" id="{50D95826-7AF4-B44D-B051-37255D37CA92}"/>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9">
              <a:extLst>
                <a:ext uri="{FF2B5EF4-FFF2-40B4-BE49-F238E27FC236}">
                  <a16:creationId xmlns:a16="http://schemas.microsoft.com/office/drawing/2014/main" xmlns="" id="{7A0B6F4C-BED9-FC4B-85DF-6FC9CE6126E8}"/>
                </a:ext>
              </a:extLst>
            </p:cNvPr>
            <p:cNvGrpSpPr/>
            <p:nvPr/>
          </p:nvGrpSpPr>
          <p:grpSpPr>
            <a:xfrm>
              <a:off x="12882125" y="3032662"/>
              <a:ext cx="1441934" cy="1102933"/>
              <a:chOff x="15698987" y="3032662"/>
              <a:chExt cx="1441934" cy="1102933"/>
            </a:xfrm>
          </p:grpSpPr>
          <p:sp>
            <p:nvSpPr>
              <p:cNvPr id="13" name="Freeform 3">
                <a:extLst>
                  <a:ext uri="{FF2B5EF4-FFF2-40B4-BE49-F238E27FC236}">
                    <a16:creationId xmlns:a16="http://schemas.microsoft.com/office/drawing/2014/main" xmlns="" id="{8E1F42AF-4C9B-9943-8025-78178653B097}"/>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48B5939E-C52F-FA46-B1A1-9F0FACCC5CA0}"/>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Freeform 3">
              <a:extLst>
                <a:ext uri="{FF2B5EF4-FFF2-40B4-BE49-F238E27FC236}">
                  <a16:creationId xmlns:a16="http://schemas.microsoft.com/office/drawing/2014/main" xmlns="" id="{CED122C8-7A72-B948-ADEB-FA54CF7C9212}"/>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72D7401E-7122-1541-8071-7959A476974F}"/>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Group 14">
            <a:extLst>
              <a:ext uri="{FF2B5EF4-FFF2-40B4-BE49-F238E27FC236}">
                <a16:creationId xmlns:a16="http://schemas.microsoft.com/office/drawing/2014/main" xmlns="" id="{68E25148-39D2-3649-9423-C3EABD81C194}"/>
              </a:ext>
            </a:extLst>
          </p:cNvPr>
          <p:cNvGrpSpPr/>
          <p:nvPr/>
        </p:nvGrpSpPr>
        <p:grpSpPr>
          <a:xfrm>
            <a:off x="2000387" y="2438837"/>
            <a:ext cx="1362905" cy="1575149"/>
            <a:chOff x="12063767" y="1119613"/>
            <a:chExt cx="1362905" cy="1575149"/>
          </a:xfrm>
        </p:grpSpPr>
        <p:sp>
          <p:nvSpPr>
            <p:cNvPr id="16" name="Freeform 3">
              <a:extLst>
                <a:ext uri="{FF2B5EF4-FFF2-40B4-BE49-F238E27FC236}">
                  <a16:creationId xmlns:a16="http://schemas.microsoft.com/office/drawing/2014/main" xmlns="" id="{6EBDDF6F-27C3-C143-BEBB-C6F9A94ABDE8}"/>
                </a:ext>
              </a:extLst>
            </p:cNvPr>
            <p:cNvSpPr/>
            <p:nvPr/>
          </p:nvSpPr>
          <p:spPr>
            <a:xfrm>
              <a:off x="12528401" y="1947109"/>
              <a:ext cx="898271" cy="530830"/>
            </a:xfrm>
            <a:custGeom>
              <a:avLst/>
              <a:gdLst>
                <a:gd name="connsiteX0" fmla="*/ 0 w 898271"/>
                <a:gd name="connsiteY0" fmla="*/ 530830 h 530830"/>
                <a:gd name="connsiteX1" fmla="*/ 61951 w 898271"/>
                <a:gd name="connsiteY1" fmla="*/ 499855 h 530830"/>
                <a:gd name="connsiteX2" fmla="*/ 495592 w 898271"/>
                <a:gd name="connsiteY2" fmla="*/ 499855 h 530830"/>
                <a:gd name="connsiteX3" fmla="*/ 743394 w 898271"/>
                <a:gd name="connsiteY3" fmla="*/ 283028 h 530830"/>
                <a:gd name="connsiteX4" fmla="*/ 898271 w 898271"/>
                <a:gd name="connsiteY4" fmla="*/ 35225 h 530830"/>
                <a:gd name="connsiteX5" fmla="*/ 774383 w 898271"/>
                <a:gd name="connsiteY5" fmla="*/ 4250 h 530830"/>
                <a:gd name="connsiteX6" fmla="*/ 650481 w 898271"/>
                <a:gd name="connsiteY6" fmla="*/ 128151 h 530830"/>
                <a:gd name="connsiteX7" fmla="*/ 515493 w 898271"/>
                <a:gd name="connsiteY7" fmla="*/ 198243 h 5308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0">
                  <a:moveTo>
                    <a:pt x="0" y="530830"/>
                  </a:moveTo>
                  <a:cubicBezTo>
                    <a:pt x="11862" y="518968"/>
                    <a:pt x="24028" y="499855"/>
                    <a:pt x="61951" y="499855"/>
                  </a:cubicBezTo>
                  <a:lnTo>
                    <a:pt x="495592" y="499855"/>
                  </a:lnTo>
                  <a:cubicBezTo>
                    <a:pt x="530022" y="499855"/>
                    <a:pt x="719328" y="310015"/>
                    <a:pt x="743394" y="283028"/>
                  </a:cubicBezTo>
                  <a:cubicBezTo>
                    <a:pt x="766547" y="257082"/>
                    <a:pt x="869683" y="102116"/>
                    <a:pt x="898271" y="35225"/>
                  </a:cubicBezTo>
                  <a:cubicBezTo>
                    <a:pt x="880313" y="11045"/>
                    <a:pt x="831748" y="-9072"/>
                    <a:pt x="774383" y="4250"/>
                  </a:cubicBezTo>
                  <a:cubicBezTo>
                    <a:pt x="719607" y="16976"/>
                    <a:pt x="687400" y="56307"/>
                    <a:pt x="650481" y="128151"/>
                  </a:cubicBezTo>
                  <a:lnTo>
                    <a:pt x="515493" y="19824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E0727FA5-484F-7548-B399-67882FF14145}"/>
                </a:ext>
              </a:extLst>
            </p:cNvPr>
            <p:cNvSpPr/>
            <p:nvPr/>
          </p:nvSpPr>
          <p:spPr>
            <a:xfrm>
              <a:off x="12280596" y="2044287"/>
              <a:ext cx="774382" cy="216827"/>
            </a:xfrm>
            <a:custGeom>
              <a:avLst/>
              <a:gdLst>
                <a:gd name="connsiteX0" fmla="*/ 433654 w 774382"/>
                <a:gd name="connsiteY0" fmla="*/ 216827 h 216827"/>
                <a:gd name="connsiteX1" fmla="*/ 681457 w 774382"/>
                <a:gd name="connsiteY1" fmla="*/ 216827 h 216827"/>
                <a:gd name="connsiteX2" fmla="*/ 681457 w 774382"/>
                <a:gd name="connsiteY2" fmla="*/ 61951 h 216827"/>
                <a:gd name="connsiteX3" fmla="*/ 517792 w 774382"/>
                <a:gd name="connsiteY3" fmla="*/ 61951 h 216827"/>
                <a:gd name="connsiteX4" fmla="*/ 402679 w 774382"/>
                <a:gd name="connsiteY4" fmla="*/ 0 h 216827"/>
                <a:gd name="connsiteX5" fmla="*/ 247802 w 774382"/>
                <a:gd name="connsiteY5" fmla="*/ 0 h 216827"/>
                <a:gd name="connsiteX6" fmla="*/ 123901 w 774382"/>
                <a:gd name="connsiteY6" fmla="*/ 61951 h 216827"/>
                <a:gd name="connsiteX7" fmla="*/ 0 w 774382"/>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82" h="216827">
                  <a:moveTo>
                    <a:pt x="433654" y="216827"/>
                  </a:moveTo>
                  <a:lnTo>
                    <a:pt x="681457" y="216827"/>
                  </a:lnTo>
                  <a:cubicBezTo>
                    <a:pt x="805358" y="216827"/>
                    <a:pt x="805358" y="61951"/>
                    <a:pt x="681457" y="61951"/>
                  </a:cubicBezTo>
                  <a:lnTo>
                    <a:pt x="517792" y="61951"/>
                  </a:lnTo>
                  <a:cubicBezTo>
                    <a:pt x="491985" y="61951"/>
                    <a:pt x="443586" y="0"/>
                    <a:pt x="402679" y="0"/>
                  </a:cubicBezTo>
                  <a:lnTo>
                    <a:pt x="247802" y="0"/>
                  </a:lnTo>
                  <a:cubicBezTo>
                    <a:pt x="205943" y="0"/>
                    <a:pt x="153962" y="33960"/>
                    <a:pt x="123901" y="61951"/>
                  </a:cubicBezTo>
                  <a:cubicBezTo>
                    <a:pt x="77470" y="108369"/>
                    <a:pt x="0" y="185852"/>
                    <a:pt x="0" y="185852"/>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F0896EBA-BD5B-804D-9E5B-FBCC691F6E34}"/>
                </a:ext>
              </a:extLst>
            </p:cNvPr>
            <p:cNvSpPr/>
            <p:nvPr/>
          </p:nvSpPr>
          <p:spPr>
            <a:xfrm>
              <a:off x="12063767" y="2168195"/>
              <a:ext cx="526580" cy="526567"/>
            </a:xfrm>
            <a:custGeom>
              <a:avLst/>
              <a:gdLst>
                <a:gd name="connsiteX0" fmla="*/ 371704 w 526580"/>
                <a:gd name="connsiteY0" fmla="*/ 526567 h 526567"/>
                <a:gd name="connsiteX1" fmla="*/ 526580 w 526580"/>
                <a:gd name="connsiteY1" fmla="*/ 371691 h 526567"/>
                <a:gd name="connsiteX2" fmla="*/ 154889 w 526580"/>
                <a:gd name="connsiteY2" fmla="*/ 0 h 526567"/>
                <a:gd name="connsiteX3" fmla="*/ 0 w 526580"/>
                <a:gd name="connsiteY3" fmla="*/ 154864 h 526567"/>
                <a:gd name="connsiteX4" fmla="*/ 371704 w 526580"/>
                <a:gd name="connsiteY4" fmla="*/ 526567 h 5265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67">
                  <a:moveTo>
                    <a:pt x="371704" y="526567"/>
                  </a:moveTo>
                  <a:lnTo>
                    <a:pt x="526580" y="371691"/>
                  </a:lnTo>
                  <a:lnTo>
                    <a:pt x="154889" y="0"/>
                  </a:lnTo>
                  <a:lnTo>
                    <a:pt x="0" y="154864"/>
                  </a:lnTo>
                  <a:lnTo>
                    <a:pt x="371704" y="526567"/>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BEDEE54A-471F-BD4F-AF8C-9644A75FF6E6}"/>
                </a:ext>
              </a:extLst>
            </p:cNvPr>
            <p:cNvSpPr/>
            <p:nvPr/>
          </p:nvSpPr>
          <p:spPr>
            <a:xfrm>
              <a:off x="12993033" y="1119613"/>
              <a:ext cx="223164" cy="991817"/>
            </a:xfrm>
            <a:custGeom>
              <a:avLst/>
              <a:gdLst>
                <a:gd name="connsiteX0" fmla="*/ 216814 w 216814"/>
                <a:gd name="connsiteY0" fmla="*/ 473088 h 562737"/>
                <a:gd name="connsiteX1" fmla="*/ 216814 w 216814"/>
                <a:gd name="connsiteY1" fmla="*/ 0 h 562737"/>
                <a:gd name="connsiteX2" fmla="*/ 0 w 216814"/>
                <a:gd name="connsiteY2" fmla="*/ 0 h 562737"/>
                <a:gd name="connsiteX3" fmla="*/ 0 w 216814"/>
                <a:gd name="connsiteY3" fmla="*/ 562737 h 562737"/>
                <a:gd name="connsiteX0" fmla="*/ 223164 w 223164"/>
                <a:gd name="connsiteY0" fmla="*/ 514521 h 562737"/>
                <a:gd name="connsiteX1" fmla="*/ 216814 w 223164"/>
                <a:gd name="connsiteY1" fmla="*/ 0 h 562737"/>
                <a:gd name="connsiteX2" fmla="*/ 0 w 223164"/>
                <a:gd name="connsiteY2" fmla="*/ 0 h 562737"/>
                <a:gd name="connsiteX3" fmla="*/ 0 w 223164"/>
                <a:gd name="connsiteY3" fmla="*/ 562737 h 562737"/>
              </a:gdLst>
              <a:ahLst/>
              <a:cxnLst>
                <a:cxn ang="0">
                  <a:pos x="connsiteX0" y="connsiteY0"/>
                </a:cxn>
                <a:cxn ang="0">
                  <a:pos x="connsiteX1" y="connsiteY1"/>
                </a:cxn>
                <a:cxn ang="0">
                  <a:pos x="connsiteX2" y="connsiteY2"/>
                </a:cxn>
                <a:cxn ang="0">
                  <a:pos x="connsiteX3" y="connsiteY3"/>
                </a:cxn>
              </a:cxnLst>
              <a:rect l="l" t="t" r="r" b="b"/>
              <a:pathLst>
                <a:path w="223164" h="562737">
                  <a:moveTo>
                    <a:pt x="223164" y="514521"/>
                  </a:moveTo>
                  <a:cubicBezTo>
                    <a:pt x="221047" y="343014"/>
                    <a:pt x="218931" y="171507"/>
                    <a:pt x="216814" y="0"/>
                  </a:cubicBezTo>
                  <a:lnTo>
                    <a:pt x="0" y="0"/>
                  </a:lnTo>
                  <a:lnTo>
                    <a:pt x="0" y="56273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D1FCAB88-4280-3E44-8A01-98943E06268B}"/>
                </a:ext>
              </a:extLst>
            </p:cNvPr>
            <p:cNvSpPr/>
            <p:nvPr/>
          </p:nvSpPr>
          <p:spPr>
            <a:xfrm>
              <a:off x="12776200" y="1331854"/>
              <a:ext cx="216827" cy="765289"/>
            </a:xfrm>
            <a:custGeom>
              <a:avLst/>
              <a:gdLst>
                <a:gd name="connsiteX0" fmla="*/ 0 w 216827"/>
                <a:gd name="connsiteY0" fmla="*/ 765289 h 765289"/>
                <a:gd name="connsiteX1" fmla="*/ 0 w 216827"/>
                <a:gd name="connsiteY1" fmla="*/ 0 h 765289"/>
                <a:gd name="connsiteX2" fmla="*/ 216827 w 216827"/>
                <a:gd name="connsiteY2" fmla="*/ 0 h 765289"/>
                <a:gd name="connsiteX3" fmla="*/ 216827 w 216827"/>
                <a:gd name="connsiteY3" fmla="*/ 216827 h 765289"/>
              </a:gdLst>
              <a:ahLst/>
              <a:cxnLst>
                <a:cxn ang="0">
                  <a:pos x="connsiteX0" y="connsiteY0"/>
                </a:cxn>
                <a:cxn ang="1">
                  <a:pos x="connsiteX1" y="connsiteY1"/>
                </a:cxn>
                <a:cxn ang="2">
                  <a:pos x="connsiteX2" y="connsiteY2"/>
                </a:cxn>
                <a:cxn ang="3">
                  <a:pos x="connsiteX3" y="connsiteY3"/>
                </a:cxn>
              </a:cxnLst>
              <a:rect l="l" t="t" r="r" b="b"/>
              <a:pathLst>
                <a:path w="216827" h="765289">
                  <a:moveTo>
                    <a:pt x="0" y="765289"/>
                  </a:moveTo>
                  <a:lnTo>
                    <a:pt x="0" y="0"/>
                  </a:lnTo>
                  <a:lnTo>
                    <a:pt x="216827" y="0"/>
                  </a:lnTo>
                  <a:lnTo>
                    <a:pt x="216827" y="21682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0853DEA0-A4B6-B447-A292-84A9CD87928D}"/>
                </a:ext>
              </a:extLst>
            </p:cNvPr>
            <p:cNvSpPr/>
            <p:nvPr/>
          </p:nvSpPr>
          <p:spPr>
            <a:xfrm>
              <a:off x="12559373" y="1765511"/>
              <a:ext cx="216827" cy="278778"/>
            </a:xfrm>
            <a:custGeom>
              <a:avLst/>
              <a:gdLst>
                <a:gd name="connsiteX0" fmla="*/ 216827 w 216827"/>
                <a:gd name="connsiteY0" fmla="*/ 0 h 278778"/>
                <a:gd name="connsiteX1" fmla="*/ 0 w 216827"/>
                <a:gd name="connsiteY1" fmla="*/ 0 h 278778"/>
                <a:gd name="connsiteX2" fmla="*/ 0 w 216827"/>
                <a:gd name="connsiteY2" fmla="*/ 278778 h 278778"/>
              </a:gdLst>
              <a:ahLst/>
              <a:cxnLst>
                <a:cxn ang="0">
                  <a:pos x="connsiteX0" y="connsiteY0"/>
                </a:cxn>
                <a:cxn ang="1">
                  <a:pos x="connsiteX1" y="connsiteY1"/>
                </a:cxn>
                <a:cxn ang="2">
                  <a:pos x="connsiteX2" y="connsiteY2"/>
                </a:cxn>
              </a:cxnLst>
              <a:rect l="l" t="t" r="r" b="b"/>
              <a:pathLst>
                <a:path w="216827" h="278778">
                  <a:moveTo>
                    <a:pt x="216827" y="0"/>
                  </a:moveTo>
                  <a:lnTo>
                    <a:pt x="0" y="0"/>
                  </a:lnTo>
                  <a:lnTo>
                    <a:pt x="0" y="278778"/>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95D75601-8C1C-6848-BFF1-1E54F2C075FA}"/>
                </a:ext>
              </a:extLst>
            </p:cNvPr>
            <p:cNvSpPr/>
            <p:nvPr/>
          </p:nvSpPr>
          <p:spPr>
            <a:xfrm>
              <a:off x="12204824" y="230923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22">
            <a:extLst>
              <a:ext uri="{FF2B5EF4-FFF2-40B4-BE49-F238E27FC236}">
                <a16:creationId xmlns:a16="http://schemas.microsoft.com/office/drawing/2014/main" xmlns="" id="{58365FD0-2C7C-FB48-BED6-CEF108BA9C0E}"/>
              </a:ext>
            </a:extLst>
          </p:cNvPr>
          <p:cNvGrpSpPr/>
          <p:nvPr/>
        </p:nvGrpSpPr>
        <p:grpSpPr>
          <a:xfrm>
            <a:off x="5650705" y="2508218"/>
            <a:ext cx="856902" cy="1276250"/>
            <a:chOff x="9502126" y="8294320"/>
            <a:chExt cx="856902" cy="1276250"/>
          </a:xfrm>
        </p:grpSpPr>
        <p:sp>
          <p:nvSpPr>
            <p:cNvPr id="24" name="Freeform 3">
              <a:extLst>
                <a:ext uri="{FF2B5EF4-FFF2-40B4-BE49-F238E27FC236}">
                  <a16:creationId xmlns:a16="http://schemas.microsoft.com/office/drawing/2014/main" xmlns="" id="{7A7D08A9-1F31-E44C-906C-B17D69DBEC15}"/>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4">
              <a:extLst>
                <a:ext uri="{FF2B5EF4-FFF2-40B4-BE49-F238E27FC236}">
                  <a16:creationId xmlns:a16="http://schemas.microsoft.com/office/drawing/2014/main" xmlns="" id="{86E85D8D-AF6E-1C4C-A927-3686678E4696}"/>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F6F7FFA3-AB7B-BD44-856D-27ACA6B4F78A}"/>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21633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2700"/>
                            </p:stCondLst>
                            <p:childTnLst>
                              <p:par>
                                <p:cTn id="27" presetID="22" presetClass="entr" presetSubtype="1" fill="hold" nodeType="afterEffect">
                                  <p:stCondLst>
                                    <p:cond delay="80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40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10515600" cy="498598"/>
          </a:xfrm>
        </p:spPr>
        <p:txBody>
          <a:bodyPr/>
          <a:lstStyle/>
          <a:p>
            <a:r>
              <a:rPr lang="en-US" dirty="0">
                <a:solidFill>
                  <a:schemeClr val="bg1"/>
                </a:solidFill>
              </a:rPr>
              <a:t>Increase plan adoption.</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199" y="2739604"/>
            <a:ext cx="7310093" cy="2822311"/>
          </a:xfrm>
        </p:spPr>
        <p:txBody>
          <a:bodyPr/>
          <a:lstStyle/>
          <a:p>
            <a:pPr marL="342900" indent="-342900">
              <a:buFont typeface="Arial" panose="020B0604020202020204" pitchFamily="34" charset="0"/>
              <a:buChar char="•"/>
            </a:pPr>
            <a:r>
              <a:rPr lang="en-US" sz="2100" dirty="0"/>
              <a:t>Build your strategy based on proven </a:t>
            </a:r>
            <a:br>
              <a:rPr lang="en-US" sz="2100" dirty="0"/>
            </a:br>
            <a:r>
              <a:rPr lang="en-US" sz="2100" dirty="0"/>
              <a:t>best practices.</a:t>
            </a:r>
          </a:p>
          <a:p>
            <a:pPr marL="342900" indent="-342900">
              <a:buFont typeface="Arial" panose="020B0604020202020204" pitchFamily="34" charset="0"/>
              <a:buChar char="•"/>
            </a:pPr>
            <a:r>
              <a:rPr lang="en-US" sz="2100" dirty="0"/>
              <a:t>Tap turnkey multi-media enrollment materials.</a:t>
            </a:r>
          </a:p>
          <a:p>
            <a:pPr marL="342900" indent="-342900">
              <a:buFont typeface="Arial" panose="020B0604020202020204" pitchFamily="34" charset="0"/>
              <a:buChar char="•"/>
            </a:pPr>
            <a:r>
              <a:rPr lang="en-US" sz="2100" dirty="0"/>
              <a:t>Drive ongoing engagement with packaged education content.</a:t>
            </a:r>
          </a:p>
          <a:p>
            <a:pPr marL="342900" indent="-342900">
              <a:buFont typeface="Arial" panose="020B0604020202020204" pitchFamily="34" charset="0"/>
              <a:buChar char="•"/>
            </a:pPr>
            <a:r>
              <a:rPr lang="en-US" sz="2100" dirty="0"/>
              <a:t>Refine and adapt as needs change.</a:t>
            </a:r>
          </a:p>
        </p:txBody>
      </p:sp>
      <p:grpSp>
        <p:nvGrpSpPr>
          <p:cNvPr id="5" name="Group 4">
            <a:extLst>
              <a:ext uri="{FF2B5EF4-FFF2-40B4-BE49-F238E27FC236}">
                <a16:creationId xmlns:a16="http://schemas.microsoft.com/office/drawing/2014/main" xmlns="" id="{C6E9D486-568F-984F-91FD-520B89ABB3D1}"/>
              </a:ext>
            </a:extLst>
          </p:cNvPr>
          <p:cNvGrpSpPr/>
          <p:nvPr/>
        </p:nvGrpSpPr>
        <p:grpSpPr>
          <a:xfrm>
            <a:off x="9361181" y="1164455"/>
            <a:ext cx="1362905" cy="1575149"/>
            <a:chOff x="12063767" y="1119613"/>
            <a:chExt cx="1362905" cy="1575149"/>
          </a:xfrm>
        </p:grpSpPr>
        <p:sp>
          <p:nvSpPr>
            <p:cNvPr id="6" name="Freeform 3">
              <a:extLst>
                <a:ext uri="{FF2B5EF4-FFF2-40B4-BE49-F238E27FC236}">
                  <a16:creationId xmlns:a16="http://schemas.microsoft.com/office/drawing/2014/main" xmlns="" id="{659F27AB-F8C2-F245-A930-12EA2C078DAD}"/>
                </a:ext>
              </a:extLst>
            </p:cNvPr>
            <p:cNvSpPr/>
            <p:nvPr/>
          </p:nvSpPr>
          <p:spPr>
            <a:xfrm>
              <a:off x="12528401" y="1947109"/>
              <a:ext cx="898271" cy="530830"/>
            </a:xfrm>
            <a:custGeom>
              <a:avLst/>
              <a:gdLst>
                <a:gd name="connsiteX0" fmla="*/ 0 w 898271"/>
                <a:gd name="connsiteY0" fmla="*/ 530830 h 530830"/>
                <a:gd name="connsiteX1" fmla="*/ 61951 w 898271"/>
                <a:gd name="connsiteY1" fmla="*/ 499855 h 530830"/>
                <a:gd name="connsiteX2" fmla="*/ 495592 w 898271"/>
                <a:gd name="connsiteY2" fmla="*/ 499855 h 530830"/>
                <a:gd name="connsiteX3" fmla="*/ 743394 w 898271"/>
                <a:gd name="connsiteY3" fmla="*/ 283028 h 530830"/>
                <a:gd name="connsiteX4" fmla="*/ 898271 w 898271"/>
                <a:gd name="connsiteY4" fmla="*/ 35225 h 530830"/>
                <a:gd name="connsiteX5" fmla="*/ 774383 w 898271"/>
                <a:gd name="connsiteY5" fmla="*/ 4250 h 530830"/>
                <a:gd name="connsiteX6" fmla="*/ 650481 w 898271"/>
                <a:gd name="connsiteY6" fmla="*/ 128151 h 530830"/>
                <a:gd name="connsiteX7" fmla="*/ 515493 w 898271"/>
                <a:gd name="connsiteY7" fmla="*/ 198243 h 5308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0">
                  <a:moveTo>
                    <a:pt x="0" y="530830"/>
                  </a:moveTo>
                  <a:cubicBezTo>
                    <a:pt x="11862" y="518968"/>
                    <a:pt x="24028" y="499855"/>
                    <a:pt x="61951" y="499855"/>
                  </a:cubicBezTo>
                  <a:lnTo>
                    <a:pt x="495592" y="499855"/>
                  </a:lnTo>
                  <a:cubicBezTo>
                    <a:pt x="530022" y="499855"/>
                    <a:pt x="719328" y="310015"/>
                    <a:pt x="743394" y="283028"/>
                  </a:cubicBezTo>
                  <a:cubicBezTo>
                    <a:pt x="766547" y="257082"/>
                    <a:pt x="869683" y="102116"/>
                    <a:pt x="898271" y="35225"/>
                  </a:cubicBezTo>
                  <a:cubicBezTo>
                    <a:pt x="880313" y="11045"/>
                    <a:pt x="831748" y="-9072"/>
                    <a:pt x="774383" y="4250"/>
                  </a:cubicBezTo>
                  <a:cubicBezTo>
                    <a:pt x="719607" y="16976"/>
                    <a:pt x="687400" y="56307"/>
                    <a:pt x="650481" y="128151"/>
                  </a:cubicBezTo>
                  <a:lnTo>
                    <a:pt x="515493" y="198243"/>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6">
              <a:extLst>
                <a:ext uri="{FF2B5EF4-FFF2-40B4-BE49-F238E27FC236}">
                  <a16:creationId xmlns:a16="http://schemas.microsoft.com/office/drawing/2014/main" xmlns="" id="{F12CC3CA-DE86-D24E-B766-BAB2F941BC7E}"/>
                </a:ext>
              </a:extLst>
            </p:cNvPr>
            <p:cNvSpPr/>
            <p:nvPr/>
          </p:nvSpPr>
          <p:spPr>
            <a:xfrm>
              <a:off x="12280596" y="2044287"/>
              <a:ext cx="774382" cy="216827"/>
            </a:xfrm>
            <a:custGeom>
              <a:avLst/>
              <a:gdLst>
                <a:gd name="connsiteX0" fmla="*/ 433654 w 774382"/>
                <a:gd name="connsiteY0" fmla="*/ 216827 h 216827"/>
                <a:gd name="connsiteX1" fmla="*/ 681457 w 774382"/>
                <a:gd name="connsiteY1" fmla="*/ 216827 h 216827"/>
                <a:gd name="connsiteX2" fmla="*/ 681457 w 774382"/>
                <a:gd name="connsiteY2" fmla="*/ 61951 h 216827"/>
                <a:gd name="connsiteX3" fmla="*/ 517792 w 774382"/>
                <a:gd name="connsiteY3" fmla="*/ 61951 h 216827"/>
                <a:gd name="connsiteX4" fmla="*/ 402679 w 774382"/>
                <a:gd name="connsiteY4" fmla="*/ 0 h 216827"/>
                <a:gd name="connsiteX5" fmla="*/ 247802 w 774382"/>
                <a:gd name="connsiteY5" fmla="*/ 0 h 216827"/>
                <a:gd name="connsiteX6" fmla="*/ 123901 w 774382"/>
                <a:gd name="connsiteY6" fmla="*/ 61951 h 216827"/>
                <a:gd name="connsiteX7" fmla="*/ 0 w 774382"/>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82" h="216827">
                  <a:moveTo>
                    <a:pt x="433654" y="216827"/>
                  </a:moveTo>
                  <a:lnTo>
                    <a:pt x="681457" y="216827"/>
                  </a:lnTo>
                  <a:cubicBezTo>
                    <a:pt x="805358" y="216827"/>
                    <a:pt x="805358" y="61951"/>
                    <a:pt x="681457" y="61951"/>
                  </a:cubicBezTo>
                  <a:lnTo>
                    <a:pt x="517792" y="61951"/>
                  </a:lnTo>
                  <a:cubicBezTo>
                    <a:pt x="491985" y="61951"/>
                    <a:pt x="443586" y="0"/>
                    <a:pt x="402679" y="0"/>
                  </a:cubicBezTo>
                  <a:lnTo>
                    <a:pt x="247802" y="0"/>
                  </a:lnTo>
                  <a:cubicBezTo>
                    <a:pt x="205943" y="0"/>
                    <a:pt x="153962" y="33960"/>
                    <a:pt x="123901" y="61951"/>
                  </a:cubicBezTo>
                  <a:cubicBezTo>
                    <a:pt x="77470" y="108369"/>
                    <a:pt x="0" y="185852"/>
                    <a:pt x="0" y="185852"/>
                  </a:cubicBez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C5EF3232-FFA5-6A47-B800-CBF7FA8C36B1}"/>
                </a:ext>
              </a:extLst>
            </p:cNvPr>
            <p:cNvSpPr/>
            <p:nvPr/>
          </p:nvSpPr>
          <p:spPr>
            <a:xfrm>
              <a:off x="12063767" y="2168195"/>
              <a:ext cx="526580" cy="526567"/>
            </a:xfrm>
            <a:custGeom>
              <a:avLst/>
              <a:gdLst>
                <a:gd name="connsiteX0" fmla="*/ 371704 w 526580"/>
                <a:gd name="connsiteY0" fmla="*/ 526567 h 526567"/>
                <a:gd name="connsiteX1" fmla="*/ 526580 w 526580"/>
                <a:gd name="connsiteY1" fmla="*/ 371691 h 526567"/>
                <a:gd name="connsiteX2" fmla="*/ 154889 w 526580"/>
                <a:gd name="connsiteY2" fmla="*/ 0 h 526567"/>
                <a:gd name="connsiteX3" fmla="*/ 0 w 526580"/>
                <a:gd name="connsiteY3" fmla="*/ 154864 h 526567"/>
                <a:gd name="connsiteX4" fmla="*/ 371704 w 526580"/>
                <a:gd name="connsiteY4" fmla="*/ 526567 h 5265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67">
                  <a:moveTo>
                    <a:pt x="371704" y="526567"/>
                  </a:moveTo>
                  <a:lnTo>
                    <a:pt x="526580" y="371691"/>
                  </a:lnTo>
                  <a:lnTo>
                    <a:pt x="154889" y="0"/>
                  </a:lnTo>
                  <a:lnTo>
                    <a:pt x="0" y="154864"/>
                  </a:lnTo>
                  <a:lnTo>
                    <a:pt x="371704" y="526567"/>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14F520D1-B3D0-7C40-9440-2DCD771DCFD7}"/>
                </a:ext>
              </a:extLst>
            </p:cNvPr>
            <p:cNvSpPr/>
            <p:nvPr/>
          </p:nvSpPr>
          <p:spPr>
            <a:xfrm>
              <a:off x="12993033" y="1119613"/>
              <a:ext cx="223164" cy="991817"/>
            </a:xfrm>
            <a:custGeom>
              <a:avLst/>
              <a:gdLst>
                <a:gd name="connsiteX0" fmla="*/ 216814 w 216814"/>
                <a:gd name="connsiteY0" fmla="*/ 473088 h 562737"/>
                <a:gd name="connsiteX1" fmla="*/ 216814 w 216814"/>
                <a:gd name="connsiteY1" fmla="*/ 0 h 562737"/>
                <a:gd name="connsiteX2" fmla="*/ 0 w 216814"/>
                <a:gd name="connsiteY2" fmla="*/ 0 h 562737"/>
                <a:gd name="connsiteX3" fmla="*/ 0 w 216814"/>
                <a:gd name="connsiteY3" fmla="*/ 562737 h 562737"/>
                <a:gd name="connsiteX0" fmla="*/ 223164 w 223164"/>
                <a:gd name="connsiteY0" fmla="*/ 514521 h 562737"/>
                <a:gd name="connsiteX1" fmla="*/ 216814 w 223164"/>
                <a:gd name="connsiteY1" fmla="*/ 0 h 562737"/>
                <a:gd name="connsiteX2" fmla="*/ 0 w 223164"/>
                <a:gd name="connsiteY2" fmla="*/ 0 h 562737"/>
                <a:gd name="connsiteX3" fmla="*/ 0 w 223164"/>
                <a:gd name="connsiteY3" fmla="*/ 562737 h 562737"/>
              </a:gdLst>
              <a:ahLst/>
              <a:cxnLst>
                <a:cxn ang="0">
                  <a:pos x="connsiteX0" y="connsiteY0"/>
                </a:cxn>
                <a:cxn ang="0">
                  <a:pos x="connsiteX1" y="connsiteY1"/>
                </a:cxn>
                <a:cxn ang="0">
                  <a:pos x="connsiteX2" y="connsiteY2"/>
                </a:cxn>
                <a:cxn ang="0">
                  <a:pos x="connsiteX3" y="connsiteY3"/>
                </a:cxn>
              </a:cxnLst>
              <a:rect l="l" t="t" r="r" b="b"/>
              <a:pathLst>
                <a:path w="223164" h="562737">
                  <a:moveTo>
                    <a:pt x="223164" y="514521"/>
                  </a:moveTo>
                  <a:cubicBezTo>
                    <a:pt x="221047" y="343014"/>
                    <a:pt x="218931" y="171507"/>
                    <a:pt x="216814" y="0"/>
                  </a:cubicBezTo>
                  <a:lnTo>
                    <a:pt x="0" y="0"/>
                  </a:lnTo>
                  <a:lnTo>
                    <a:pt x="0" y="56273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84952FB4-15A1-0946-A6A4-EDF35F35DFA6}"/>
                </a:ext>
              </a:extLst>
            </p:cNvPr>
            <p:cNvSpPr/>
            <p:nvPr/>
          </p:nvSpPr>
          <p:spPr>
            <a:xfrm>
              <a:off x="12776200" y="1331854"/>
              <a:ext cx="216827" cy="765289"/>
            </a:xfrm>
            <a:custGeom>
              <a:avLst/>
              <a:gdLst>
                <a:gd name="connsiteX0" fmla="*/ 0 w 216827"/>
                <a:gd name="connsiteY0" fmla="*/ 765289 h 765289"/>
                <a:gd name="connsiteX1" fmla="*/ 0 w 216827"/>
                <a:gd name="connsiteY1" fmla="*/ 0 h 765289"/>
                <a:gd name="connsiteX2" fmla="*/ 216827 w 216827"/>
                <a:gd name="connsiteY2" fmla="*/ 0 h 765289"/>
                <a:gd name="connsiteX3" fmla="*/ 216827 w 216827"/>
                <a:gd name="connsiteY3" fmla="*/ 216827 h 765289"/>
              </a:gdLst>
              <a:ahLst/>
              <a:cxnLst>
                <a:cxn ang="0">
                  <a:pos x="connsiteX0" y="connsiteY0"/>
                </a:cxn>
                <a:cxn ang="1">
                  <a:pos x="connsiteX1" y="connsiteY1"/>
                </a:cxn>
                <a:cxn ang="2">
                  <a:pos x="connsiteX2" y="connsiteY2"/>
                </a:cxn>
                <a:cxn ang="3">
                  <a:pos x="connsiteX3" y="connsiteY3"/>
                </a:cxn>
              </a:cxnLst>
              <a:rect l="l" t="t" r="r" b="b"/>
              <a:pathLst>
                <a:path w="216827" h="765289">
                  <a:moveTo>
                    <a:pt x="0" y="765289"/>
                  </a:moveTo>
                  <a:lnTo>
                    <a:pt x="0" y="0"/>
                  </a:lnTo>
                  <a:lnTo>
                    <a:pt x="216827" y="0"/>
                  </a:lnTo>
                  <a:lnTo>
                    <a:pt x="216827" y="21682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85F937CD-0B45-A04D-A0C0-76FFE3A41610}"/>
                </a:ext>
              </a:extLst>
            </p:cNvPr>
            <p:cNvSpPr/>
            <p:nvPr/>
          </p:nvSpPr>
          <p:spPr>
            <a:xfrm>
              <a:off x="12559373" y="1765511"/>
              <a:ext cx="216827" cy="278778"/>
            </a:xfrm>
            <a:custGeom>
              <a:avLst/>
              <a:gdLst>
                <a:gd name="connsiteX0" fmla="*/ 216827 w 216827"/>
                <a:gd name="connsiteY0" fmla="*/ 0 h 278778"/>
                <a:gd name="connsiteX1" fmla="*/ 0 w 216827"/>
                <a:gd name="connsiteY1" fmla="*/ 0 h 278778"/>
                <a:gd name="connsiteX2" fmla="*/ 0 w 216827"/>
                <a:gd name="connsiteY2" fmla="*/ 278778 h 278778"/>
              </a:gdLst>
              <a:ahLst/>
              <a:cxnLst>
                <a:cxn ang="0">
                  <a:pos x="connsiteX0" y="connsiteY0"/>
                </a:cxn>
                <a:cxn ang="1">
                  <a:pos x="connsiteX1" y="connsiteY1"/>
                </a:cxn>
                <a:cxn ang="2">
                  <a:pos x="connsiteX2" y="connsiteY2"/>
                </a:cxn>
              </a:cxnLst>
              <a:rect l="l" t="t" r="r" b="b"/>
              <a:pathLst>
                <a:path w="216827" h="278778">
                  <a:moveTo>
                    <a:pt x="216827" y="0"/>
                  </a:moveTo>
                  <a:lnTo>
                    <a:pt x="0" y="0"/>
                  </a:lnTo>
                  <a:lnTo>
                    <a:pt x="0" y="278778"/>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23BEFD7-4EC8-D242-9B20-CCEEFAAB6E2F}"/>
                </a:ext>
              </a:extLst>
            </p:cNvPr>
            <p:cNvSpPr/>
            <p:nvPr/>
          </p:nvSpPr>
          <p:spPr>
            <a:xfrm>
              <a:off x="12204824" y="230923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94561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9031722" cy="747897"/>
          </a:xfrm>
        </p:spPr>
        <p:txBody>
          <a:bodyPr/>
          <a:lstStyle/>
          <a:p>
            <a:r>
              <a:rPr lang="en-US" sz="2700" dirty="0"/>
              <a:t>Quick, convenient access to funds designed to engage users.</a:t>
            </a:r>
          </a:p>
        </p:txBody>
      </p:sp>
      <p:grpSp>
        <p:nvGrpSpPr>
          <p:cNvPr id="15" name="Group 14">
            <a:extLst>
              <a:ext uri="{FF2B5EF4-FFF2-40B4-BE49-F238E27FC236}">
                <a16:creationId xmlns:a16="http://schemas.microsoft.com/office/drawing/2014/main" xmlns=""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a16="http://schemas.microsoft.com/office/drawing/2014/main" xmlns=""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a:extLst>
              <a:ext uri="{FF2B5EF4-FFF2-40B4-BE49-F238E27FC236}">
                <a16:creationId xmlns:a16="http://schemas.microsoft.com/office/drawing/2014/main" xmlns="" id="{A26D9803-DFF8-9A40-B430-E15BC456B1B5}"/>
              </a:ext>
            </a:extLst>
          </p:cNvPr>
          <p:cNvSpPr txBox="1"/>
          <p:nvPr/>
        </p:nvSpPr>
        <p:spPr>
          <a:xfrm>
            <a:off x="838200" y="4608522"/>
            <a:ext cx="2619703" cy="1446550"/>
          </a:xfrm>
          <a:prstGeom prst="rect">
            <a:avLst/>
          </a:prstGeom>
          <a:noFill/>
        </p:spPr>
        <p:txBody>
          <a:bodyPr wrap="square" lIns="0" tIns="0" rIns="0" bIns="0" rtlCol="0">
            <a:spAutoFit/>
          </a:bodyPr>
          <a:lstStyle/>
          <a:p>
            <a:r>
              <a:rPr lang="en-US" sz="2000" dirty="0">
                <a:solidFill>
                  <a:schemeClr val="accent1"/>
                </a:solidFill>
                <a:latin typeface="+mj-lt"/>
              </a:rPr>
              <a:t>Convenient online payment options </a:t>
            </a:r>
            <a:r>
              <a:rPr lang="en-US" dirty="0">
                <a:solidFill>
                  <a:schemeClr val="accent1"/>
                </a:solidFill>
              </a:rPr>
              <a:t/>
            </a:r>
            <a:br>
              <a:rPr lang="en-US" dirty="0">
                <a:solidFill>
                  <a:schemeClr val="accent1"/>
                </a:solidFill>
              </a:rPr>
            </a:br>
            <a:r>
              <a:rPr lang="en-US" dirty="0">
                <a:solidFill>
                  <a:schemeClr val="accent1"/>
                </a:solidFill>
              </a:rPr>
              <a:t>debit card, online bill pay, check or direct deposit.</a:t>
            </a:r>
          </a:p>
          <a:p>
            <a:pPr algn="ctr"/>
            <a:endParaRPr lang="en-US" dirty="0">
              <a:solidFill>
                <a:schemeClr val="accent2"/>
              </a:solidFill>
            </a:endParaRPr>
          </a:p>
        </p:txBody>
      </p:sp>
      <p:sp>
        <p:nvSpPr>
          <p:cNvPr id="20" name="TextBox 19">
            <a:extLst>
              <a:ext uri="{FF2B5EF4-FFF2-40B4-BE49-F238E27FC236}">
                <a16:creationId xmlns:a16="http://schemas.microsoft.com/office/drawing/2014/main" xmlns="" id="{C11EF852-79B7-E249-B3F4-BD28251AE235}"/>
              </a:ext>
            </a:extLst>
          </p:cNvPr>
          <p:cNvSpPr txBox="1"/>
          <p:nvPr/>
        </p:nvSpPr>
        <p:spPr>
          <a:xfrm>
            <a:off x="4596962" y="4608522"/>
            <a:ext cx="2325413" cy="1169551"/>
          </a:xfrm>
          <a:prstGeom prst="rect">
            <a:avLst/>
          </a:prstGeom>
          <a:noFill/>
        </p:spPr>
        <p:txBody>
          <a:bodyPr wrap="square" lIns="0" tIns="0" rIns="0" bIns="0" rtlCol="0">
            <a:spAutoFit/>
          </a:bodyPr>
          <a:lstStyle/>
          <a:p>
            <a:r>
              <a:rPr lang="en-US" sz="2000" dirty="0">
                <a:solidFill>
                  <a:schemeClr val="accent1"/>
                </a:solidFill>
                <a:latin typeface="+mj-lt"/>
              </a:rPr>
              <a:t>EZ Receipts mobile app </a:t>
            </a:r>
            <a:r>
              <a:rPr lang="en-US" dirty="0">
                <a:solidFill>
                  <a:schemeClr val="accent1"/>
                </a:solidFill>
              </a:rPr>
              <a:t>to manage HSA accounts on the go.</a:t>
            </a:r>
          </a:p>
          <a:p>
            <a:pPr algn="ctr"/>
            <a:endParaRPr lang="en-US" dirty="0">
              <a:solidFill>
                <a:schemeClr val="accent2"/>
              </a:solidFill>
            </a:endParaRPr>
          </a:p>
        </p:txBody>
      </p:sp>
      <p:sp>
        <p:nvSpPr>
          <p:cNvPr id="21" name="TextBox 20">
            <a:extLst>
              <a:ext uri="{FF2B5EF4-FFF2-40B4-BE49-F238E27FC236}">
                <a16:creationId xmlns:a16="http://schemas.microsoft.com/office/drawing/2014/main" xmlns="" id="{7C4107BF-18DB-EC4E-9AE8-3D6FA833FD99}"/>
              </a:ext>
            </a:extLst>
          </p:cNvPr>
          <p:cNvSpPr txBox="1"/>
          <p:nvPr/>
        </p:nvSpPr>
        <p:spPr>
          <a:xfrm>
            <a:off x="8061434" y="4608522"/>
            <a:ext cx="2073873" cy="1138773"/>
          </a:xfrm>
          <a:prstGeom prst="rect">
            <a:avLst/>
          </a:prstGeom>
          <a:noFill/>
        </p:spPr>
        <p:txBody>
          <a:bodyPr wrap="square" lIns="0" tIns="0" rIns="0" bIns="0" rtlCol="0">
            <a:spAutoFit/>
          </a:bodyPr>
          <a:lstStyle/>
          <a:p>
            <a:r>
              <a:rPr lang="en-US" sz="2000" dirty="0">
                <a:solidFill>
                  <a:schemeClr val="accent1"/>
                </a:solidFill>
                <a:latin typeface="+mj-lt"/>
              </a:rPr>
              <a:t>Online store </a:t>
            </a:r>
            <a:r>
              <a:rPr lang="en-US" dirty="0">
                <a:solidFill>
                  <a:schemeClr val="accent1"/>
                </a:solidFill>
              </a:rPr>
              <a:t/>
            </a:r>
            <a:br>
              <a:rPr lang="en-US" dirty="0">
                <a:solidFill>
                  <a:schemeClr val="accent1"/>
                </a:solidFill>
              </a:rPr>
            </a:br>
            <a:r>
              <a:rPr lang="en-US" dirty="0">
                <a:solidFill>
                  <a:schemeClr val="accent1"/>
                </a:solidFill>
              </a:rPr>
              <a:t>that only carries items eligible for reimbursement.</a:t>
            </a:r>
            <a:endParaRPr lang="en-US" dirty="0">
              <a:solidFill>
                <a:schemeClr val="accent2"/>
              </a:solidFill>
            </a:endParaRPr>
          </a:p>
        </p:txBody>
      </p:sp>
      <p:grpSp>
        <p:nvGrpSpPr>
          <p:cNvPr id="23" name="Group 22">
            <a:extLst>
              <a:ext uri="{FF2B5EF4-FFF2-40B4-BE49-F238E27FC236}">
                <a16:creationId xmlns:a16="http://schemas.microsoft.com/office/drawing/2014/main" xmlns="" id="{FD4FDD9A-43A3-5648-80E5-5CD0548ECBE2}"/>
              </a:ext>
            </a:extLst>
          </p:cNvPr>
          <p:cNvGrpSpPr/>
          <p:nvPr/>
        </p:nvGrpSpPr>
        <p:grpSpPr>
          <a:xfrm>
            <a:off x="4596962" y="3513882"/>
            <a:ext cx="453011" cy="820043"/>
            <a:chOff x="1132364" y="1043254"/>
            <a:chExt cx="1021528" cy="1849175"/>
          </a:xfrm>
        </p:grpSpPr>
        <p:sp>
          <p:nvSpPr>
            <p:cNvPr id="24" name="Freeform 3">
              <a:extLst>
                <a:ext uri="{FF2B5EF4-FFF2-40B4-BE49-F238E27FC236}">
                  <a16:creationId xmlns:a16="http://schemas.microsoft.com/office/drawing/2014/main" xmlns="" id="{393F13C6-5407-9442-B3E0-7C0493E8E5CB}"/>
                </a:ext>
              </a:extLst>
            </p:cNvPr>
            <p:cNvSpPr/>
            <p:nvPr/>
          </p:nvSpPr>
          <p:spPr>
            <a:xfrm>
              <a:off x="1132364" y="1630214"/>
              <a:ext cx="547472" cy="1262215"/>
            </a:xfrm>
            <a:custGeom>
              <a:avLst/>
              <a:gdLst>
                <a:gd name="connsiteX0" fmla="*/ 547472 w 547472"/>
                <a:gd name="connsiteY0" fmla="*/ 436550 h 1262215"/>
                <a:gd name="connsiteX1" fmla="*/ 547472 w 547472"/>
                <a:gd name="connsiteY1" fmla="*/ 385686 h 1262215"/>
                <a:gd name="connsiteX2" fmla="*/ 547472 w 547472"/>
                <a:gd name="connsiteY2" fmla="*/ 69621 h 1262215"/>
                <a:gd name="connsiteX3" fmla="*/ 477850 w 547472"/>
                <a:gd name="connsiteY3" fmla="*/ 0 h 1262215"/>
                <a:gd name="connsiteX4" fmla="*/ 408229 w 547472"/>
                <a:gd name="connsiteY4" fmla="*/ 69621 h 1262215"/>
                <a:gd name="connsiteX5" fmla="*/ 408229 w 547472"/>
                <a:gd name="connsiteY5" fmla="*/ 638213 h 1262215"/>
                <a:gd name="connsiteX6" fmla="*/ 341160 w 547472"/>
                <a:gd name="connsiteY6" fmla="*/ 735355 h 1262215"/>
                <a:gd name="connsiteX7" fmla="*/ 252222 w 547472"/>
                <a:gd name="connsiteY7" fmla="*/ 686664 h 1262215"/>
                <a:gd name="connsiteX8" fmla="*/ 230340 w 547472"/>
                <a:gd name="connsiteY8" fmla="*/ 665340 h 1262215"/>
                <a:gd name="connsiteX9" fmla="*/ 59601 w 547472"/>
                <a:gd name="connsiteY9" fmla="*/ 583184 h 1262215"/>
                <a:gd name="connsiteX10" fmla="*/ 0 w 547472"/>
                <a:gd name="connsiteY10" fmla="*/ 629107 h 1262215"/>
                <a:gd name="connsiteX11" fmla="*/ 45974 w 547472"/>
                <a:gd name="connsiteY11" fmla="*/ 695350 h 1262215"/>
                <a:gd name="connsiteX12" fmla="*/ 95669 w 547472"/>
                <a:gd name="connsiteY12" fmla="*/ 743496 h 1262215"/>
                <a:gd name="connsiteX13" fmla="*/ 159563 w 547472"/>
                <a:gd name="connsiteY13" fmla="*/ 836066 h 1262215"/>
                <a:gd name="connsiteX14" fmla="*/ 203251 w 547472"/>
                <a:gd name="connsiteY14" fmla="*/ 898462 h 1262215"/>
                <a:gd name="connsiteX15" fmla="*/ 253810 w 547472"/>
                <a:gd name="connsiteY15" fmla="*/ 946252 h 1262215"/>
                <a:gd name="connsiteX16" fmla="*/ 407822 w 547472"/>
                <a:gd name="connsiteY16" fmla="*/ 1119137 h 1262215"/>
                <a:gd name="connsiteX17" fmla="*/ 408229 w 547472"/>
                <a:gd name="connsiteY17" fmla="*/ 1121651 h 1262215"/>
                <a:gd name="connsiteX18" fmla="*/ 408229 w 547472"/>
                <a:gd name="connsiteY18" fmla="*/ 1124204 h 1262215"/>
                <a:gd name="connsiteX19" fmla="*/ 408229 w 547472"/>
                <a:gd name="connsiteY19" fmla="*/ 1262215 h 12622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47472" h="1262215">
                  <a:moveTo>
                    <a:pt x="547472" y="436550"/>
                  </a:moveTo>
                  <a:lnTo>
                    <a:pt x="547472" y="385686"/>
                  </a:lnTo>
                  <a:lnTo>
                    <a:pt x="547472" y="69621"/>
                  </a:lnTo>
                  <a:cubicBezTo>
                    <a:pt x="547472" y="31242"/>
                    <a:pt x="516242" y="0"/>
                    <a:pt x="477850" y="0"/>
                  </a:cubicBezTo>
                  <a:cubicBezTo>
                    <a:pt x="439458" y="0"/>
                    <a:pt x="408229" y="31242"/>
                    <a:pt x="408229" y="69621"/>
                  </a:cubicBezTo>
                  <a:lnTo>
                    <a:pt x="408229" y="638213"/>
                  </a:lnTo>
                  <a:cubicBezTo>
                    <a:pt x="408229" y="683438"/>
                    <a:pt x="400596" y="735355"/>
                    <a:pt x="341160" y="735355"/>
                  </a:cubicBezTo>
                  <a:cubicBezTo>
                    <a:pt x="299961" y="735355"/>
                    <a:pt x="276784" y="711695"/>
                    <a:pt x="252222" y="686664"/>
                  </a:cubicBezTo>
                  <a:cubicBezTo>
                    <a:pt x="245186" y="679463"/>
                    <a:pt x="237909" y="672033"/>
                    <a:pt x="230340" y="665340"/>
                  </a:cubicBezTo>
                  <a:cubicBezTo>
                    <a:pt x="165151" y="607758"/>
                    <a:pt x="114084" y="583184"/>
                    <a:pt x="59601" y="583184"/>
                  </a:cubicBezTo>
                  <a:cubicBezTo>
                    <a:pt x="18948" y="583184"/>
                    <a:pt x="0" y="597764"/>
                    <a:pt x="0" y="629107"/>
                  </a:cubicBezTo>
                  <a:cubicBezTo>
                    <a:pt x="0" y="655409"/>
                    <a:pt x="17475" y="671411"/>
                    <a:pt x="45974" y="695350"/>
                  </a:cubicBezTo>
                  <a:cubicBezTo>
                    <a:pt x="61887" y="708698"/>
                    <a:pt x="79667" y="723621"/>
                    <a:pt x="95669" y="743496"/>
                  </a:cubicBezTo>
                  <a:cubicBezTo>
                    <a:pt x="124676" y="779488"/>
                    <a:pt x="143205" y="809549"/>
                    <a:pt x="159563" y="836066"/>
                  </a:cubicBezTo>
                  <a:cubicBezTo>
                    <a:pt x="174930" y="860996"/>
                    <a:pt x="186982" y="880555"/>
                    <a:pt x="203251" y="898462"/>
                  </a:cubicBezTo>
                  <a:cubicBezTo>
                    <a:pt x="212534" y="908634"/>
                    <a:pt x="232588" y="926909"/>
                    <a:pt x="253810" y="946252"/>
                  </a:cubicBezTo>
                  <a:cubicBezTo>
                    <a:pt x="378269" y="1059840"/>
                    <a:pt x="403936" y="1094613"/>
                    <a:pt x="407822" y="1119137"/>
                  </a:cubicBezTo>
                  <a:lnTo>
                    <a:pt x="408229" y="1121651"/>
                  </a:lnTo>
                  <a:lnTo>
                    <a:pt x="408229" y="1124204"/>
                  </a:lnTo>
                  <a:lnTo>
                    <a:pt x="408229" y="126221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4">
              <a:extLst>
                <a:ext uri="{FF2B5EF4-FFF2-40B4-BE49-F238E27FC236}">
                  <a16:creationId xmlns:a16="http://schemas.microsoft.com/office/drawing/2014/main" xmlns="" id="{48CD1024-2D2E-BA45-A0C5-B1AC12009B71}"/>
                </a:ext>
              </a:extLst>
            </p:cNvPr>
            <p:cNvSpPr/>
            <p:nvPr/>
          </p:nvSpPr>
          <p:spPr>
            <a:xfrm>
              <a:off x="1680808" y="2038549"/>
              <a:ext cx="437375" cy="830237"/>
            </a:xfrm>
            <a:custGeom>
              <a:avLst/>
              <a:gdLst>
                <a:gd name="connsiteX0" fmla="*/ 320738 w 437375"/>
                <a:gd name="connsiteY0" fmla="*/ 830237 h 830237"/>
                <a:gd name="connsiteX1" fmla="*/ 320738 w 437375"/>
                <a:gd name="connsiteY1" fmla="*/ 715874 h 830237"/>
                <a:gd name="connsiteX2" fmla="*/ 360604 w 437375"/>
                <a:gd name="connsiteY2" fmla="*/ 620420 h 830237"/>
                <a:gd name="connsiteX3" fmla="*/ 437375 w 437375"/>
                <a:gd name="connsiteY3" fmla="*/ 404838 h 830237"/>
                <a:gd name="connsiteX4" fmla="*/ 437375 w 437375"/>
                <a:gd name="connsiteY4" fmla="*/ 186157 h 830237"/>
                <a:gd name="connsiteX5" fmla="*/ 367754 w 437375"/>
                <a:gd name="connsiteY5" fmla="*/ 116522 h 830237"/>
                <a:gd name="connsiteX6" fmla="*/ 334632 w 437375"/>
                <a:gd name="connsiteY6" fmla="*/ 124930 h 830237"/>
                <a:gd name="connsiteX7" fmla="*/ 300291 w 437375"/>
                <a:gd name="connsiteY7" fmla="*/ 143675 h 830237"/>
                <a:gd name="connsiteX8" fmla="*/ 288226 w 437375"/>
                <a:gd name="connsiteY8" fmla="*/ 106464 h 830237"/>
                <a:gd name="connsiteX9" fmla="*/ 221958 w 437375"/>
                <a:gd name="connsiteY9" fmla="*/ 58204 h 830237"/>
                <a:gd name="connsiteX10" fmla="*/ 188836 w 437375"/>
                <a:gd name="connsiteY10" fmla="*/ 66612 h 830237"/>
                <a:gd name="connsiteX11" fmla="*/ 154495 w 437375"/>
                <a:gd name="connsiteY11" fmla="*/ 85369 h 830237"/>
                <a:gd name="connsiteX12" fmla="*/ 142431 w 437375"/>
                <a:gd name="connsiteY12" fmla="*/ 48133 h 830237"/>
                <a:gd name="connsiteX13" fmla="*/ 103797 w 437375"/>
                <a:gd name="connsiteY13" fmla="*/ 5855 h 830237"/>
                <a:gd name="connsiteX14" fmla="*/ 76060 w 437375"/>
                <a:gd name="connsiteY14" fmla="*/ 0 h 830237"/>
                <a:gd name="connsiteX15" fmla="*/ 46101 w 437375"/>
                <a:gd name="connsiteY15" fmla="*/ 6756 h 830237"/>
                <a:gd name="connsiteX16" fmla="*/ 0 w 437375"/>
                <a:gd name="connsiteY16" fmla="*/ 28219 h 8302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37375" h="830237">
                  <a:moveTo>
                    <a:pt x="320738" y="830237"/>
                  </a:moveTo>
                  <a:lnTo>
                    <a:pt x="320738" y="715874"/>
                  </a:lnTo>
                  <a:cubicBezTo>
                    <a:pt x="320738" y="698919"/>
                    <a:pt x="330695" y="677177"/>
                    <a:pt x="360604" y="620420"/>
                  </a:cubicBezTo>
                  <a:cubicBezTo>
                    <a:pt x="394957" y="555333"/>
                    <a:pt x="437375" y="474980"/>
                    <a:pt x="437375" y="404838"/>
                  </a:cubicBezTo>
                  <a:lnTo>
                    <a:pt x="437375" y="186157"/>
                  </a:lnTo>
                  <a:cubicBezTo>
                    <a:pt x="437375" y="147752"/>
                    <a:pt x="406146" y="116522"/>
                    <a:pt x="367754" y="116522"/>
                  </a:cubicBezTo>
                  <a:cubicBezTo>
                    <a:pt x="356159" y="116522"/>
                    <a:pt x="344703" y="119443"/>
                    <a:pt x="334632" y="124930"/>
                  </a:cubicBezTo>
                  <a:lnTo>
                    <a:pt x="300291" y="143675"/>
                  </a:lnTo>
                  <a:lnTo>
                    <a:pt x="288226" y="106464"/>
                  </a:lnTo>
                  <a:cubicBezTo>
                    <a:pt x="278892" y="77597"/>
                    <a:pt x="252247" y="58204"/>
                    <a:pt x="221958" y="58204"/>
                  </a:cubicBezTo>
                  <a:cubicBezTo>
                    <a:pt x="210363" y="58204"/>
                    <a:pt x="198907" y="61112"/>
                    <a:pt x="188836" y="66612"/>
                  </a:cubicBezTo>
                  <a:lnTo>
                    <a:pt x="154495" y="85369"/>
                  </a:lnTo>
                  <a:lnTo>
                    <a:pt x="142431" y="48133"/>
                  </a:lnTo>
                  <a:cubicBezTo>
                    <a:pt x="136334" y="29312"/>
                    <a:pt x="122263" y="13894"/>
                    <a:pt x="103797" y="5855"/>
                  </a:cubicBezTo>
                  <a:cubicBezTo>
                    <a:pt x="94856" y="1956"/>
                    <a:pt x="85484" y="0"/>
                    <a:pt x="76060" y="0"/>
                  </a:cubicBezTo>
                  <a:cubicBezTo>
                    <a:pt x="65938" y="0"/>
                    <a:pt x="55778" y="2261"/>
                    <a:pt x="46101" y="6756"/>
                  </a:cubicBezTo>
                  <a:lnTo>
                    <a:pt x="0" y="2821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925A5E21-4ED0-9044-977F-52369587D061}"/>
                </a:ext>
              </a:extLst>
            </p:cNvPr>
            <p:cNvSpPr/>
            <p:nvPr/>
          </p:nvSpPr>
          <p:spPr>
            <a:xfrm>
              <a:off x="1372918" y="1043254"/>
              <a:ext cx="780974" cy="1139736"/>
            </a:xfrm>
            <a:custGeom>
              <a:avLst/>
              <a:gdLst>
                <a:gd name="connsiteX0" fmla="*/ 779043 w 780974"/>
                <a:gd name="connsiteY0" fmla="*/ 1064146 h 1139736"/>
                <a:gd name="connsiteX1" fmla="*/ 780974 w 780974"/>
                <a:gd name="connsiteY1" fmla="*/ 74638 h 1139736"/>
                <a:gd name="connsiteX2" fmla="*/ 710044 w 780974"/>
                <a:gd name="connsiteY2" fmla="*/ 1118 h 1139736"/>
                <a:gd name="connsiteX3" fmla="*/ 73216 w 780974"/>
                <a:gd name="connsiteY3" fmla="*/ 0 h 1139736"/>
                <a:gd name="connsiteX4" fmla="*/ 2083 w 780974"/>
                <a:gd name="connsiteY4" fmla="*/ 73279 h 1139736"/>
                <a:gd name="connsiteX5" fmla="*/ 0 w 780974"/>
                <a:gd name="connsiteY5" fmla="*/ 1139736 h 11397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780974" h="1139736">
                  <a:moveTo>
                    <a:pt x="779043" y="1064146"/>
                  </a:moveTo>
                  <a:lnTo>
                    <a:pt x="780974" y="74638"/>
                  </a:lnTo>
                  <a:cubicBezTo>
                    <a:pt x="781037" y="34100"/>
                    <a:pt x="749300" y="1207"/>
                    <a:pt x="710044" y="1118"/>
                  </a:cubicBezTo>
                  <a:lnTo>
                    <a:pt x="73216" y="0"/>
                  </a:lnTo>
                  <a:cubicBezTo>
                    <a:pt x="33998" y="-51"/>
                    <a:pt x="2146" y="32766"/>
                    <a:pt x="2083" y="73279"/>
                  </a:cubicBezTo>
                  <a:lnTo>
                    <a:pt x="0" y="1139736"/>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0F450137-BE7B-974E-BF76-1594109036DB}"/>
                </a:ext>
              </a:extLst>
            </p:cNvPr>
            <p:cNvSpPr/>
            <p:nvPr/>
          </p:nvSpPr>
          <p:spPr>
            <a:xfrm>
              <a:off x="1622487" y="1168897"/>
              <a:ext cx="281826" cy="0"/>
            </a:xfrm>
            <a:custGeom>
              <a:avLst/>
              <a:gdLst>
                <a:gd name="connsiteX0" fmla="*/ 0 w 281826"/>
                <a:gd name="connsiteY0" fmla="*/ 0 h 0"/>
                <a:gd name="connsiteX1" fmla="*/ 281826 w 281826"/>
                <a:gd name="connsiteY1" fmla="*/ 0 h 0"/>
              </a:gdLst>
              <a:ahLst/>
              <a:cxnLst>
                <a:cxn ang="0">
                  <a:pos x="connsiteX0" y="connsiteY0"/>
                </a:cxn>
                <a:cxn ang="1">
                  <a:pos x="connsiteX1" y="connsiteY1"/>
                </a:cxn>
              </a:cxnLst>
              <a:rect l="l" t="t" r="r" b="b"/>
              <a:pathLst>
                <a:path w="281826">
                  <a:moveTo>
                    <a:pt x="0" y="0"/>
                  </a:moveTo>
                  <a:lnTo>
                    <a:pt x="281826"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Group 28">
            <a:extLst>
              <a:ext uri="{FF2B5EF4-FFF2-40B4-BE49-F238E27FC236}">
                <a16:creationId xmlns:a16="http://schemas.microsoft.com/office/drawing/2014/main" xmlns="" id="{8858FBA2-0049-1340-9C1A-5197D4031DBA}"/>
              </a:ext>
            </a:extLst>
          </p:cNvPr>
          <p:cNvGrpSpPr/>
          <p:nvPr/>
        </p:nvGrpSpPr>
        <p:grpSpPr>
          <a:xfrm>
            <a:off x="838200" y="3607233"/>
            <a:ext cx="1102561" cy="601079"/>
            <a:chOff x="19126200" y="6400800"/>
            <a:chExt cx="2123025" cy="1157401"/>
          </a:xfrm>
        </p:grpSpPr>
        <p:grpSp>
          <p:nvGrpSpPr>
            <p:cNvPr id="30" name="Group 29">
              <a:extLst>
                <a:ext uri="{FF2B5EF4-FFF2-40B4-BE49-F238E27FC236}">
                  <a16:creationId xmlns:a16="http://schemas.microsoft.com/office/drawing/2014/main" xmlns="" id="{2A6A9881-BA1A-244C-9735-7D0AC6ADB87F}"/>
                </a:ext>
              </a:extLst>
            </p:cNvPr>
            <p:cNvGrpSpPr/>
            <p:nvPr/>
          </p:nvGrpSpPr>
          <p:grpSpPr>
            <a:xfrm>
              <a:off x="19126200" y="6400800"/>
              <a:ext cx="2123025" cy="1157401"/>
              <a:chOff x="1046530" y="5022162"/>
              <a:chExt cx="1563929" cy="852601"/>
            </a:xfrm>
          </p:grpSpPr>
          <p:sp>
            <p:nvSpPr>
              <p:cNvPr id="34" name="Freeform 3">
                <a:extLst>
                  <a:ext uri="{FF2B5EF4-FFF2-40B4-BE49-F238E27FC236}">
                    <a16:creationId xmlns:a16="http://schemas.microsoft.com/office/drawing/2014/main" xmlns="" id="{3F7DE6A8-80EF-EE41-992D-DEC2715487FE}"/>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4">
                <a:extLst>
                  <a:ext uri="{FF2B5EF4-FFF2-40B4-BE49-F238E27FC236}">
                    <a16:creationId xmlns:a16="http://schemas.microsoft.com/office/drawing/2014/main" xmlns="" id="{4B033C97-DAB3-EF4F-8470-23BE3178799D}"/>
                  </a:ext>
                </a:extLst>
              </p:cNvPr>
              <p:cNvSpPr/>
              <p:nvPr/>
            </p:nvSpPr>
            <p:spPr>
              <a:xfrm>
                <a:off x="1319225" y="50889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965D026E-9AC5-764E-8371-8EA82F53F96C}"/>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92A92356-C5C4-334F-8965-48E07CCF1245}"/>
                </a:ext>
              </a:extLst>
            </p:cNvPr>
            <p:cNvGrpSpPr/>
            <p:nvPr/>
          </p:nvGrpSpPr>
          <p:grpSpPr>
            <a:xfrm>
              <a:off x="20026035" y="6572961"/>
              <a:ext cx="323355" cy="666039"/>
              <a:chOff x="21963376" y="5852686"/>
              <a:chExt cx="323355" cy="666039"/>
            </a:xfrm>
          </p:grpSpPr>
          <p:sp>
            <p:nvSpPr>
              <p:cNvPr id="32" name="Freeform 3">
                <a:extLst>
                  <a:ext uri="{FF2B5EF4-FFF2-40B4-BE49-F238E27FC236}">
                    <a16:creationId xmlns:a16="http://schemas.microsoft.com/office/drawing/2014/main" xmlns="" id="{06F2CF38-81AB-0940-B723-266A7A273D0C}"/>
                  </a:ext>
                </a:extLst>
              </p:cNvPr>
              <p:cNvSpPr/>
              <p:nvPr/>
            </p:nvSpPr>
            <p:spPr>
              <a:xfrm>
                <a:off x="21963376" y="59270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EBFF1E04-0ECF-7246-B0D5-36A5EFA7BD0C}"/>
                  </a:ext>
                </a:extLst>
              </p:cNvPr>
              <p:cNvSpPr/>
              <p:nvPr/>
            </p:nvSpPr>
            <p:spPr>
              <a:xfrm>
                <a:off x="22125054" y="58526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Group 36">
            <a:extLst>
              <a:ext uri="{FF2B5EF4-FFF2-40B4-BE49-F238E27FC236}">
                <a16:creationId xmlns:a16="http://schemas.microsoft.com/office/drawing/2014/main" xmlns="" id="{AEF60DC9-61B3-9942-A98C-830D10E6A2ED}"/>
              </a:ext>
            </a:extLst>
          </p:cNvPr>
          <p:cNvGrpSpPr/>
          <p:nvPr/>
        </p:nvGrpSpPr>
        <p:grpSpPr>
          <a:xfrm>
            <a:off x="8094895" y="3605240"/>
            <a:ext cx="895195" cy="748682"/>
            <a:chOff x="2999643" y="2950265"/>
            <a:chExt cx="1325465" cy="1108532"/>
          </a:xfrm>
        </p:grpSpPr>
        <p:sp>
          <p:nvSpPr>
            <p:cNvPr id="38" name="Freeform 37">
              <a:extLst>
                <a:ext uri="{FF2B5EF4-FFF2-40B4-BE49-F238E27FC236}">
                  <a16:creationId xmlns:a16="http://schemas.microsoft.com/office/drawing/2014/main" xmlns="" id="{594F6491-4C47-C444-86AF-9902BAF0ECE0}"/>
                </a:ext>
              </a:extLst>
            </p:cNvPr>
            <p:cNvSpPr/>
            <p:nvPr/>
          </p:nvSpPr>
          <p:spPr>
            <a:xfrm>
              <a:off x="3147300" y="3818030"/>
              <a:ext cx="240754" cy="240767"/>
            </a:xfrm>
            <a:custGeom>
              <a:avLst/>
              <a:gdLst>
                <a:gd name="connsiteX0" fmla="*/ 240754 w 240754"/>
                <a:gd name="connsiteY0" fmla="*/ 120383 h 240767"/>
                <a:gd name="connsiteX1" fmla="*/ 120371 w 240754"/>
                <a:gd name="connsiteY1" fmla="*/ 240767 h 240767"/>
                <a:gd name="connsiteX2" fmla="*/ 0 w 240754"/>
                <a:gd name="connsiteY2" fmla="*/ 120383 h 240767"/>
                <a:gd name="connsiteX3" fmla="*/ 120371 w 240754"/>
                <a:gd name="connsiteY3" fmla="*/ 0 h 240767"/>
                <a:gd name="connsiteX4" fmla="*/ 240754 w 240754"/>
                <a:gd name="connsiteY4" fmla="*/ 120383 h 240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0754" h="240767">
                  <a:moveTo>
                    <a:pt x="240754" y="120383"/>
                  </a:moveTo>
                  <a:cubicBezTo>
                    <a:pt x="240754" y="186868"/>
                    <a:pt x="186855" y="240767"/>
                    <a:pt x="120371" y="240767"/>
                  </a:cubicBezTo>
                  <a:cubicBezTo>
                    <a:pt x="53899" y="240767"/>
                    <a:pt x="0" y="186868"/>
                    <a:pt x="0" y="120383"/>
                  </a:cubicBezTo>
                  <a:cubicBezTo>
                    <a:pt x="0" y="53899"/>
                    <a:pt x="53899" y="0"/>
                    <a:pt x="120371" y="0"/>
                  </a:cubicBezTo>
                  <a:cubicBezTo>
                    <a:pt x="186855" y="0"/>
                    <a:pt x="240754" y="53899"/>
                    <a:pt x="240754" y="12038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a:extLst>
                <a:ext uri="{FF2B5EF4-FFF2-40B4-BE49-F238E27FC236}">
                  <a16:creationId xmlns:a16="http://schemas.microsoft.com/office/drawing/2014/main" xmlns="" id="{36CBD160-26B8-7F49-968F-4B13D261271E}"/>
                </a:ext>
              </a:extLst>
            </p:cNvPr>
            <p:cNvSpPr/>
            <p:nvPr/>
          </p:nvSpPr>
          <p:spPr>
            <a:xfrm>
              <a:off x="3672279" y="3818030"/>
              <a:ext cx="240754" cy="240767"/>
            </a:xfrm>
            <a:custGeom>
              <a:avLst/>
              <a:gdLst>
                <a:gd name="connsiteX0" fmla="*/ 240754 w 240754"/>
                <a:gd name="connsiteY0" fmla="*/ 120383 h 240767"/>
                <a:gd name="connsiteX1" fmla="*/ 120371 w 240754"/>
                <a:gd name="connsiteY1" fmla="*/ 240767 h 240767"/>
                <a:gd name="connsiteX2" fmla="*/ 0 w 240754"/>
                <a:gd name="connsiteY2" fmla="*/ 120383 h 240767"/>
                <a:gd name="connsiteX3" fmla="*/ 120371 w 240754"/>
                <a:gd name="connsiteY3" fmla="*/ 0 h 240767"/>
                <a:gd name="connsiteX4" fmla="*/ 240754 w 240754"/>
                <a:gd name="connsiteY4" fmla="*/ 120383 h 240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0754" h="240767">
                  <a:moveTo>
                    <a:pt x="240754" y="120383"/>
                  </a:moveTo>
                  <a:cubicBezTo>
                    <a:pt x="240754" y="186868"/>
                    <a:pt x="186855" y="240767"/>
                    <a:pt x="120371" y="240767"/>
                  </a:cubicBezTo>
                  <a:cubicBezTo>
                    <a:pt x="53899" y="240767"/>
                    <a:pt x="0" y="186868"/>
                    <a:pt x="0" y="120383"/>
                  </a:cubicBezTo>
                  <a:cubicBezTo>
                    <a:pt x="0" y="53899"/>
                    <a:pt x="53899" y="0"/>
                    <a:pt x="120371" y="0"/>
                  </a:cubicBezTo>
                  <a:cubicBezTo>
                    <a:pt x="186855" y="0"/>
                    <a:pt x="240754" y="53899"/>
                    <a:pt x="240754" y="12038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D66D878B-00D8-574C-9BD2-5789C22F6830}"/>
                </a:ext>
              </a:extLst>
            </p:cNvPr>
            <p:cNvSpPr/>
            <p:nvPr/>
          </p:nvSpPr>
          <p:spPr>
            <a:xfrm>
              <a:off x="3227460" y="3053817"/>
              <a:ext cx="1097648" cy="695871"/>
            </a:xfrm>
            <a:custGeom>
              <a:avLst/>
              <a:gdLst>
                <a:gd name="connsiteX0" fmla="*/ 811848 w 1097648"/>
                <a:gd name="connsiteY0" fmla="*/ 695871 h 695871"/>
                <a:gd name="connsiteX1" fmla="*/ 0 w 1097648"/>
                <a:gd name="connsiteY1" fmla="*/ 695871 h 695871"/>
                <a:gd name="connsiteX2" fmla="*/ 0 w 1097648"/>
                <a:gd name="connsiteY2" fmla="*/ 521907 h 695871"/>
                <a:gd name="connsiteX3" fmla="*/ 828421 w 1097648"/>
                <a:gd name="connsiteY3" fmla="*/ 521907 h 695871"/>
                <a:gd name="connsiteX4" fmla="*/ 1097648 w 1097648"/>
                <a:gd name="connsiteY4" fmla="*/ 0 h 695871"/>
                <a:gd name="connsiteX5" fmla="*/ 136690 w 1097648"/>
                <a:gd name="connsiteY5" fmla="*/ 0 h 6958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97648" h="695871">
                  <a:moveTo>
                    <a:pt x="811848" y="695871"/>
                  </a:moveTo>
                  <a:lnTo>
                    <a:pt x="0" y="695871"/>
                  </a:lnTo>
                  <a:lnTo>
                    <a:pt x="0" y="521907"/>
                  </a:lnTo>
                  <a:lnTo>
                    <a:pt x="828421" y="521907"/>
                  </a:lnTo>
                  <a:lnTo>
                    <a:pt x="1097648" y="0"/>
                  </a:lnTo>
                  <a:lnTo>
                    <a:pt x="13669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5F9CEE56-6D23-5A43-B800-1A6A07E5A635}"/>
                </a:ext>
              </a:extLst>
            </p:cNvPr>
            <p:cNvSpPr/>
            <p:nvPr/>
          </p:nvSpPr>
          <p:spPr>
            <a:xfrm>
              <a:off x="2999643" y="2950265"/>
              <a:ext cx="227813" cy="555041"/>
            </a:xfrm>
            <a:custGeom>
              <a:avLst/>
              <a:gdLst>
                <a:gd name="connsiteX0" fmla="*/ 227813 w 227813"/>
                <a:gd name="connsiteY0" fmla="*/ 555041 h 555041"/>
                <a:gd name="connsiteX1" fmla="*/ 227813 w 227813"/>
                <a:gd name="connsiteY1" fmla="*/ 95263 h 555041"/>
                <a:gd name="connsiteX2" fmla="*/ 0 w 227813"/>
                <a:gd name="connsiteY2" fmla="*/ 0 h 555041"/>
              </a:gdLst>
              <a:ahLst/>
              <a:cxnLst>
                <a:cxn ang="0">
                  <a:pos x="connsiteX0" y="connsiteY0"/>
                </a:cxn>
                <a:cxn ang="1">
                  <a:pos x="connsiteX1" y="connsiteY1"/>
                </a:cxn>
                <a:cxn ang="2">
                  <a:pos x="connsiteX2" y="connsiteY2"/>
                </a:cxn>
              </a:cxnLst>
              <a:rect l="l" t="t" r="r" b="b"/>
              <a:pathLst>
                <a:path w="227813" h="555041">
                  <a:moveTo>
                    <a:pt x="227813" y="555041"/>
                  </a:moveTo>
                  <a:lnTo>
                    <a:pt x="227813" y="95263"/>
                  </a:ln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DFF9ECD1-2DAB-094E-A847-4A729FF4E450}"/>
                </a:ext>
              </a:extLst>
            </p:cNvPr>
            <p:cNvSpPr/>
            <p:nvPr/>
          </p:nvSpPr>
          <p:spPr>
            <a:xfrm>
              <a:off x="3372799" y="3229861"/>
              <a:ext cx="857682" cy="0"/>
            </a:xfrm>
            <a:custGeom>
              <a:avLst/>
              <a:gdLst>
                <a:gd name="connsiteX0" fmla="*/ 0 w 857682"/>
                <a:gd name="connsiteY0" fmla="*/ 0 h 0"/>
                <a:gd name="connsiteX1" fmla="*/ 857682 w 857682"/>
                <a:gd name="connsiteY1" fmla="*/ 0 h 0"/>
              </a:gdLst>
              <a:ahLst/>
              <a:cxnLst>
                <a:cxn ang="0">
                  <a:pos x="connsiteX0" y="connsiteY0"/>
                </a:cxn>
                <a:cxn ang="1">
                  <a:pos x="connsiteX1" y="connsiteY1"/>
                </a:cxn>
              </a:cxnLst>
              <a:rect l="l" t="t" r="r" b="b"/>
              <a:pathLst>
                <a:path w="857682">
                  <a:moveTo>
                    <a:pt x="0" y="0"/>
                  </a:moveTo>
                  <a:lnTo>
                    <a:pt x="85768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D367E214-6851-4042-BCB3-A980576A903E}"/>
                </a:ext>
              </a:extLst>
            </p:cNvPr>
            <p:cNvSpPr/>
            <p:nvPr/>
          </p:nvSpPr>
          <p:spPr>
            <a:xfrm>
              <a:off x="3559454" y="3051231"/>
              <a:ext cx="0" cy="525945"/>
            </a:xfrm>
            <a:custGeom>
              <a:avLst/>
              <a:gdLst>
                <a:gd name="connsiteX0" fmla="*/ 0 w 0"/>
                <a:gd name="connsiteY0" fmla="*/ 0 h 525945"/>
                <a:gd name="connsiteX1" fmla="*/ 0 w 0"/>
                <a:gd name="connsiteY1" fmla="*/ 525945 h 525945"/>
              </a:gdLst>
              <a:ahLst/>
              <a:cxnLst>
                <a:cxn ang="0">
                  <a:pos x="connsiteX0" y="connsiteY0"/>
                </a:cxn>
                <a:cxn ang="1">
                  <a:pos x="connsiteX1" y="connsiteY1"/>
                </a:cxn>
              </a:cxnLst>
              <a:rect l="l" t="t" r="r" b="b"/>
              <a:pathLst>
                <a:path h="525945">
                  <a:moveTo>
                    <a:pt x="0" y="0"/>
                  </a:moveTo>
                  <a:lnTo>
                    <a:pt x="0" y="52594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E6D4155B-CB67-7F4D-9518-9BA19A1625E1}"/>
                </a:ext>
              </a:extLst>
            </p:cNvPr>
            <p:cNvSpPr/>
            <p:nvPr/>
          </p:nvSpPr>
          <p:spPr>
            <a:xfrm>
              <a:off x="3878374" y="3051231"/>
              <a:ext cx="0" cy="525945"/>
            </a:xfrm>
            <a:custGeom>
              <a:avLst/>
              <a:gdLst>
                <a:gd name="connsiteX0" fmla="*/ 0 w 0"/>
                <a:gd name="connsiteY0" fmla="*/ 0 h 525945"/>
                <a:gd name="connsiteX1" fmla="*/ 0 w 0"/>
                <a:gd name="connsiteY1" fmla="*/ 525945 h 525945"/>
              </a:gdLst>
              <a:ahLst/>
              <a:cxnLst>
                <a:cxn ang="0">
                  <a:pos x="connsiteX0" y="connsiteY0"/>
                </a:cxn>
                <a:cxn ang="1">
                  <a:pos x="connsiteX1" y="connsiteY1"/>
                </a:cxn>
              </a:cxnLst>
              <a:rect l="l" t="t" r="r" b="b"/>
              <a:pathLst>
                <a:path h="525945">
                  <a:moveTo>
                    <a:pt x="0" y="0"/>
                  </a:moveTo>
                  <a:lnTo>
                    <a:pt x="0" y="52594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0128D2A5-2048-9148-85F1-D91DF47164D2}"/>
                </a:ext>
              </a:extLst>
            </p:cNvPr>
            <p:cNvSpPr/>
            <p:nvPr/>
          </p:nvSpPr>
          <p:spPr>
            <a:xfrm>
              <a:off x="3372799" y="3402503"/>
              <a:ext cx="768960" cy="0"/>
            </a:xfrm>
            <a:custGeom>
              <a:avLst/>
              <a:gdLst>
                <a:gd name="connsiteX0" fmla="*/ 0 w 768960"/>
                <a:gd name="connsiteY0" fmla="*/ 0 h 0"/>
                <a:gd name="connsiteX1" fmla="*/ 768960 w 768960"/>
                <a:gd name="connsiteY1" fmla="*/ 0 h 0"/>
              </a:gdLst>
              <a:ahLst/>
              <a:cxnLst>
                <a:cxn ang="0">
                  <a:pos x="connsiteX0" y="connsiteY0"/>
                </a:cxn>
                <a:cxn ang="1">
                  <a:pos x="connsiteX1" y="connsiteY1"/>
                </a:cxn>
              </a:cxnLst>
              <a:rect l="l" t="t" r="r" b="b"/>
              <a:pathLst>
                <a:path w="768960">
                  <a:moveTo>
                    <a:pt x="0" y="0"/>
                  </a:moveTo>
                  <a:lnTo>
                    <a:pt x="76896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5183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10" presetClass="entr" presetSubtype="0" fill="hold" grpId="0" nodeType="withEffect">
                                  <p:stCondLst>
                                    <p:cond delay="12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par>
                          <p:cTn id="13" fill="hold">
                            <p:stCondLst>
                              <p:cond delay="1700"/>
                            </p:stCondLst>
                            <p:childTnLst>
                              <p:par>
                                <p:cTn id="14" presetID="53" presetClass="entr" presetSubtype="16" fill="hold" nodeType="afterEffect">
                                  <p:stCondLst>
                                    <p:cond delay="100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3400"/>
                            </p:stCondLst>
                            <p:childTnLst>
                              <p:par>
                                <p:cTn id="23" presetID="53" presetClass="entr" presetSubtype="16" fill="hold" nodeType="afterEffect">
                                  <p:stCondLst>
                                    <p:cond delay="10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68115"/>
            <a:ext cx="11009243" cy="1329595"/>
          </a:xfrm>
        </p:spPr>
        <p:txBody>
          <a:bodyPr/>
          <a:lstStyle/>
          <a:p>
            <a:r>
              <a:rPr lang="en-US" sz="6000" dirty="0"/>
              <a:t>FOR INTERNAL USE ONLY: </a:t>
            </a:r>
            <a:r>
              <a:rPr lang="en-US" dirty="0"/>
              <a:t/>
            </a:r>
            <a:br>
              <a:rPr lang="en-US" dirty="0"/>
            </a:br>
            <a:r>
              <a:rPr lang="en-US" dirty="0"/>
              <a:t>OVERALL SETUP—INCREASING EMPHASIS ON BENEFITS</a:t>
            </a:r>
          </a:p>
        </p:txBody>
      </p:sp>
      <p:sp>
        <p:nvSpPr>
          <p:cNvPr id="3" name="Content Placeholder 2"/>
          <p:cNvSpPr>
            <a:spLocks noGrp="1"/>
          </p:cNvSpPr>
          <p:nvPr>
            <p:ph idx="1"/>
          </p:nvPr>
        </p:nvSpPr>
        <p:spPr>
          <a:xfrm>
            <a:off x="838200" y="2432647"/>
            <a:ext cx="10515600" cy="1688667"/>
          </a:xfrm>
        </p:spPr>
        <p:txBody>
          <a:bodyPr/>
          <a:lstStyle/>
          <a:p>
            <a:r>
              <a:rPr lang="en-US" dirty="0"/>
              <a:t>Slides 6-10 are designed as a general intro focusing on the increased significance on benefits. You can use it to setup a pitch about an individual product or to lead into other topics. </a:t>
            </a:r>
          </a:p>
          <a:p>
            <a:endParaRPr lang="en-US" dirty="0"/>
          </a:p>
        </p:txBody>
      </p:sp>
    </p:spTree>
    <p:extLst>
      <p:ext uri="{BB962C8B-B14F-4D97-AF65-F5344CB8AC3E}">
        <p14:creationId xmlns:p14="http://schemas.microsoft.com/office/powerpoint/2010/main" val="17535379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7971422" cy="747897"/>
          </a:xfrm>
        </p:spPr>
        <p:txBody>
          <a:bodyPr/>
          <a:lstStyle/>
          <a:p>
            <a:pPr lvl="0"/>
            <a:r>
              <a:rPr lang="en-US" sz="2700" dirty="0">
                <a:solidFill>
                  <a:srgbClr val="808285"/>
                </a:solidFill>
              </a:rPr>
              <a:t>Integrate HSA with other programs on a single platform and a single card.</a:t>
            </a:r>
          </a:p>
        </p:txBody>
      </p:sp>
      <p:grpSp>
        <p:nvGrpSpPr>
          <p:cNvPr id="15" name="Group 14">
            <a:extLst>
              <a:ext uri="{FF2B5EF4-FFF2-40B4-BE49-F238E27FC236}">
                <a16:creationId xmlns:a16="http://schemas.microsoft.com/office/drawing/2014/main" xmlns=""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a16="http://schemas.microsoft.com/office/drawing/2014/main" xmlns=""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3744686" y="3633487"/>
            <a:ext cx="7310093" cy="1590692"/>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t>One debit card for HSA, FSA, HRAs.</a:t>
            </a:r>
          </a:p>
          <a:p>
            <a:pPr marL="342900" indent="-342900">
              <a:buFont typeface="Arial" panose="020B0604020202020204" pitchFamily="34" charset="0"/>
              <a:buChar char="•"/>
            </a:pPr>
            <a:r>
              <a:rPr lang="en-US" sz="2100" dirty="0"/>
              <a:t>Smart platform knows which accounts to use when.</a:t>
            </a:r>
          </a:p>
          <a:p>
            <a:pPr marL="342900" indent="-342900">
              <a:buFont typeface="Arial" panose="020B0604020202020204" pitchFamily="34" charset="0"/>
              <a:buChar char="•"/>
            </a:pPr>
            <a:r>
              <a:rPr lang="en-US" sz="2100" dirty="0"/>
              <a:t>Card purchases and copays feed to your online account.</a:t>
            </a:r>
          </a:p>
        </p:txBody>
      </p:sp>
      <p:grpSp>
        <p:nvGrpSpPr>
          <p:cNvPr id="12" name="Group 11">
            <a:extLst>
              <a:ext uri="{FF2B5EF4-FFF2-40B4-BE49-F238E27FC236}">
                <a16:creationId xmlns:a16="http://schemas.microsoft.com/office/drawing/2014/main" xmlns="" id="{00C4A547-1B5C-9146-AAF9-4CB2D686F0A4}"/>
              </a:ext>
            </a:extLst>
          </p:cNvPr>
          <p:cNvGrpSpPr/>
          <p:nvPr/>
        </p:nvGrpSpPr>
        <p:grpSpPr>
          <a:xfrm>
            <a:off x="838199" y="3744219"/>
            <a:ext cx="2237509" cy="1903062"/>
            <a:chOff x="3733800" y="9448800"/>
            <a:chExt cx="1303706" cy="1108837"/>
          </a:xfrm>
        </p:grpSpPr>
        <p:grpSp>
          <p:nvGrpSpPr>
            <p:cNvPr id="19" name="Group 18">
              <a:extLst>
                <a:ext uri="{FF2B5EF4-FFF2-40B4-BE49-F238E27FC236}">
                  <a16:creationId xmlns:a16="http://schemas.microsoft.com/office/drawing/2014/main" xmlns="" id="{6F815E55-0F16-C345-B841-3D65105540F3}"/>
                </a:ext>
              </a:extLst>
            </p:cNvPr>
            <p:cNvGrpSpPr/>
            <p:nvPr/>
          </p:nvGrpSpPr>
          <p:grpSpPr>
            <a:xfrm>
              <a:off x="3733800" y="9448800"/>
              <a:ext cx="1303706" cy="879246"/>
              <a:chOff x="2985182" y="4853259"/>
              <a:chExt cx="1303706" cy="879246"/>
            </a:xfrm>
          </p:grpSpPr>
          <p:sp>
            <p:nvSpPr>
              <p:cNvPr id="25" name="Freeform 3">
                <a:extLst>
                  <a:ext uri="{FF2B5EF4-FFF2-40B4-BE49-F238E27FC236}">
                    <a16:creationId xmlns:a16="http://schemas.microsoft.com/office/drawing/2014/main" xmlns="" id="{263A68F7-86F6-B34D-87B7-478353D8BDDD}"/>
                  </a:ext>
                </a:extLst>
              </p:cNvPr>
              <p:cNvSpPr/>
              <p:nvPr/>
            </p:nvSpPr>
            <p:spPr>
              <a:xfrm>
                <a:off x="2985182" y="485325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37CE7F76-9A2B-574B-B8DE-782454082ED3}"/>
                  </a:ext>
                </a:extLst>
              </p:cNvPr>
              <p:cNvSpPr/>
              <p:nvPr/>
            </p:nvSpPr>
            <p:spPr>
              <a:xfrm>
                <a:off x="2985182" y="5004854"/>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01ED07F9-D25A-444C-8180-E548CCCDDBAF}"/>
                  </a:ext>
                </a:extLst>
              </p:cNvPr>
              <p:cNvSpPr/>
              <p:nvPr/>
            </p:nvSpPr>
            <p:spPr>
              <a:xfrm>
                <a:off x="2985182" y="5186771"/>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51D9476-FBF6-D64A-AC24-5933798BE2E5}"/>
                  </a:ext>
                </a:extLst>
              </p:cNvPr>
              <p:cNvSpPr/>
              <p:nvPr/>
            </p:nvSpPr>
            <p:spPr>
              <a:xfrm>
                <a:off x="3076141" y="5308048"/>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D4F4C603-9BFC-754C-8852-D6989F36A398}"/>
                  </a:ext>
                </a:extLst>
              </p:cNvPr>
              <p:cNvSpPr/>
              <p:nvPr/>
            </p:nvSpPr>
            <p:spPr>
              <a:xfrm>
                <a:off x="3318688" y="5308048"/>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Group 19">
              <a:extLst>
                <a:ext uri="{FF2B5EF4-FFF2-40B4-BE49-F238E27FC236}">
                  <a16:creationId xmlns:a16="http://schemas.microsoft.com/office/drawing/2014/main" xmlns="" id="{2ED9C91B-0AB4-BD42-B262-952F375F1324}"/>
                </a:ext>
              </a:extLst>
            </p:cNvPr>
            <p:cNvGrpSpPr/>
            <p:nvPr/>
          </p:nvGrpSpPr>
          <p:grpSpPr>
            <a:xfrm>
              <a:off x="4300298" y="9906000"/>
              <a:ext cx="652702" cy="651637"/>
              <a:chOff x="5179450" y="8057287"/>
              <a:chExt cx="916549" cy="915054"/>
            </a:xfrm>
          </p:grpSpPr>
          <p:sp>
            <p:nvSpPr>
              <p:cNvPr id="21" name="Freeform 3">
                <a:extLst>
                  <a:ext uri="{FF2B5EF4-FFF2-40B4-BE49-F238E27FC236}">
                    <a16:creationId xmlns:a16="http://schemas.microsoft.com/office/drawing/2014/main" xmlns="" id="{584DACA6-82FF-F144-AFC8-139F77D3ECAE}"/>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1">
                <a:extLst>
                  <a:ext uri="{FF2B5EF4-FFF2-40B4-BE49-F238E27FC236}">
                    <a16:creationId xmlns:a16="http://schemas.microsoft.com/office/drawing/2014/main" xmlns="" id="{6F7548B6-970B-0840-A3DC-5C1506F28F2C}"/>
                  </a:ext>
                </a:extLst>
              </p:cNvPr>
              <p:cNvGrpSpPr/>
              <p:nvPr/>
            </p:nvGrpSpPr>
            <p:grpSpPr>
              <a:xfrm>
                <a:off x="5179450" y="8057287"/>
                <a:ext cx="916549" cy="915054"/>
                <a:chOff x="15578562" y="2705589"/>
                <a:chExt cx="8007658" cy="7994603"/>
              </a:xfrm>
            </p:grpSpPr>
            <p:sp>
              <p:nvSpPr>
                <p:cNvPr id="23" name="Freeform 3">
                  <a:extLst>
                    <a:ext uri="{FF2B5EF4-FFF2-40B4-BE49-F238E27FC236}">
                      <a16:creationId xmlns:a16="http://schemas.microsoft.com/office/drawing/2014/main" xmlns="" id="{63F1639A-B1F7-0D40-AA94-213A89CF501C}"/>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280D8BE6-6012-EC40-B1CC-12EF84FAC80B}"/>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209731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1100"/>
                            </p:stCondLst>
                            <p:childTnLst>
                              <p:par>
                                <p:cTn id="9" presetID="10" presetClass="entr" presetSubtype="0" fill="hold" nodeType="afterEffect">
                                  <p:stCondLst>
                                    <p:cond delay="3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900"/>
                            </p:stCondLst>
                            <p:childTnLst>
                              <p:par>
                                <p:cTn id="13" presetID="10" presetClass="entr" presetSubtype="0" fill="hold" nodeType="afterEffect">
                                  <p:stCondLst>
                                    <p:cond delay="8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3200"/>
                            </p:stCondLst>
                            <p:childTnLst>
                              <p:par>
                                <p:cTn id="17" presetID="10" presetClass="entr" presetSubtype="0" fill="hold" nodeType="afterEffect">
                                  <p:stCondLst>
                                    <p:cond delay="8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8413598" cy="373949"/>
          </a:xfrm>
        </p:spPr>
        <p:txBody>
          <a:bodyPr/>
          <a:lstStyle/>
          <a:p>
            <a:pPr lvl="0"/>
            <a:r>
              <a:rPr lang="en-US" sz="2700" dirty="0">
                <a:solidFill>
                  <a:srgbClr val="808285"/>
                </a:solidFill>
              </a:rPr>
              <a:t>No “hidden fees” for basic transactions and functions. </a:t>
            </a:r>
          </a:p>
        </p:txBody>
      </p:sp>
      <p:grpSp>
        <p:nvGrpSpPr>
          <p:cNvPr id="15" name="Group 14">
            <a:extLst>
              <a:ext uri="{FF2B5EF4-FFF2-40B4-BE49-F238E27FC236}">
                <a16:creationId xmlns:a16="http://schemas.microsoft.com/office/drawing/2014/main" xmlns=""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a16="http://schemas.microsoft.com/office/drawing/2014/main" xmlns=""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Content Placeholder 2">
            <a:extLst>
              <a:ext uri="{FF2B5EF4-FFF2-40B4-BE49-F238E27FC236}">
                <a16:creationId xmlns:a16="http://schemas.microsoft.com/office/drawing/2014/main" xmlns="" id="{32984D92-C02D-9846-98CD-A33A899DCDBD}"/>
              </a:ext>
            </a:extLst>
          </p:cNvPr>
          <p:cNvSpPr txBox="1">
            <a:spLocks/>
          </p:cNvSpPr>
          <p:nvPr/>
        </p:nvSpPr>
        <p:spPr>
          <a:xfrm>
            <a:off x="3447480" y="3766692"/>
            <a:ext cx="5431845" cy="87254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t>No bank-style fees for checks, ATM use, replacement debit cards, insufficient funds, stop payments, or wire transfers. </a:t>
            </a:r>
          </a:p>
        </p:txBody>
      </p:sp>
      <p:grpSp>
        <p:nvGrpSpPr>
          <p:cNvPr id="12" name="Group 11">
            <a:extLst>
              <a:ext uri="{FF2B5EF4-FFF2-40B4-BE49-F238E27FC236}">
                <a16:creationId xmlns:a16="http://schemas.microsoft.com/office/drawing/2014/main" xmlns="" id="{2F27545C-7C1A-874A-8B04-325B164931A8}"/>
              </a:ext>
            </a:extLst>
          </p:cNvPr>
          <p:cNvGrpSpPr/>
          <p:nvPr/>
        </p:nvGrpSpPr>
        <p:grpSpPr>
          <a:xfrm>
            <a:off x="838200" y="3421810"/>
            <a:ext cx="1974070" cy="1416197"/>
            <a:chOff x="22206124" y="3508197"/>
            <a:chExt cx="1367181" cy="980815"/>
          </a:xfrm>
        </p:grpSpPr>
        <p:sp>
          <p:nvSpPr>
            <p:cNvPr id="19" name="Freeform 3">
              <a:extLst>
                <a:ext uri="{FF2B5EF4-FFF2-40B4-BE49-F238E27FC236}">
                  <a16:creationId xmlns:a16="http://schemas.microsoft.com/office/drawing/2014/main" xmlns="" id="{B2151D50-29CC-EE46-8F4D-E9B2BFEA7B52}"/>
                </a:ext>
              </a:extLst>
            </p:cNvPr>
            <p:cNvSpPr/>
            <p:nvPr/>
          </p:nvSpPr>
          <p:spPr>
            <a:xfrm>
              <a:off x="22206125" y="3745973"/>
              <a:ext cx="1367180" cy="743039"/>
            </a:xfrm>
            <a:custGeom>
              <a:avLst/>
              <a:gdLst>
                <a:gd name="connsiteX0" fmla="*/ 683590 w 1367180"/>
                <a:gd name="connsiteY0" fmla="*/ 0 h 743039"/>
                <a:gd name="connsiteX1" fmla="*/ 0 w 1367180"/>
                <a:gd name="connsiteY1" fmla="*/ 386372 h 743039"/>
                <a:gd name="connsiteX2" fmla="*/ 683590 w 1367180"/>
                <a:gd name="connsiteY2" fmla="*/ 743039 h 743039"/>
                <a:gd name="connsiteX3" fmla="*/ 1367180 w 1367180"/>
                <a:gd name="connsiteY3" fmla="*/ 386372 h 743039"/>
                <a:gd name="connsiteX4" fmla="*/ 683590 w 1367180"/>
                <a:gd name="connsiteY4" fmla="*/ 0 h 7430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180" h="743039">
                  <a:moveTo>
                    <a:pt x="683590" y="0"/>
                  </a:moveTo>
                  <a:cubicBezTo>
                    <a:pt x="251143" y="0"/>
                    <a:pt x="0" y="386372"/>
                    <a:pt x="0" y="386372"/>
                  </a:cubicBezTo>
                  <a:cubicBezTo>
                    <a:pt x="0" y="386372"/>
                    <a:pt x="251143" y="743039"/>
                    <a:pt x="683590" y="743039"/>
                  </a:cubicBezTo>
                  <a:cubicBezTo>
                    <a:pt x="1116051" y="743039"/>
                    <a:pt x="1367180" y="386372"/>
                    <a:pt x="1367180" y="386372"/>
                  </a:cubicBezTo>
                  <a:cubicBezTo>
                    <a:pt x="1367180" y="386372"/>
                    <a:pt x="1116051" y="0"/>
                    <a:pt x="683590" y="0"/>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9">
              <a:extLst>
                <a:ext uri="{FF2B5EF4-FFF2-40B4-BE49-F238E27FC236}">
                  <a16:creationId xmlns:a16="http://schemas.microsoft.com/office/drawing/2014/main" xmlns="" id="{8542CDD0-ABE0-B646-9BBE-58812FDA63A4}"/>
                </a:ext>
              </a:extLst>
            </p:cNvPr>
            <p:cNvSpPr/>
            <p:nvPr/>
          </p:nvSpPr>
          <p:spPr>
            <a:xfrm>
              <a:off x="22592502" y="3894571"/>
              <a:ext cx="594436" cy="445834"/>
            </a:xfrm>
            <a:custGeom>
              <a:avLst/>
              <a:gdLst>
                <a:gd name="connsiteX0" fmla="*/ 554711 w 594436"/>
                <a:gd name="connsiteY0" fmla="*/ 63 h 445834"/>
                <a:gd name="connsiteX1" fmla="*/ 594436 w 594436"/>
                <a:gd name="connsiteY1" fmla="*/ 148615 h 445834"/>
                <a:gd name="connsiteX2" fmla="*/ 297218 w 594436"/>
                <a:gd name="connsiteY2" fmla="*/ 445834 h 445834"/>
                <a:gd name="connsiteX3" fmla="*/ 0 w 594436"/>
                <a:gd name="connsiteY3" fmla="*/ 148615 h 445834"/>
                <a:gd name="connsiteX4" fmla="*/ 39764 w 594436"/>
                <a:gd name="connsiteY4" fmla="*/ 0 h 4458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4436" h="445834">
                  <a:moveTo>
                    <a:pt x="554711" y="63"/>
                  </a:moveTo>
                  <a:cubicBezTo>
                    <a:pt x="579971" y="43764"/>
                    <a:pt x="594436" y="94501"/>
                    <a:pt x="594436" y="148615"/>
                  </a:cubicBezTo>
                  <a:cubicBezTo>
                    <a:pt x="594436" y="312763"/>
                    <a:pt x="461353" y="445834"/>
                    <a:pt x="297218" y="445834"/>
                  </a:cubicBezTo>
                  <a:cubicBezTo>
                    <a:pt x="133071" y="445834"/>
                    <a:pt x="0" y="312763"/>
                    <a:pt x="0" y="148615"/>
                  </a:cubicBezTo>
                  <a:cubicBezTo>
                    <a:pt x="0" y="94475"/>
                    <a:pt x="14478" y="43713"/>
                    <a:pt x="39764" y="0"/>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10A4E4F1-841E-F64A-993B-083A9F718356}"/>
                </a:ext>
              </a:extLst>
            </p:cNvPr>
            <p:cNvSpPr/>
            <p:nvPr/>
          </p:nvSpPr>
          <p:spPr>
            <a:xfrm>
              <a:off x="22800555" y="3924294"/>
              <a:ext cx="178333" cy="237782"/>
            </a:xfrm>
            <a:custGeom>
              <a:avLst/>
              <a:gdLst>
                <a:gd name="connsiteX0" fmla="*/ 0 w 178333"/>
                <a:gd name="connsiteY0" fmla="*/ 190221 h 237782"/>
                <a:gd name="connsiteX1" fmla="*/ 0 w 178333"/>
                <a:gd name="connsiteY1" fmla="*/ 190221 h 237782"/>
                <a:gd name="connsiteX2" fmla="*/ 59449 w 178333"/>
                <a:gd name="connsiteY2" fmla="*/ 237782 h 237782"/>
                <a:gd name="connsiteX3" fmla="*/ 118885 w 178333"/>
                <a:gd name="connsiteY3" fmla="*/ 237782 h 237782"/>
                <a:gd name="connsiteX4" fmla="*/ 178333 w 178333"/>
                <a:gd name="connsiteY4" fmla="*/ 190221 h 237782"/>
                <a:gd name="connsiteX5" fmla="*/ 178333 w 178333"/>
                <a:gd name="connsiteY5" fmla="*/ 176949 h 237782"/>
                <a:gd name="connsiteX6" fmla="*/ 137693 w 178333"/>
                <a:gd name="connsiteY6" fmla="*/ 131826 h 237782"/>
                <a:gd name="connsiteX7" fmla="*/ 40640 w 178333"/>
                <a:gd name="connsiteY7" fmla="*/ 105956 h 237782"/>
                <a:gd name="connsiteX8" fmla="*/ 0 w 178333"/>
                <a:gd name="connsiteY8" fmla="*/ 60833 h 237782"/>
                <a:gd name="connsiteX9" fmla="*/ 0 w 178333"/>
                <a:gd name="connsiteY9" fmla="*/ 47562 h 237782"/>
                <a:gd name="connsiteX10" fmla="*/ 59449 w 178333"/>
                <a:gd name="connsiteY10" fmla="*/ 0 h 237782"/>
                <a:gd name="connsiteX11" fmla="*/ 118885 w 178333"/>
                <a:gd name="connsiteY11" fmla="*/ 0 h 237782"/>
                <a:gd name="connsiteX12" fmla="*/ 178333 w 178333"/>
                <a:gd name="connsiteY12" fmla="*/ 47562 h 2377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78333" h="237782">
                  <a:moveTo>
                    <a:pt x="0" y="190221"/>
                  </a:moveTo>
                  <a:lnTo>
                    <a:pt x="0" y="190221"/>
                  </a:lnTo>
                  <a:cubicBezTo>
                    <a:pt x="0" y="216484"/>
                    <a:pt x="26619" y="237782"/>
                    <a:pt x="59449" y="237782"/>
                  </a:cubicBezTo>
                  <a:lnTo>
                    <a:pt x="118885" y="237782"/>
                  </a:lnTo>
                  <a:cubicBezTo>
                    <a:pt x="151714" y="237782"/>
                    <a:pt x="178333" y="216484"/>
                    <a:pt x="178333" y="190221"/>
                  </a:cubicBezTo>
                  <a:lnTo>
                    <a:pt x="178333" y="176949"/>
                  </a:lnTo>
                  <a:cubicBezTo>
                    <a:pt x="178333" y="156477"/>
                    <a:pt x="161963" y="138303"/>
                    <a:pt x="137693" y="131826"/>
                  </a:cubicBezTo>
                  <a:lnTo>
                    <a:pt x="40640" y="105956"/>
                  </a:lnTo>
                  <a:cubicBezTo>
                    <a:pt x="16370" y="99479"/>
                    <a:pt x="0" y="81305"/>
                    <a:pt x="0" y="60833"/>
                  </a:cubicBezTo>
                  <a:lnTo>
                    <a:pt x="0" y="47562"/>
                  </a:lnTo>
                  <a:cubicBezTo>
                    <a:pt x="0" y="21298"/>
                    <a:pt x="26619" y="0"/>
                    <a:pt x="59449" y="0"/>
                  </a:cubicBezTo>
                  <a:lnTo>
                    <a:pt x="118885" y="0"/>
                  </a:lnTo>
                  <a:cubicBezTo>
                    <a:pt x="151714" y="0"/>
                    <a:pt x="178333" y="21298"/>
                    <a:pt x="178333" y="47562"/>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A1C18C22-5C0E-F044-A4B5-8942C2185D51}"/>
                </a:ext>
              </a:extLst>
            </p:cNvPr>
            <p:cNvSpPr/>
            <p:nvPr/>
          </p:nvSpPr>
          <p:spPr>
            <a:xfrm>
              <a:off x="22889715" y="3835133"/>
              <a:ext cx="0" cy="89167"/>
            </a:xfrm>
            <a:custGeom>
              <a:avLst/>
              <a:gdLst>
                <a:gd name="connsiteX0" fmla="*/ 0 w 0"/>
                <a:gd name="connsiteY0" fmla="*/ 89167 h 89167"/>
                <a:gd name="connsiteX1" fmla="*/ 0 w 0"/>
                <a:gd name="connsiteY1" fmla="*/ 0 h 89167"/>
              </a:gdLst>
              <a:ahLst/>
              <a:cxnLst>
                <a:cxn ang="0">
                  <a:pos x="connsiteX0" y="connsiteY0"/>
                </a:cxn>
                <a:cxn ang="1">
                  <a:pos x="connsiteX1" y="connsiteY1"/>
                </a:cxn>
              </a:cxnLst>
              <a:rect l="l" t="t" r="r" b="b"/>
              <a:pathLst>
                <a:path h="89167">
                  <a:moveTo>
                    <a:pt x="0" y="89167"/>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729184C7-49C5-9540-B4AA-889B9CD054D3}"/>
                </a:ext>
              </a:extLst>
            </p:cNvPr>
            <p:cNvSpPr/>
            <p:nvPr/>
          </p:nvSpPr>
          <p:spPr>
            <a:xfrm>
              <a:off x="22889715" y="4162072"/>
              <a:ext cx="0" cy="89167"/>
            </a:xfrm>
            <a:custGeom>
              <a:avLst/>
              <a:gdLst>
                <a:gd name="connsiteX0" fmla="*/ 0 w 0"/>
                <a:gd name="connsiteY0" fmla="*/ 0 h 89167"/>
                <a:gd name="connsiteX1" fmla="*/ 0 w 0"/>
                <a:gd name="connsiteY1" fmla="*/ 89167 h 89167"/>
              </a:gdLst>
              <a:ahLst/>
              <a:cxnLst>
                <a:cxn ang="0">
                  <a:pos x="connsiteX0" y="connsiteY0"/>
                </a:cxn>
                <a:cxn ang="1">
                  <a:pos x="connsiteX1" y="connsiteY1"/>
                </a:cxn>
              </a:cxnLst>
              <a:rect l="l" t="t" r="r" b="b"/>
              <a:pathLst>
                <a:path h="89167">
                  <a:moveTo>
                    <a:pt x="0" y="0"/>
                  </a:moveTo>
                  <a:lnTo>
                    <a:pt x="0" y="89167"/>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DEC17FD1-2001-D946-92B9-D95E995EA3FA}"/>
                </a:ext>
              </a:extLst>
            </p:cNvPr>
            <p:cNvSpPr/>
            <p:nvPr/>
          </p:nvSpPr>
          <p:spPr>
            <a:xfrm>
              <a:off x="22206124" y="3508197"/>
              <a:ext cx="1367180" cy="326936"/>
            </a:xfrm>
            <a:custGeom>
              <a:avLst/>
              <a:gdLst>
                <a:gd name="connsiteX0" fmla="*/ 0 w 1367180"/>
                <a:gd name="connsiteY0" fmla="*/ 326936 h 326936"/>
                <a:gd name="connsiteX1" fmla="*/ 683590 w 1367180"/>
                <a:gd name="connsiteY1" fmla="*/ 0 h 326936"/>
                <a:gd name="connsiteX2" fmla="*/ 1367180 w 1367180"/>
                <a:gd name="connsiteY2" fmla="*/ 326936 h 326936"/>
              </a:gdLst>
              <a:ahLst/>
              <a:cxnLst>
                <a:cxn ang="0">
                  <a:pos x="connsiteX0" y="connsiteY0"/>
                </a:cxn>
                <a:cxn ang="1">
                  <a:pos x="connsiteX1" y="connsiteY1"/>
                </a:cxn>
                <a:cxn ang="2">
                  <a:pos x="connsiteX2" y="connsiteY2"/>
                </a:cxn>
              </a:cxnLst>
              <a:rect l="l" t="t" r="r" b="b"/>
              <a:pathLst>
                <a:path w="1367180" h="326936">
                  <a:moveTo>
                    <a:pt x="0" y="326936"/>
                  </a:moveTo>
                  <a:cubicBezTo>
                    <a:pt x="151079" y="165951"/>
                    <a:pt x="400825" y="0"/>
                    <a:pt x="683590" y="0"/>
                  </a:cubicBezTo>
                  <a:cubicBezTo>
                    <a:pt x="966368" y="0"/>
                    <a:pt x="1216114" y="165951"/>
                    <a:pt x="1367180" y="326936"/>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3868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6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1100"/>
                            </p:stCondLst>
                            <p:childTnLst>
                              <p:par>
                                <p:cTn id="11" presetID="10" presetClass="entr" presetSubtype="0" fill="hold" nodeType="afterEffect">
                                  <p:stCondLst>
                                    <p:cond delay="20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Encourage HSA investing.</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6603124" cy="747897"/>
          </a:xfrm>
        </p:spPr>
        <p:txBody>
          <a:bodyPr/>
          <a:lstStyle/>
          <a:p>
            <a:pPr lvl="0"/>
            <a:r>
              <a:rPr lang="en-US" sz="2700" dirty="0">
                <a:solidFill>
                  <a:srgbClr val="808285"/>
                </a:solidFill>
              </a:rPr>
              <a:t>High-performing funds and objective management deliver trusted results. </a:t>
            </a:r>
          </a:p>
        </p:txBody>
      </p:sp>
      <p:grpSp>
        <p:nvGrpSpPr>
          <p:cNvPr id="11" name="Group 10">
            <a:extLst>
              <a:ext uri="{FF2B5EF4-FFF2-40B4-BE49-F238E27FC236}">
                <a16:creationId xmlns:a16="http://schemas.microsoft.com/office/drawing/2014/main" xmlns="" id="{2D66D28E-4123-D441-AD39-9324F6CE5CBA}"/>
              </a:ext>
            </a:extLst>
          </p:cNvPr>
          <p:cNvGrpSpPr/>
          <p:nvPr/>
        </p:nvGrpSpPr>
        <p:grpSpPr>
          <a:xfrm>
            <a:off x="9312512" y="2891112"/>
            <a:ext cx="1563094" cy="1102933"/>
            <a:chOff x="12760965" y="3032662"/>
            <a:chExt cx="1563094" cy="1102933"/>
          </a:xfrm>
        </p:grpSpPr>
        <p:sp>
          <p:nvSpPr>
            <p:cNvPr id="12" name="Freeform 3">
              <a:extLst>
                <a:ext uri="{FF2B5EF4-FFF2-40B4-BE49-F238E27FC236}">
                  <a16:creationId xmlns:a16="http://schemas.microsoft.com/office/drawing/2014/main" xmlns=""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a16="http://schemas.microsoft.com/office/drawing/2014/main" xmlns=""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a16="http://schemas.microsoft.com/office/drawing/2014/main" xmlns=""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a16="http://schemas.microsoft.com/office/drawing/2014/main" xmlns=""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Content Placeholder 2">
            <a:extLst>
              <a:ext uri="{FF2B5EF4-FFF2-40B4-BE49-F238E27FC236}">
                <a16:creationId xmlns:a16="http://schemas.microsoft.com/office/drawing/2014/main" xmlns="" id="{C9801C89-3945-A848-917C-CB1C6222D62B}"/>
              </a:ext>
            </a:extLst>
          </p:cNvPr>
          <p:cNvSpPr txBox="1">
            <a:spLocks/>
          </p:cNvSpPr>
          <p:nvPr/>
        </p:nvSpPr>
        <p:spPr>
          <a:xfrm>
            <a:off x="860946" y="3573210"/>
            <a:ext cx="6300052" cy="277101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2100" dirty="0"/>
              <a:t>5-year performance average: 9.5%.</a:t>
            </a:r>
          </a:p>
          <a:p>
            <a:pPr marL="342900" indent="-342900">
              <a:spcBef>
                <a:spcPts val="2000"/>
              </a:spcBef>
              <a:buFont typeface="Arial" panose="020B0604020202020204" pitchFamily="34" charset="0"/>
              <a:buChar char="•"/>
            </a:pPr>
            <a:r>
              <a:rPr lang="en-US" sz="2100" dirty="0"/>
              <a:t>72% of funds earn 4 or 5 stars from Morningstar.  </a:t>
            </a:r>
          </a:p>
          <a:p>
            <a:pPr marL="342900" indent="-342900">
              <a:spcBef>
                <a:spcPts val="2000"/>
              </a:spcBef>
              <a:buFont typeface="Arial" panose="020B0604020202020204" pitchFamily="34" charset="0"/>
              <a:buChar char="•"/>
            </a:pPr>
            <a:r>
              <a:rPr lang="en-US" sz="2100" dirty="0"/>
              <a:t>Unbiased fund management by Lockwood Investment Advisors.</a:t>
            </a:r>
          </a:p>
          <a:p>
            <a:pPr marL="342900" indent="-342900">
              <a:spcBef>
                <a:spcPts val="2000"/>
              </a:spcBef>
              <a:buFont typeface="Arial" panose="020B0604020202020204" pitchFamily="34" charset="0"/>
              <a:buChar char="•"/>
            </a:pPr>
            <a:r>
              <a:rPr lang="en-US" sz="2100" dirty="0"/>
              <a:t>Quarterly fund evaluation.</a:t>
            </a:r>
          </a:p>
          <a:p>
            <a:pPr marL="342900" indent="-342900">
              <a:spcBef>
                <a:spcPts val="2000"/>
              </a:spcBef>
              <a:buFont typeface="Arial" panose="020B0604020202020204" pitchFamily="34" charset="0"/>
              <a:buChar char="•"/>
            </a:pPr>
            <a:r>
              <a:rPr lang="en-US" sz="2100" dirty="0"/>
              <a:t>No proprietary funds.</a:t>
            </a:r>
          </a:p>
        </p:txBody>
      </p:sp>
      <p:grpSp>
        <p:nvGrpSpPr>
          <p:cNvPr id="25" name="Group 24">
            <a:extLst>
              <a:ext uri="{FF2B5EF4-FFF2-40B4-BE49-F238E27FC236}">
                <a16:creationId xmlns:a16="http://schemas.microsoft.com/office/drawing/2014/main" xmlns="" id="{24CB8AC3-0C14-7A43-86DC-202BFD4779E8}"/>
              </a:ext>
            </a:extLst>
          </p:cNvPr>
          <p:cNvGrpSpPr/>
          <p:nvPr/>
        </p:nvGrpSpPr>
        <p:grpSpPr>
          <a:xfrm>
            <a:off x="9379742" y="854818"/>
            <a:ext cx="1364590" cy="1066800"/>
            <a:chOff x="6934200" y="8991600"/>
            <a:chExt cx="1364590" cy="1066800"/>
          </a:xfrm>
        </p:grpSpPr>
        <p:grpSp>
          <p:nvGrpSpPr>
            <p:cNvPr id="26" name="Group 25">
              <a:extLst>
                <a:ext uri="{FF2B5EF4-FFF2-40B4-BE49-F238E27FC236}">
                  <a16:creationId xmlns:a16="http://schemas.microsoft.com/office/drawing/2014/main" xmlns="" id="{9F3069E7-FE84-DA44-AD98-4B098DA6985E}"/>
                </a:ext>
              </a:extLst>
            </p:cNvPr>
            <p:cNvGrpSpPr/>
            <p:nvPr/>
          </p:nvGrpSpPr>
          <p:grpSpPr>
            <a:xfrm>
              <a:off x="6934200" y="8991600"/>
              <a:ext cx="1364590" cy="1066800"/>
              <a:chOff x="6934200" y="8991600"/>
              <a:chExt cx="1364590" cy="540157"/>
            </a:xfrm>
          </p:grpSpPr>
          <p:sp>
            <p:nvSpPr>
              <p:cNvPr id="30" name="Freeform 3">
                <a:extLst>
                  <a:ext uri="{FF2B5EF4-FFF2-40B4-BE49-F238E27FC236}">
                    <a16:creationId xmlns:a16="http://schemas.microsoft.com/office/drawing/2014/main" xmlns="" id="{1AB9A283-3B12-904A-948D-D5AC039E3660}"/>
                  </a:ext>
                </a:extLst>
              </p:cNvPr>
              <p:cNvSpPr/>
              <p:nvPr/>
            </p:nvSpPr>
            <p:spPr>
              <a:xfrm flipH="1">
                <a:off x="8014498" y="8991600"/>
                <a:ext cx="198996" cy="540156"/>
              </a:xfrm>
              <a:custGeom>
                <a:avLst/>
                <a:gdLst>
                  <a:gd name="connsiteX0" fmla="*/ 0 w 198996"/>
                  <a:gd name="connsiteY0" fmla="*/ 540156 h 540156"/>
                  <a:gd name="connsiteX1" fmla="*/ 198996 w 198996"/>
                  <a:gd name="connsiteY1" fmla="*/ 540156 h 540156"/>
                  <a:gd name="connsiteX2" fmla="*/ 198996 w 198996"/>
                  <a:gd name="connsiteY2" fmla="*/ 0 h 540156"/>
                  <a:gd name="connsiteX3" fmla="*/ 0 w 198996"/>
                  <a:gd name="connsiteY3" fmla="*/ 0 h 540156"/>
                </a:gdLst>
                <a:ahLst/>
                <a:cxnLst>
                  <a:cxn ang="0">
                    <a:pos x="connsiteX0" y="connsiteY0"/>
                  </a:cxn>
                  <a:cxn ang="1">
                    <a:pos x="connsiteX1" y="connsiteY1"/>
                  </a:cxn>
                  <a:cxn ang="2">
                    <a:pos x="connsiteX2" y="connsiteY2"/>
                  </a:cxn>
                  <a:cxn ang="3">
                    <a:pos x="connsiteX3" y="connsiteY3"/>
                  </a:cxn>
                </a:cxnLst>
                <a:rect l="l" t="t" r="r" b="b"/>
                <a:pathLst>
                  <a:path w="198996" h="540156">
                    <a:moveTo>
                      <a:pt x="0" y="540156"/>
                    </a:moveTo>
                    <a:lnTo>
                      <a:pt x="198996" y="540156"/>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0">
                <a:extLst>
                  <a:ext uri="{FF2B5EF4-FFF2-40B4-BE49-F238E27FC236}">
                    <a16:creationId xmlns:a16="http://schemas.microsoft.com/office/drawing/2014/main" xmlns="" id="{8E7A8FD6-FCFA-0846-8A07-0F21E89DE7B8}"/>
                  </a:ext>
                </a:extLst>
              </p:cNvPr>
              <p:cNvSpPr/>
              <p:nvPr/>
            </p:nvSpPr>
            <p:spPr>
              <a:xfrm flipH="1">
                <a:off x="7815502" y="9105316"/>
                <a:ext cx="198996" cy="426441"/>
              </a:xfrm>
              <a:custGeom>
                <a:avLst/>
                <a:gdLst>
                  <a:gd name="connsiteX0" fmla="*/ 0 w 198996"/>
                  <a:gd name="connsiteY0" fmla="*/ 426441 h 426441"/>
                  <a:gd name="connsiteX1" fmla="*/ 198996 w 198996"/>
                  <a:gd name="connsiteY1" fmla="*/ 426441 h 426441"/>
                  <a:gd name="connsiteX2" fmla="*/ 198996 w 198996"/>
                  <a:gd name="connsiteY2" fmla="*/ 0 h 426441"/>
                  <a:gd name="connsiteX3" fmla="*/ 0 w 198996"/>
                  <a:gd name="connsiteY3" fmla="*/ 0 h 426441"/>
                </a:gdLst>
                <a:ahLst/>
                <a:cxnLst>
                  <a:cxn ang="0">
                    <a:pos x="connsiteX0" y="connsiteY0"/>
                  </a:cxn>
                  <a:cxn ang="1">
                    <a:pos x="connsiteX1" y="connsiteY1"/>
                  </a:cxn>
                  <a:cxn ang="2">
                    <a:pos x="connsiteX2" y="connsiteY2"/>
                  </a:cxn>
                  <a:cxn ang="3">
                    <a:pos x="connsiteX3" y="connsiteY3"/>
                  </a:cxn>
                </a:cxnLst>
                <a:rect l="l" t="t" r="r" b="b"/>
                <a:pathLst>
                  <a:path w="198996" h="426441">
                    <a:moveTo>
                      <a:pt x="0" y="426441"/>
                    </a:moveTo>
                    <a:lnTo>
                      <a:pt x="198996" y="426441"/>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302515C-ACF4-2E4A-98B5-0E9B0AF964B0}"/>
                  </a:ext>
                </a:extLst>
              </p:cNvPr>
              <p:cNvSpPr/>
              <p:nvPr/>
            </p:nvSpPr>
            <p:spPr>
              <a:xfrm flipH="1">
                <a:off x="7616492" y="9332747"/>
                <a:ext cx="199009" cy="199009"/>
              </a:xfrm>
              <a:custGeom>
                <a:avLst/>
                <a:gdLst>
                  <a:gd name="connsiteX0" fmla="*/ 0 w 199009"/>
                  <a:gd name="connsiteY0" fmla="*/ 199009 h 199009"/>
                  <a:gd name="connsiteX1" fmla="*/ 199009 w 199009"/>
                  <a:gd name="connsiteY1" fmla="*/ 199009 h 199009"/>
                  <a:gd name="connsiteX2" fmla="*/ 199009 w 199009"/>
                  <a:gd name="connsiteY2" fmla="*/ 0 h 199009"/>
                  <a:gd name="connsiteX3" fmla="*/ 0 w 199009"/>
                  <a:gd name="connsiteY3" fmla="*/ 0 h 199009"/>
                </a:gdLst>
                <a:ahLst/>
                <a:cxnLst>
                  <a:cxn ang="0">
                    <a:pos x="connsiteX0" y="connsiteY0"/>
                  </a:cxn>
                  <a:cxn ang="1">
                    <a:pos x="connsiteX1" y="connsiteY1"/>
                  </a:cxn>
                  <a:cxn ang="2">
                    <a:pos x="connsiteX2" y="connsiteY2"/>
                  </a:cxn>
                  <a:cxn ang="3">
                    <a:pos x="connsiteX3" y="connsiteY3"/>
                  </a:cxn>
                </a:cxnLst>
                <a:rect l="l" t="t" r="r" b="b"/>
                <a:pathLst>
                  <a:path w="199009" h="199009">
                    <a:moveTo>
                      <a:pt x="0" y="199009"/>
                    </a:moveTo>
                    <a:lnTo>
                      <a:pt x="199009" y="199009"/>
                    </a:lnTo>
                    <a:lnTo>
                      <a:pt x="199009"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470D5B0A-B913-EC40-9D33-ACF3DE46C313}"/>
                  </a:ext>
                </a:extLst>
              </p:cNvPr>
              <p:cNvSpPr/>
              <p:nvPr/>
            </p:nvSpPr>
            <p:spPr>
              <a:xfrm flipH="1">
                <a:off x="6934200" y="9531757"/>
                <a:ext cx="1364590" cy="0"/>
              </a:xfrm>
              <a:custGeom>
                <a:avLst/>
                <a:gdLst>
                  <a:gd name="connsiteX0" fmla="*/ 0 w 1364590"/>
                  <a:gd name="connsiteY0" fmla="*/ 0 h 0"/>
                  <a:gd name="connsiteX1" fmla="*/ 1364590 w 1364590"/>
                  <a:gd name="connsiteY1" fmla="*/ 0 h 0"/>
                </a:gdLst>
                <a:ahLst/>
                <a:cxnLst>
                  <a:cxn ang="0">
                    <a:pos x="connsiteX0" y="connsiteY0"/>
                  </a:cxn>
                  <a:cxn ang="1">
                    <a:pos x="connsiteX1" y="connsiteY1"/>
                  </a:cxn>
                </a:cxnLst>
                <a:rect l="l" t="t" r="r" b="b"/>
                <a:pathLst>
                  <a:path w="1364590">
                    <a:moveTo>
                      <a:pt x="0" y="0"/>
                    </a:moveTo>
                    <a:lnTo>
                      <a:pt x="136459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D49EDC20-3F9B-C54C-80D4-459E4CE9B7D8}"/>
                </a:ext>
              </a:extLst>
            </p:cNvPr>
            <p:cNvGrpSpPr/>
            <p:nvPr/>
          </p:nvGrpSpPr>
          <p:grpSpPr>
            <a:xfrm>
              <a:off x="7104773" y="9164511"/>
              <a:ext cx="284289" cy="284289"/>
              <a:chOff x="7104773" y="8991603"/>
              <a:chExt cx="284289" cy="284289"/>
            </a:xfrm>
          </p:grpSpPr>
          <p:sp>
            <p:nvSpPr>
              <p:cNvPr id="28" name="Freeform 3">
                <a:extLst>
                  <a:ext uri="{FF2B5EF4-FFF2-40B4-BE49-F238E27FC236}">
                    <a16:creationId xmlns:a16="http://schemas.microsoft.com/office/drawing/2014/main" xmlns="" id="{21FF41D0-C922-5540-BA60-51D39BE1E166}"/>
                  </a:ext>
                </a:extLst>
              </p:cNvPr>
              <p:cNvSpPr/>
              <p:nvPr/>
            </p:nvSpPr>
            <p:spPr>
              <a:xfrm flipH="1">
                <a:off x="7246916" y="8991603"/>
                <a:ext cx="0" cy="284289"/>
              </a:xfrm>
              <a:custGeom>
                <a:avLst/>
                <a:gdLst>
                  <a:gd name="connsiteX0" fmla="*/ 0 w 0"/>
                  <a:gd name="connsiteY0" fmla="*/ 0 h 284289"/>
                  <a:gd name="connsiteX1" fmla="*/ 0 w 0"/>
                  <a:gd name="connsiteY1" fmla="*/ 284289 h 284289"/>
                </a:gdLst>
                <a:ahLst/>
                <a:cxnLst>
                  <a:cxn ang="0">
                    <a:pos x="connsiteX0" y="connsiteY0"/>
                  </a:cxn>
                  <a:cxn ang="1">
                    <a:pos x="connsiteX1" y="connsiteY1"/>
                  </a:cxn>
                </a:cxnLst>
                <a:rect l="l" t="t" r="r" b="b"/>
                <a:pathLst>
                  <a:path h="284289">
                    <a:moveTo>
                      <a:pt x="0" y="0"/>
                    </a:moveTo>
                    <a:lnTo>
                      <a:pt x="0" y="28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1186580D-EC8E-924F-850D-CABA315C7F01}"/>
                  </a:ext>
                </a:extLst>
              </p:cNvPr>
              <p:cNvSpPr/>
              <p:nvPr/>
            </p:nvSpPr>
            <p:spPr>
              <a:xfrm flipH="1">
                <a:off x="7104773" y="9133746"/>
                <a:ext cx="284289" cy="0"/>
              </a:xfrm>
              <a:custGeom>
                <a:avLst/>
                <a:gdLst>
                  <a:gd name="connsiteX0" fmla="*/ 284289 w 284289"/>
                  <a:gd name="connsiteY0" fmla="*/ 0 h 0"/>
                  <a:gd name="connsiteX1" fmla="*/ 0 w 284289"/>
                  <a:gd name="connsiteY1" fmla="*/ 0 h 0"/>
                </a:gdLst>
                <a:ahLst/>
                <a:cxnLst>
                  <a:cxn ang="0">
                    <a:pos x="connsiteX0" y="connsiteY0"/>
                  </a:cxn>
                  <a:cxn ang="1">
                    <a:pos x="connsiteX1" y="connsiteY1"/>
                  </a:cxn>
                </a:cxnLst>
                <a:rect l="l" t="t" r="r" b="b"/>
                <a:pathLst>
                  <a:path w="284289">
                    <a:moveTo>
                      <a:pt x="28428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164349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10" presetClass="entr" presetSubtype="0" fill="hold" nodeType="afterEffect">
                                  <p:stCondLst>
                                    <p:cond delay="800"/>
                                  </p:stCondLst>
                                  <p:childTnLst>
                                    <p:set>
                                      <p:cBhvr>
                                        <p:cTn id="11" dur="1" fill="hold">
                                          <p:stCondLst>
                                            <p:cond delay="0"/>
                                          </p:stCondLst>
                                        </p:cTn>
                                        <p:tgtEl>
                                          <p:spTgt spid="24">
                                            <p:txEl>
                                              <p:pRg st="0" end="0"/>
                                            </p:txEl>
                                          </p:spTgt>
                                        </p:tgtEl>
                                        <p:attrNameLst>
                                          <p:attrName>style.visibility</p:attrName>
                                        </p:attrNameLst>
                                      </p:cBhvr>
                                      <p:to>
                                        <p:strVal val="visible"/>
                                      </p:to>
                                    </p:set>
                                    <p:animEffect transition="in" filter="fade">
                                      <p:cBhvr>
                                        <p:cTn id="12" dur="500"/>
                                        <p:tgtEl>
                                          <p:spTgt spid="24">
                                            <p:txEl>
                                              <p:pRg st="0" end="0"/>
                                            </p:txEl>
                                          </p:spTgt>
                                        </p:tgtEl>
                                      </p:cBhvr>
                                    </p:animEffect>
                                  </p:childTnLst>
                                </p:cTn>
                              </p:par>
                            </p:childTnLst>
                          </p:cTn>
                        </p:par>
                        <p:par>
                          <p:cTn id="13" fill="hold">
                            <p:stCondLst>
                              <p:cond delay="1800"/>
                            </p:stCondLst>
                            <p:childTnLst>
                              <p:par>
                                <p:cTn id="14" presetID="10" presetClass="entr" presetSubtype="0" fill="hold" nodeType="afterEffect">
                                  <p:stCondLst>
                                    <p:cond delay="800"/>
                                  </p:stCondLst>
                                  <p:childTnLst>
                                    <p:set>
                                      <p:cBhvr>
                                        <p:cTn id="15" dur="1" fill="hold">
                                          <p:stCondLst>
                                            <p:cond delay="0"/>
                                          </p:stCondLst>
                                        </p:cTn>
                                        <p:tgtEl>
                                          <p:spTgt spid="24">
                                            <p:txEl>
                                              <p:pRg st="1" end="1"/>
                                            </p:txEl>
                                          </p:spTgt>
                                        </p:tgtEl>
                                        <p:attrNameLst>
                                          <p:attrName>style.visibility</p:attrName>
                                        </p:attrNameLst>
                                      </p:cBhvr>
                                      <p:to>
                                        <p:strVal val="visible"/>
                                      </p:to>
                                    </p:set>
                                    <p:animEffect transition="in" filter="fade">
                                      <p:cBhvr>
                                        <p:cTn id="16" dur="500"/>
                                        <p:tgtEl>
                                          <p:spTgt spid="24">
                                            <p:txEl>
                                              <p:pRg st="1" end="1"/>
                                            </p:txEl>
                                          </p:spTgt>
                                        </p:tgtEl>
                                      </p:cBhvr>
                                    </p:animEffect>
                                  </p:childTnLst>
                                </p:cTn>
                              </p:par>
                            </p:childTnLst>
                          </p:cTn>
                        </p:par>
                        <p:par>
                          <p:cTn id="17" fill="hold">
                            <p:stCondLst>
                              <p:cond delay="3100"/>
                            </p:stCondLst>
                            <p:childTnLst>
                              <p:par>
                                <p:cTn id="18" presetID="10" presetClass="entr" presetSubtype="0" fill="hold" nodeType="afterEffect">
                                  <p:stCondLst>
                                    <p:cond delay="800"/>
                                  </p:stCondLst>
                                  <p:childTnLst>
                                    <p:set>
                                      <p:cBhvr>
                                        <p:cTn id="19" dur="1" fill="hold">
                                          <p:stCondLst>
                                            <p:cond delay="0"/>
                                          </p:stCondLst>
                                        </p:cTn>
                                        <p:tgtEl>
                                          <p:spTgt spid="24">
                                            <p:txEl>
                                              <p:pRg st="2" end="2"/>
                                            </p:txEl>
                                          </p:spTgt>
                                        </p:tgtEl>
                                        <p:attrNameLst>
                                          <p:attrName>style.visibility</p:attrName>
                                        </p:attrNameLst>
                                      </p:cBhvr>
                                      <p:to>
                                        <p:strVal val="visible"/>
                                      </p:to>
                                    </p:set>
                                    <p:animEffect transition="in" filter="fade">
                                      <p:cBhvr>
                                        <p:cTn id="20" dur="500"/>
                                        <p:tgtEl>
                                          <p:spTgt spid="24">
                                            <p:txEl>
                                              <p:pRg st="2" end="2"/>
                                            </p:txEl>
                                          </p:spTgt>
                                        </p:tgtEl>
                                      </p:cBhvr>
                                    </p:animEffect>
                                  </p:childTnLst>
                                </p:cTn>
                              </p:par>
                            </p:childTnLst>
                          </p:cTn>
                        </p:par>
                        <p:par>
                          <p:cTn id="21" fill="hold">
                            <p:stCondLst>
                              <p:cond delay="4400"/>
                            </p:stCondLst>
                            <p:childTnLst>
                              <p:par>
                                <p:cTn id="22" presetID="10" presetClass="entr" presetSubtype="0" fill="hold" nodeType="afterEffect">
                                  <p:stCondLst>
                                    <p:cond delay="800"/>
                                  </p:stCondLst>
                                  <p:childTnLst>
                                    <p:set>
                                      <p:cBhvr>
                                        <p:cTn id="23" dur="1" fill="hold">
                                          <p:stCondLst>
                                            <p:cond delay="0"/>
                                          </p:stCondLst>
                                        </p:cTn>
                                        <p:tgtEl>
                                          <p:spTgt spid="24">
                                            <p:txEl>
                                              <p:pRg st="3" end="3"/>
                                            </p:txEl>
                                          </p:spTgt>
                                        </p:tgtEl>
                                        <p:attrNameLst>
                                          <p:attrName>style.visibility</p:attrName>
                                        </p:attrNameLst>
                                      </p:cBhvr>
                                      <p:to>
                                        <p:strVal val="visible"/>
                                      </p:to>
                                    </p:set>
                                    <p:animEffect transition="in" filter="fade">
                                      <p:cBhvr>
                                        <p:cTn id="24" dur="500"/>
                                        <p:tgtEl>
                                          <p:spTgt spid="24">
                                            <p:txEl>
                                              <p:pRg st="3" end="3"/>
                                            </p:txEl>
                                          </p:spTgt>
                                        </p:tgtEl>
                                      </p:cBhvr>
                                    </p:animEffect>
                                  </p:childTnLst>
                                </p:cTn>
                              </p:par>
                            </p:childTnLst>
                          </p:cTn>
                        </p:par>
                        <p:par>
                          <p:cTn id="25" fill="hold">
                            <p:stCondLst>
                              <p:cond delay="5700"/>
                            </p:stCondLst>
                            <p:childTnLst>
                              <p:par>
                                <p:cTn id="26" presetID="10" presetClass="entr" presetSubtype="0" fill="hold" nodeType="afterEffect">
                                  <p:stCondLst>
                                    <p:cond delay="800"/>
                                  </p:stCondLst>
                                  <p:childTnLst>
                                    <p:set>
                                      <p:cBhvr>
                                        <p:cTn id="27" dur="1" fill="hold">
                                          <p:stCondLst>
                                            <p:cond delay="0"/>
                                          </p:stCondLst>
                                        </p:cTn>
                                        <p:tgtEl>
                                          <p:spTgt spid="24">
                                            <p:txEl>
                                              <p:pRg st="4" end="4"/>
                                            </p:txEl>
                                          </p:spTgt>
                                        </p:tgtEl>
                                        <p:attrNameLst>
                                          <p:attrName>style.visibility</p:attrName>
                                        </p:attrNameLst>
                                      </p:cBhvr>
                                      <p:to>
                                        <p:strVal val="visible"/>
                                      </p:to>
                                    </p:set>
                                    <p:animEffect transition="in" filter="fade">
                                      <p:cBhvr>
                                        <p:cTn id="28" dur="500"/>
                                        <p:tgtEl>
                                          <p:spTgt spid="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xmlns="" id="{5CA23EB4-79E2-5B4E-8FB7-8D78943B331C}"/>
              </a:ext>
            </a:extLst>
          </p:cNvPr>
          <p:cNvGrpSpPr/>
          <p:nvPr/>
        </p:nvGrpSpPr>
        <p:grpSpPr>
          <a:xfrm>
            <a:off x="9379742" y="854818"/>
            <a:ext cx="1364590" cy="1066800"/>
            <a:chOff x="6934200" y="8991600"/>
            <a:chExt cx="1364590" cy="1066800"/>
          </a:xfrm>
        </p:grpSpPr>
        <p:grpSp>
          <p:nvGrpSpPr>
            <p:cNvPr id="17" name="Group 16">
              <a:extLst>
                <a:ext uri="{FF2B5EF4-FFF2-40B4-BE49-F238E27FC236}">
                  <a16:creationId xmlns:a16="http://schemas.microsoft.com/office/drawing/2014/main" xmlns="" id="{80382F83-1743-674D-963C-FB74D7F94050}"/>
                </a:ext>
              </a:extLst>
            </p:cNvPr>
            <p:cNvGrpSpPr/>
            <p:nvPr/>
          </p:nvGrpSpPr>
          <p:grpSpPr>
            <a:xfrm>
              <a:off x="6934200" y="8991600"/>
              <a:ext cx="1364590" cy="1066800"/>
              <a:chOff x="6934200" y="8991600"/>
              <a:chExt cx="1364590" cy="540157"/>
            </a:xfrm>
          </p:grpSpPr>
          <p:sp>
            <p:nvSpPr>
              <p:cNvPr id="26" name="Freeform 3">
                <a:extLst>
                  <a:ext uri="{FF2B5EF4-FFF2-40B4-BE49-F238E27FC236}">
                    <a16:creationId xmlns:a16="http://schemas.microsoft.com/office/drawing/2014/main" xmlns="" id="{659C591D-9ECA-CC43-9B33-EDF2462EAD3D}"/>
                  </a:ext>
                </a:extLst>
              </p:cNvPr>
              <p:cNvSpPr/>
              <p:nvPr/>
            </p:nvSpPr>
            <p:spPr>
              <a:xfrm flipH="1">
                <a:off x="8014498" y="8991600"/>
                <a:ext cx="198996" cy="540156"/>
              </a:xfrm>
              <a:custGeom>
                <a:avLst/>
                <a:gdLst>
                  <a:gd name="connsiteX0" fmla="*/ 0 w 198996"/>
                  <a:gd name="connsiteY0" fmla="*/ 540156 h 540156"/>
                  <a:gd name="connsiteX1" fmla="*/ 198996 w 198996"/>
                  <a:gd name="connsiteY1" fmla="*/ 540156 h 540156"/>
                  <a:gd name="connsiteX2" fmla="*/ 198996 w 198996"/>
                  <a:gd name="connsiteY2" fmla="*/ 0 h 540156"/>
                  <a:gd name="connsiteX3" fmla="*/ 0 w 198996"/>
                  <a:gd name="connsiteY3" fmla="*/ 0 h 540156"/>
                </a:gdLst>
                <a:ahLst/>
                <a:cxnLst>
                  <a:cxn ang="0">
                    <a:pos x="connsiteX0" y="connsiteY0"/>
                  </a:cxn>
                  <a:cxn ang="1">
                    <a:pos x="connsiteX1" y="connsiteY1"/>
                  </a:cxn>
                  <a:cxn ang="2">
                    <a:pos x="connsiteX2" y="connsiteY2"/>
                  </a:cxn>
                  <a:cxn ang="3">
                    <a:pos x="connsiteX3" y="connsiteY3"/>
                  </a:cxn>
                </a:cxnLst>
                <a:rect l="l" t="t" r="r" b="b"/>
                <a:pathLst>
                  <a:path w="198996" h="540156">
                    <a:moveTo>
                      <a:pt x="0" y="540156"/>
                    </a:moveTo>
                    <a:lnTo>
                      <a:pt x="198996" y="540156"/>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a16="http://schemas.microsoft.com/office/drawing/2014/main" xmlns="" id="{6E80416E-AB39-5247-BC26-41FD9430687A}"/>
                  </a:ext>
                </a:extLst>
              </p:cNvPr>
              <p:cNvSpPr/>
              <p:nvPr/>
            </p:nvSpPr>
            <p:spPr>
              <a:xfrm flipH="1">
                <a:off x="7815502" y="9105316"/>
                <a:ext cx="198996" cy="426441"/>
              </a:xfrm>
              <a:custGeom>
                <a:avLst/>
                <a:gdLst>
                  <a:gd name="connsiteX0" fmla="*/ 0 w 198996"/>
                  <a:gd name="connsiteY0" fmla="*/ 426441 h 426441"/>
                  <a:gd name="connsiteX1" fmla="*/ 198996 w 198996"/>
                  <a:gd name="connsiteY1" fmla="*/ 426441 h 426441"/>
                  <a:gd name="connsiteX2" fmla="*/ 198996 w 198996"/>
                  <a:gd name="connsiteY2" fmla="*/ 0 h 426441"/>
                  <a:gd name="connsiteX3" fmla="*/ 0 w 198996"/>
                  <a:gd name="connsiteY3" fmla="*/ 0 h 426441"/>
                </a:gdLst>
                <a:ahLst/>
                <a:cxnLst>
                  <a:cxn ang="0">
                    <a:pos x="connsiteX0" y="connsiteY0"/>
                  </a:cxn>
                  <a:cxn ang="1">
                    <a:pos x="connsiteX1" y="connsiteY1"/>
                  </a:cxn>
                  <a:cxn ang="2">
                    <a:pos x="connsiteX2" y="connsiteY2"/>
                  </a:cxn>
                  <a:cxn ang="3">
                    <a:pos x="connsiteX3" y="connsiteY3"/>
                  </a:cxn>
                </a:cxnLst>
                <a:rect l="l" t="t" r="r" b="b"/>
                <a:pathLst>
                  <a:path w="198996" h="426441">
                    <a:moveTo>
                      <a:pt x="0" y="426441"/>
                    </a:moveTo>
                    <a:lnTo>
                      <a:pt x="198996" y="426441"/>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A456690-465A-5E4A-B8B1-EC93FF49089A}"/>
                  </a:ext>
                </a:extLst>
              </p:cNvPr>
              <p:cNvSpPr/>
              <p:nvPr/>
            </p:nvSpPr>
            <p:spPr>
              <a:xfrm flipH="1">
                <a:off x="7616492" y="9332747"/>
                <a:ext cx="199009" cy="199009"/>
              </a:xfrm>
              <a:custGeom>
                <a:avLst/>
                <a:gdLst>
                  <a:gd name="connsiteX0" fmla="*/ 0 w 199009"/>
                  <a:gd name="connsiteY0" fmla="*/ 199009 h 199009"/>
                  <a:gd name="connsiteX1" fmla="*/ 199009 w 199009"/>
                  <a:gd name="connsiteY1" fmla="*/ 199009 h 199009"/>
                  <a:gd name="connsiteX2" fmla="*/ 199009 w 199009"/>
                  <a:gd name="connsiteY2" fmla="*/ 0 h 199009"/>
                  <a:gd name="connsiteX3" fmla="*/ 0 w 199009"/>
                  <a:gd name="connsiteY3" fmla="*/ 0 h 199009"/>
                </a:gdLst>
                <a:ahLst/>
                <a:cxnLst>
                  <a:cxn ang="0">
                    <a:pos x="connsiteX0" y="connsiteY0"/>
                  </a:cxn>
                  <a:cxn ang="1">
                    <a:pos x="connsiteX1" y="connsiteY1"/>
                  </a:cxn>
                  <a:cxn ang="2">
                    <a:pos x="connsiteX2" y="connsiteY2"/>
                  </a:cxn>
                  <a:cxn ang="3">
                    <a:pos x="connsiteX3" y="connsiteY3"/>
                  </a:cxn>
                </a:cxnLst>
                <a:rect l="l" t="t" r="r" b="b"/>
                <a:pathLst>
                  <a:path w="199009" h="199009">
                    <a:moveTo>
                      <a:pt x="0" y="199009"/>
                    </a:moveTo>
                    <a:lnTo>
                      <a:pt x="199009" y="199009"/>
                    </a:lnTo>
                    <a:lnTo>
                      <a:pt x="199009"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37E6CF08-40AE-3F4D-A8B6-047B1F4656A9}"/>
                  </a:ext>
                </a:extLst>
              </p:cNvPr>
              <p:cNvSpPr/>
              <p:nvPr/>
            </p:nvSpPr>
            <p:spPr>
              <a:xfrm flipH="1">
                <a:off x="6934200" y="9531757"/>
                <a:ext cx="1364590" cy="0"/>
              </a:xfrm>
              <a:custGeom>
                <a:avLst/>
                <a:gdLst>
                  <a:gd name="connsiteX0" fmla="*/ 0 w 1364590"/>
                  <a:gd name="connsiteY0" fmla="*/ 0 h 0"/>
                  <a:gd name="connsiteX1" fmla="*/ 1364590 w 1364590"/>
                  <a:gd name="connsiteY1" fmla="*/ 0 h 0"/>
                </a:gdLst>
                <a:ahLst/>
                <a:cxnLst>
                  <a:cxn ang="0">
                    <a:pos x="connsiteX0" y="connsiteY0"/>
                  </a:cxn>
                  <a:cxn ang="1">
                    <a:pos x="connsiteX1" y="connsiteY1"/>
                  </a:cxn>
                </a:cxnLst>
                <a:rect l="l" t="t" r="r" b="b"/>
                <a:pathLst>
                  <a:path w="1364590">
                    <a:moveTo>
                      <a:pt x="0" y="0"/>
                    </a:moveTo>
                    <a:lnTo>
                      <a:pt x="136459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Group 17">
              <a:extLst>
                <a:ext uri="{FF2B5EF4-FFF2-40B4-BE49-F238E27FC236}">
                  <a16:creationId xmlns:a16="http://schemas.microsoft.com/office/drawing/2014/main" xmlns="" id="{63D2A5CC-3849-4C42-BBD7-6D4322DA0A00}"/>
                </a:ext>
              </a:extLst>
            </p:cNvPr>
            <p:cNvGrpSpPr/>
            <p:nvPr/>
          </p:nvGrpSpPr>
          <p:grpSpPr>
            <a:xfrm>
              <a:off x="7104773" y="9164511"/>
              <a:ext cx="284289" cy="284289"/>
              <a:chOff x="7104773" y="8991603"/>
              <a:chExt cx="284289" cy="284289"/>
            </a:xfrm>
          </p:grpSpPr>
          <p:sp>
            <p:nvSpPr>
              <p:cNvPr id="24" name="Freeform 3">
                <a:extLst>
                  <a:ext uri="{FF2B5EF4-FFF2-40B4-BE49-F238E27FC236}">
                    <a16:creationId xmlns:a16="http://schemas.microsoft.com/office/drawing/2014/main" xmlns="" id="{4DE74C84-4A28-B34C-9520-A2A049F6B724}"/>
                  </a:ext>
                </a:extLst>
              </p:cNvPr>
              <p:cNvSpPr/>
              <p:nvPr/>
            </p:nvSpPr>
            <p:spPr>
              <a:xfrm flipH="1">
                <a:off x="7246916" y="8991603"/>
                <a:ext cx="0" cy="284289"/>
              </a:xfrm>
              <a:custGeom>
                <a:avLst/>
                <a:gdLst>
                  <a:gd name="connsiteX0" fmla="*/ 0 w 0"/>
                  <a:gd name="connsiteY0" fmla="*/ 0 h 284289"/>
                  <a:gd name="connsiteX1" fmla="*/ 0 w 0"/>
                  <a:gd name="connsiteY1" fmla="*/ 284289 h 284289"/>
                </a:gdLst>
                <a:ahLst/>
                <a:cxnLst>
                  <a:cxn ang="0">
                    <a:pos x="connsiteX0" y="connsiteY0"/>
                  </a:cxn>
                  <a:cxn ang="1">
                    <a:pos x="connsiteX1" y="connsiteY1"/>
                  </a:cxn>
                </a:cxnLst>
                <a:rect l="l" t="t" r="r" b="b"/>
                <a:pathLst>
                  <a:path h="284289">
                    <a:moveTo>
                      <a:pt x="0" y="0"/>
                    </a:moveTo>
                    <a:lnTo>
                      <a:pt x="0" y="28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96D48A93-CFE4-0D47-9C80-0564CAD97C23}"/>
                  </a:ext>
                </a:extLst>
              </p:cNvPr>
              <p:cNvSpPr/>
              <p:nvPr/>
            </p:nvSpPr>
            <p:spPr>
              <a:xfrm flipH="1">
                <a:off x="7104773" y="9133746"/>
                <a:ext cx="284289" cy="0"/>
              </a:xfrm>
              <a:custGeom>
                <a:avLst/>
                <a:gdLst>
                  <a:gd name="connsiteX0" fmla="*/ 284289 w 284289"/>
                  <a:gd name="connsiteY0" fmla="*/ 0 h 0"/>
                  <a:gd name="connsiteX1" fmla="*/ 0 w 284289"/>
                  <a:gd name="connsiteY1" fmla="*/ 0 h 0"/>
                </a:gdLst>
                <a:ahLst/>
                <a:cxnLst>
                  <a:cxn ang="0">
                    <a:pos x="connsiteX0" y="connsiteY0"/>
                  </a:cxn>
                  <a:cxn ang="1">
                    <a:pos x="connsiteX1" y="connsiteY1"/>
                  </a:cxn>
                </a:cxnLst>
                <a:rect l="l" t="t" r="r" b="b"/>
                <a:pathLst>
                  <a:path w="284289">
                    <a:moveTo>
                      <a:pt x="28428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Oval 13">
            <a:extLst>
              <a:ext uri="{FF2B5EF4-FFF2-40B4-BE49-F238E27FC236}">
                <a16:creationId xmlns:a16="http://schemas.microsoft.com/office/drawing/2014/main" xmlns=""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Encourage HSA investing.</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5872843" cy="747897"/>
          </a:xfrm>
        </p:spPr>
        <p:txBody>
          <a:bodyPr/>
          <a:lstStyle/>
          <a:p>
            <a:pPr lvl="0"/>
            <a:r>
              <a:rPr lang="en-US" sz="2700" dirty="0">
                <a:solidFill>
                  <a:srgbClr val="808285"/>
                </a:solidFill>
              </a:rPr>
              <a:t>An investment-friendly design encourages saving. </a:t>
            </a:r>
          </a:p>
        </p:txBody>
      </p:sp>
      <p:grpSp>
        <p:nvGrpSpPr>
          <p:cNvPr id="11" name="Group 10">
            <a:extLst>
              <a:ext uri="{FF2B5EF4-FFF2-40B4-BE49-F238E27FC236}">
                <a16:creationId xmlns:a16="http://schemas.microsoft.com/office/drawing/2014/main" xmlns="" id="{2D66D28E-4123-D441-AD39-9324F6CE5CBA}"/>
              </a:ext>
            </a:extLst>
          </p:cNvPr>
          <p:cNvGrpSpPr/>
          <p:nvPr/>
        </p:nvGrpSpPr>
        <p:grpSpPr>
          <a:xfrm>
            <a:off x="9312512" y="2891112"/>
            <a:ext cx="1563094" cy="1102933"/>
            <a:chOff x="12760965" y="3032662"/>
            <a:chExt cx="1563094" cy="1102933"/>
          </a:xfrm>
        </p:grpSpPr>
        <p:sp>
          <p:nvSpPr>
            <p:cNvPr id="12" name="Freeform 3">
              <a:extLst>
                <a:ext uri="{FF2B5EF4-FFF2-40B4-BE49-F238E27FC236}">
                  <a16:creationId xmlns:a16="http://schemas.microsoft.com/office/drawing/2014/main" xmlns=""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a16="http://schemas.microsoft.com/office/drawing/2014/main" xmlns=""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a16="http://schemas.microsoft.com/office/drawing/2014/main" xmlns=""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a16="http://schemas.microsoft.com/office/drawing/2014/main" xmlns=""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Content Placeholder 2">
            <a:extLst>
              <a:ext uri="{FF2B5EF4-FFF2-40B4-BE49-F238E27FC236}">
                <a16:creationId xmlns:a16="http://schemas.microsoft.com/office/drawing/2014/main" xmlns="" id="{40BA991A-B4EB-4D43-B197-486B2B1C2717}"/>
              </a:ext>
            </a:extLst>
          </p:cNvPr>
          <p:cNvSpPr txBox="1">
            <a:spLocks/>
          </p:cNvSpPr>
          <p:nvPr/>
        </p:nvSpPr>
        <p:spPr>
          <a:xfrm>
            <a:off x="860946" y="3573210"/>
            <a:ext cx="6300052" cy="193283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2100" dirty="0"/>
              <a:t>Low $1,000 balance requirement. </a:t>
            </a:r>
          </a:p>
          <a:p>
            <a:pPr marL="342900" indent="-342900">
              <a:spcBef>
                <a:spcPts val="2000"/>
              </a:spcBef>
              <a:buFont typeface="Arial" panose="020B0604020202020204" pitchFamily="34" charset="0"/>
              <a:buChar char="•"/>
            </a:pPr>
            <a:r>
              <a:rPr lang="en-US" sz="2100" dirty="0"/>
              <a:t>No minimum investment amounts.</a:t>
            </a:r>
          </a:p>
          <a:p>
            <a:pPr marL="342900" indent="-342900">
              <a:spcBef>
                <a:spcPts val="2000"/>
              </a:spcBef>
              <a:buFont typeface="Arial" panose="020B0604020202020204" pitchFamily="34" charset="0"/>
              <a:buChar char="•"/>
            </a:pPr>
            <a:r>
              <a:rPr lang="en-US" sz="2100" dirty="0"/>
              <a:t>No additional trading fees.</a:t>
            </a:r>
          </a:p>
          <a:p>
            <a:pPr marL="342900" indent="-342900">
              <a:spcBef>
                <a:spcPts val="2000"/>
              </a:spcBef>
              <a:buFont typeface="Arial" panose="020B0604020202020204" pitchFamily="34" charset="0"/>
              <a:buChar char="•"/>
            </a:pPr>
            <a:r>
              <a:rPr lang="en-US" sz="2100" dirty="0"/>
              <a:t>Trades clear in 1-2 business days.</a:t>
            </a:r>
          </a:p>
        </p:txBody>
      </p:sp>
      <p:grpSp>
        <p:nvGrpSpPr>
          <p:cNvPr id="30" name="Group 29">
            <a:extLst>
              <a:ext uri="{FF2B5EF4-FFF2-40B4-BE49-F238E27FC236}">
                <a16:creationId xmlns:a16="http://schemas.microsoft.com/office/drawing/2014/main" xmlns="" id="{A3CD77B4-48C3-B441-987B-9CE77485FF4A}"/>
              </a:ext>
            </a:extLst>
          </p:cNvPr>
          <p:cNvGrpSpPr/>
          <p:nvPr/>
        </p:nvGrpSpPr>
        <p:grpSpPr>
          <a:xfrm>
            <a:off x="9487964" y="4808654"/>
            <a:ext cx="1227271" cy="1366231"/>
            <a:chOff x="22202844" y="1206500"/>
            <a:chExt cx="1362905" cy="1517222"/>
          </a:xfrm>
        </p:grpSpPr>
        <p:sp>
          <p:nvSpPr>
            <p:cNvPr id="31" name="Freeform 3">
              <a:extLst>
                <a:ext uri="{FF2B5EF4-FFF2-40B4-BE49-F238E27FC236}">
                  <a16:creationId xmlns:a16="http://schemas.microsoft.com/office/drawing/2014/main" xmlns="" id="{8152D1F7-A451-6C44-8A50-956B02726470}"/>
                </a:ext>
              </a:extLst>
            </p:cNvPr>
            <p:cNvSpPr/>
            <p:nvPr/>
          </p:nvSpPr>
          <p:spPr>
            <a:xfrm>
              <a:off x="22667478" y="1976067"/>
              <a:ext cx="898271" cy="530832"/>
            </a:xfrm>
            <a:custGeom>
              <a:avLst/>
              <a:gdLst>
                <a:gd name="connsiteX0" fmla="*/ 0 w 898271"/>
                <a:gd name="connsiteY0" fmla="*/ 530832 h 530832"/>
                <a:gd name="connsiteX1" fmla="*/ 61951 w 898271"/>
                <a:gd name="connsiteY1" fmla="*/ 499856 h 530832"/>
                <a:gd name="connsiteX2" fmla="*/ 495605 w 898271"/>
                <a:gd name="connsiteY2" fmla="*/ 499856 h 530832"/>
                <a:gd name="connsiteX3" fmla="*/ 743407 w 898271"/>
                <a:gd name="connsiteY3" fmla="*/ 283029 h 530832"/>
                <a:gd name="connsiteX4" fmla="*/ 898271 w 898271"/>
                <a:gd name="connsiteY4" fmla="*/ 35227 h 530832"/>
                <a:gd name="connsiteX5" fmla="*/ 774382 w 898271"/>
                <a:gd name="connsiteY5" fmla="*/ 4252 h 530832"/>
                <a:gd name="connsiteX6" fmla="*/ 650481 w 898271"/>
                <a:gd name="connsiteY6" fmla="*/ 128153 h 530832"/>
                <a:gd name="connsiteX7" fmla="*/ 515506 w 898271"/>
                <a:gd name="connsiteY7" fmla="*/ 198231 h 530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2">
                  <a:moveTo>
                    <a:pt x="0" y="530832"/>
                  </a:moveTo>
                  <a:cubicBezTo>
                    <a:pt x="11862" y="518970"/>
                    <a:pt x="24041" y="499856"/>
                    <a:pt x="61951" y="499856"/>
                  </a:cubicBezTo>
                  <a:lnTo>
                    <a:pt x="495605" y="499856"/>
                  </a:lnTo>
                  <a:cubicBezTo>
                    <a:pt x="530034" y="499856"/>
                    <a:pt x="719341" y="310017"/>
                    <a:pt x="743407" y="283029"/>
                  </a:cubicBezTo>
                  <a:cubicBezTo>
                    <a:pt x="766547" y="257083"/>
                    <a:pt x="869683" y="102118"/>
                    <a:pt x="898271" y="35227"/>
                  </a:cubicBezTo>
                  <a:cubicBezTo>
                    <a:pt x="880326" y="11033"/>
                    <a:pt x="831761" y="-9071"/>
                    <a:pt x="774382" y="4252"/>
                  </a:cubicBezTo>
                  <a:cubicBezTo>
                    <a:pt x="719620" y="16977"/>
                    <a:pt x="687400" y="56296"/>
                    <a:pt x="650481" y="128153"/>
                  </a:cubicBezTo>
                  <a:lnTo>
                    <a:pt x="515506" y="19823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1">
              <a:extLst>
                <a:ext uri="{FF2B5EF4-FFF2-40B4-BE49-F238E27FC236}">
                  <a16:creationId xmlns:a16="http://schemas.microsoft.com/office/drawing/2014/main" xmlns="" id="{6299BF84-80CB-0143-AEF4-A2A6499B6098}"/>
                </a:ext>
              </a:extLst>
            </p:cNvPr>
            <p:cNvSpPr/>
            <p:nvPr/>
          </p:nvSpPr>
          <p:spPr>
            <a:xfrm>
              <a:off x="22419673" y="2073241"/>
              <a:ext cx="774395" cy="216827"/>
            </a:xfrm>
            <a:custGeom>
              <a:avLst/>
              <a:gdLst>
                <a:gd name="connsiteX0" fmla="*/ 433654 w 774395"/>
                <a:gd name="connsiteY0" fmla="*/ 216827 h 216827"/>
                <a:gd name="connsiteX1" fmla="*/ 681469 w 774395"/>
                <a:gd name="connsiteY1" fmla="*/ 216827 h 216827"/>
                <a:gd name="connsiteX2" fmla="*/ 681469 w 774395"/>
                <a:gd name="connsiteY2" fmla="*/ 61951 h 216827"/>
                <a:gd name="connsiteX3" fmla="*/ 517804 w 774395"/>
                <a:gd name="connsiteY3" fmla="*/ 61951 h 216827"/>
                <a:gd name="connsiteX4" fmla="*/ 402692 w 774395"/>
                <a:gd name="connsiteY4" fmla="*/ 0 h 216827"/>
                <a:gd name="connsiteX5" fmla="*/ 247802 w 774395"/>
                <a:gd name="connsiteY5" fmla="*/ 0 h 216827"/>
                <a:gd name="connsiteX6" fmla="*/ 123901 w 774395"/>
                <a:gd name="connsiteY6" fmla="*/ 61951 h 216827"/>
                <a:gd name="connsiteX7" fmla="*/ 0 w 774395"/>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95" h="216827">
                  <a:moveTo>
                    <a:pt x="433654" y="216827"/>
                  </a:moveTo>
                  <a:lnTo>
                    <a:pt x="681469" y="216827"/>
                  </a:lnTo>
                  <a:cubicBezTo>
                    <a:pt x="805370" y="216827"/>
                    <a:pt x="805370" y="61951"/>
                    <a:pt x="681469" y="61951"/>
                  </a:cubicBezTo>
                  <a:lnTo>
                    <a:pt x="517804" y="61951"/>
                  </a:lnTo>
                  <a:cubicBezTo>
                    <a:pt x="491998" y="61951"/>
                    <a:pt x="443598" y="0"/>
                    <a:pt x="402692" y="0"/>
                  </a:cubicBezTo>
                  <a:lnTo>
                    <a:pt x="247802" y="0"/>
                  </a:lnTo>
                  <a:cubicBezTo>
                    <a:pt x="205943" y="0"/>
                    <a:pt x="153962" y="33960"/>
                    <a:pt x="123901" y="61951"/>
                  </a:cubicBezTo>
                  <a:cubicBezTo>
                    <a:pt x="77483" y="108382"/>
                    <a:pt x="0" y="185852"/>
                    <a:pt x="0" y="185852"/>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D35749C6-B830-7B4B-95A2-F646BE0C7BCE}"/>
                </a:ext>
              </a:extLst>
            </p:cNvPr>
            <p:cNvSpPr/>
            <p:nvPr/>
          </p:nvSpPr>
          <p:spPr>
            <a:xfrm>
              <a:off x="22202844" y="2197142"/>
              <a:ext cx="526580" cy="526580"/>
            </a:xfrm>
            <a:custGeom>
              <a:avLst/>
              <a:gdLst>
                <a:gd name="connsiteX0" fmla="*/ 371716 w 526580"/>
                <a:gd name="connsiteY0" fmla="*/ 526580 h 526580"/>
                <a:gd name="connsiteX1" fmla="*/ 526580 w 526580"/>
                <a:gd name="connsiteY1" fmla="*/ 371704 h 526580"/>
                <a:gd name="connsiteX2" fmla="*/ 154889 w 526580"/>
                <a:gd name="connsiteY2" fmla="*/ 0 h 526580"/>
                <a:gd name="connsiteX3" fmla="*/ 0 w 526580"/>
                <a:gd name="connsiteY3" fmla="*/ 154876 h 526580"/>
                <a:gd name="connsiteX4" fmla="*/ 371716 w 526580"/>
                <a:gd name="connsiteY4" fmla="*/ 526580 h 5265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80">
                  <a:moveTo>
                    <a:pt x="371716" y="526580"/>
                  </a:moveTo>
                  <a:lnTo>
                    <a:pt x="526580" y="371704"/>
                  </a:lnTo>
                  <a:lnTo>
                    <a:pt x="154889" y="0"/>
                  </a:lnTo>
                  <a:lnTo>
                    <a:pt x="0" y="154876"/>
                  </a:lnTo>
                  <a:lnTo>
                    <a:pt x="371716" y="52658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05678466-1371-F945-B0AC-D4EEFCBCC88B}"/>
                </a:ext>
              </a:extLst>
            </p:cNvPr>
            <p:cNvSpPr/>
            <p:nvPr/>
          </p:nvSpPr>
          <p:spPr>
            <a:xfrm>
              <a:off x="22343901" y="233819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C2F24FA9-CD0B-3C41-A941-CBDF5E6C524C}"/>
                </a:ext>
              </a:extLst>
            </p:cNvPr>
            <p:cNvSpPr/>
            <p:nvPr/>
          </p:nvSpPr>
          <p:spPr>
            <a:xfrm>
              <a:off x="22993264" y="1642988"/>
              <a:ext cx="31839" cy="325514"/>
            </a:xfrm>
            <a:custGeom>
              <a:avLst/>
              <a:gdLst>
                <a:gd name="connsiteX0" fmla="*/ 0 w 31839"/>
                <a:gd name="connsiteY0" fmla="*/ 0 h 325514"/>
                <a:gd name="connsiteX1" fmla="*/ 31839 w 31839"/>
                <a:gd name="connsiteY1" fmla="*/ 108864 h 325514"/>
                <a:gd name="connsiteX2" fmla="*/ 31839 w 31839"/>
                <a:gd name="connsiteY2" fmla="*/ 325514 h 325514"/>
              </a:gdLst>
              <a:ahLst/>
              <a:cxnLst>
                <a:cxn ang="0">
                  <a:pos x="connsiteX0" y="connsiteY0"/>
                </a:cxn>
                <a:cxn ang="1">
                  <a:pos x="connsiteX1" y="connsiteY1"/>
                </a:cxn>
                <a:cxn ang="2">
                  <a:pos x="connsiteX2" y="connsiteY2"/>
                </a:cxn>
              </a:cxnLst>
              <a:rect l="l" t="t" r="r" b="b"/>
              <a:pathLst>
                <a:path w="31839" h="325514">
                  <a:moveTo>
                    <a:pt x="0" y="0"/>
                  </a:moveTo>
                  <a:cubicBezTo>
                    <a:pt x="20612" y="33376"/>
                    <a:pt x="31839" y="68199"/>
                    <a:pt x="31839" y="108864"/>
                  </a:cubicBezTo>
                  <a:lnTo>
                    <a:pt x="31839" y="32551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5204612E-E9E4-7141-A318-F975A7A6F11D}"/>
                </a:ext>
              </a:extLst>
            </p:cNvPr>
            <p:cNvSpPr/>
            <p:nvPr/>
          </p:nvSpPr>
          <p:spPr>
            <a:xfrm>
              <a:off x="22669500" y="1206500"/>
              <a:ext cx="457187" cy="457200"/>
            </a:xfrm>
            <a:custGeom>
              <a:avLst/>
              <a:gdLst>
                <a:gd name="connsiteX0" fmla="*/ 0 w 457187"/>
                <a:gd name="connsiteY0" fmla="*/ 228600 h 457200"/>
                <a:gd name="connsiteX1" fmla="*/ 228587 w 457187"/>
                <a:gd name="connsiteY1" fmla="*/ 0 h 457200"/>
                <a:gd name="connsiteX2" fmla="*/ 457187 w 457187"/>
                <a:gd name="connsiteY2" fmla="*/ 228600 h 457200"/>
                <a:gd name="connsiteX3" fmla="*/ 228587 w 457187"/>
                <a:gd name="connsiteY3" fmla="*/ 457200 h 457200"/>
                <a:gd name="connsiteX4" fmla="*/ 0 w 457187"/>
                <a:gd name="connsiteY4" fmla="*/ 2286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7187" h="457200">
                  <a:moveTo>
                    <a:pt x="0" y="228600"/>
                  </a:moveTo>
                  <a:cubicBezTo>
                    <a:pt x="0" y="102349"/>
                    <a:pt x="102349" y="0"/>
                    <a:pt x="228587" y="0"/>
                  </a:cubicBezTo>
                  <a:cubicBezTo>
                    <a:pt x="354838" y="0"/>
                    <a:pt x="457187" y="102349"/>
                    <a:pt x="457187" y="228600"/>
                  </a:cubicBezTo>
                  <a:cubicBezTo>
                    <a:pt x="457187" y="354851"/>
                    <a:pt x="354825" y="457200"/>
                    <a:pt x="228587" y="457200"/>
                  </a:cubicBezTo>
                  <a:cubicBezTo>
                    <a:pt x="102349" y="457200"/>
                    <a:pt x="-13" y="354851"/>
                    <a:pt x="0" y="2286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274666FD-AE96-664B-9A8F-BE1D0435B597}"/>
                </a:ext>
              </a:extLst>
            </p:cNvPr>
            <p:cNvSpPr/>
            <p:nvPr/>
          </p:nvSpPr>
          <p:spPr>
            <a:xfrm>
              <a:off x="22706824" y="1943101"/>
              <a:ext cx="590334" cy="171920"/>
            </a:xfrm>
            <a:custGeom>
              <a:avLst/>
              <a:gdLst>
                <a:gd name="connsiteX0" fmla="*/ 590334 w 590334"/>
                <a:gd name="connsiteY0" fmla="*/ 171920 h 171920"/>
                <a:gd name="connsiteX1" fmla="*/ 470675 w 590334"/>
                <a:gd name="connsiteY1" fmla="*/ 76200 h 171920"/>
                <a:gd name="connsiteX2" fmla="*/ 394475 w 590334"/>
                <a:gd name="connsiteY2" fmla="*/ 76200 h 171920"/>
                <a:gd name="connsiteX3" fmla="*/ 318275 w 590334"/>
                <a:gd name="connsiteY3" fmla="*/ 25400 h 171920"/>
                <a:gd name="connsiteX4" fmla="*/ 267475 w 590334"/>
                <a:gd name="connsiteY4" fmla="*/ 25400 h 171920"/>
                <a:gd name="connsiteX5" fmla="*/ 216675 w 590334"/>
                <a:gd name="connsiteY5" fmla="*/ 0 h 171920"/>
                <a:gd name="connsiteX6" fmla="*/ 140475 w 590334"/>
                <a:gd name="connsiteY6" fmla="*/ 50800 h 171920"/>
                <a:gd name="connsiteX7" fmla="*/ 89675 w 590334"/>
                <a:gd name="connsiteY7" fmla="*/ 50800 h 171920"/>
                <a:gd name="connsiteX8" fmla="*/ 13475 w 590334"/>
                <a:gd name="connsiteY8" fmla="*/ 76200 h 171920"/>
                <a:gd name="connsiteX9" fmla="*/ 0 w 590334"/>
                <a:gd name="connsiteY9" fmla="*/ 130137 h 1719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90334" h="171920">
                  <a:moveTo>
                    <a:pt x="590334" y="171920"/>
                  </a:moveTo>
                  <a:lnTo>
                    <a:pt x="470675" y="76200"/>
                  </a:lnTo>
                  <a:lnTo>
                    <a:pt x="394475" y="76200"/>
                  </a:lnTo>
                  <a:lnTo>
                    <a:pt x="318275" y="25400"/>
                  </a:lnTo>
                  <a:lnTo>
                    <a:pt x="267475" y="25400"/>
                  </a:lnTo>
                  <a:lnTo>
                    <a:pt x="216675" y="0"/>
                  </a:lnTo>
                  <a:lnTo>
                    <a:pt x="140475" y="50800"/>
                  </a:lnTo>
                  <a:lnTo>
                    <a:pt x="89675" y="50800"/>
                  </a:lnTo>
                  <a:lnTo>
                    <a:pt x="13475" y="76200"/>
                  </a:lnTo>
                  <a:lnTo>
                    <a:pt x="0" y="130137"/>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B280B187-01B2-3640-A56C-72B95736F434}"/>
                </a:ext>
              </a:extLst>
            </p:cNvPr>
            <p:cNvSpPr/>
            <p:nvPr/>
          </p:nvSpPr>
          <p:spPr>
            <a:xfrm>
              <a:off x="23101300" y="1663700"/>
              <a:ext cx="304800" cy="177800"/>
            </a:xfrm>
            <a:custGeom>
              <a:avLst/>
              <a:gdLst>
                <a:gd name="connsiteX0" fmla="*/ 127000 w 304800"/>
                <a:gd name="connsiteY0" fmla="*/ 177800 h 177800"/>
                <a:gd name="connsiteX1" fmla="*/ 0 w 304800"/>
                <a:gd name="connsiteY1" fmla="*/ 177800 h 177800"/>
                <a:gd name="connsiteX2" fmla="*/ 177800 w 304800"/>
                <a:gd name="connsiteY2" fmla="*/ 0 h 177800"/>
                <a:gd name="connsiteX3" fmla="*/ 304800 w 304800"/>
                <a:gd name="connsiteY3" fmla="*/ 0 h 177800"/>
                <a:gd name="connsiteX4" fmla="*/ 127000 w 304800"/>
                <a:gd name="connsiteY4" fmla="*/ 177800 h 177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800" h="177800">
                  <a:moveTo>
                    <a:pt x="127000" y="177800"/>
                  </a:moveTo>
                  <a:lnTo>
                    <a:pt x="0" y="177800"/>
                  </a:lnTo>
                  <a:cubicBezTo>
                    <a:pt x="0" y="79604"/>
                    <a:pt x="79604" y="0"/>
                    <a:pt x="177800" y="0"/>
                  </a:cubicBezTo>
                  <a:lnTo>
                    <a:pt x="304800" y="0"/>
                  </a:lnTo>
                  <a:cubicBezTo>
                    <a:pt x="304800" y="98196"/>
                    <a:pt x="225196" y="177800"/>
                    <a:pt x="127000" y="1778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F42B8E90-7F0D-8947-8A6F-7575902F0354}"/>
                </a:ext>
              </a:extLst>
            </p:cNvPr>
            <p:cNvSpPr/>
            <p:nvPr/>
          </p:nvSpPr>
          <p:spPr>
            <a:xfrm>
              <a:off x="22758400" y="1752600"/>
              <a:ext cx="203200" cy="127000"/>
            </a:xfrm>
            <a:custGeom>
              <a:avLst/>
              <a:gdLst>
                <a:gd name="connsiteX0" fmla="*/ 127000 w 203200"/>
                <a:gd name="connsiteY0" fmla="*/ 127000 h 127000"/>
                <a:gd name="connsiteX1" fmla="*/ 203200 w 203200"/>
                <a:gd name="connsiteY1" fmla="*/ 127000 h 127000"/>
                <a:gd name="connsiteX2" fmla="*/ 76200 w 203200"/>
                <a:gd name="connsiteY2" fmla="*/ 0 h 127000"/>
                <a:gd name="connsiteX3" fmla="*/ 0 w 203200"/>
                <a:gd name="connsiteY3" fmla="*/ 0 h 127000"/>
                <a:gd name="connsiteX4" fmla="*/ 127000 w 203200"/>
                <a:gd name="connsiteY4" fmla="*/ 1270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3200" h="127000">
                  <a:moveTo>
                    <a:pt x="127000" y="127000"/>
                  </a:moveTo>
                  <a:lnTo>
                    <a:pt x="203200" y="127000"/>
                  </a:lnTo>
                  <a:cubicBezTo>
                    <a:pt x="203200" y="56858"/>
                    <a:pt x="146329" y="0"/>
                    <a:pt x="76200" y="0"/>
                  </a:cubicBezTo>
                  <a:lnTo>
                    <a:pt x="0" y="0"/>
                  </a:lnTo>
                  <a:cubicBezTo>
                    <a:pt x="0" y="70142"/>
                    <a:pt x="56871" y="127000"/>
                    <a:pt x="127000" y="1270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52BDAB1E-0A47-1147-888A-9FC363C8A869}"/>
                </a:ext>
              </a:extLst>
            </p:cNvPr>
            <p:cNvSpPr/>
            <p:nvPr/>
          </p:nvSpPr>
          <p:spPr>
            <a:xfrm>
              <a:off x="22821900" y="1358900"/>
              <a:ext cx="139700" cy="152400"/>
            </a:xfrm>
            <a:custGeom>
              <a:avLst/>
              <a:gdLst>
                <a:gd name="connsiteX0" fmla="*/ 0 w 139700"/>
                <a:gd name="connsiteY0" fmla="*/ 152400 h 152400"/>
                <a:gd name="connsiteX1" fmla="*/ 101600 w 139700"/>
                <a:gd name="connsiteY1" fmla="*/ 152400 h 152400"/>
                <a:gd name="connsiteX2" fmla="*/ 127000 w 139700"/>
                <a:gd name="connsiteY2" fmla="*/ 127000 h 152400"/>
                <a:gd name="connsiteX3" fmla="*/ 127000 w 139700"/>
                <a:gd name="connsiteY3" fmla="*/ 101600 h 152400"/>
                <a:gd name="connsiteX4" fmla="*/ 101600 w 139700"/>
                <a:gd name="connsiteY4" fmla="*/ 76200 h 152400"/>
                <a:gd name="connsiteX5" fmla="*/ 50800 w 139700"/>
                <a:gd name="connsiteY5" fmla="*/ 76200 h 152400"/>
                <a:gd name="connsiteX6" fmla="*/ 25400 w 139700"/>
                <a:gd name="connsiteY6" fmla="*/ 50800 h 152400"/>
                <a:gd name="connsiteX7" fmla="*/ 25400 w 139700"/>
                <a:gd name="connsiteY7" fmla="*/ 25400 h 152400"/>
                <a:gd name="connsiteX8" fmla="*/ 50800 w 139700"/>
                <a:gd name="connsiteY8" fmla="*/ 0 h 152400"/>
                <a:gd name="connsiteX9" fmla="*/ 139700 w 139700"/>
                <a:gd name="connsiteY9" fmla="*/ 0 h 152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9700" h="152400">
                  <a:moveTo>
                    <a:pt x="0" y="152400"/>
                  </a:moveTo>
                  <a:lnTo>
                    <a:pt x="101600" y="152400"/>
                  </a:lnTo>
                  <a:cubicBezTo>
                    <a:pt x="115621" y="152400"/>
                    <a:pt x="127000" y="141021"/>
                    <a:pt x="127000" y="127000"/>
                  </a:cubicBezTo>
                  <a:lnTo>
                    <a:pt x="127000" y="101600"/>
                  </a:lnTo>
                  <a:cubicBezTo>
                    <a:pt x="127000" y="87579"/>
                    <a:pt x="115621" y="76200"/>
                    <a:pt x="101600" y="76200"/>
                  </a:cubicBezTo>
                  <a:lnTo>
                    <a:pt x="50800" y="76200"/>
                  </a:lnTo>
                  <a:cubicBezTo>
                    <a:pt x="36779" y="76200"/>
                    <a:pt x="25400" y="64821"/>
                    <a:pt x="25400" y="50800"/>
                  </a:cubicBezTo>
                  <a:lnTo>
                    <a:pt x="25400" y="25400"/>
                  </a:lnTo>
                  <a:cubicBezTo>
                    <a:pt x="25400" y="11379"/>
                    <a:pt x="36779" y="0"/>
                    <a:pt x="50800" y="0"/>
                  </a:cubicBezTo>
                  <a:lnTo>
                    <a:pt x="13970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B7D17746-AC0E-364D-8ABB-65F0EC49A906}"/>
                </a:ext>
              </a:extLst>
            </p:cNvPr>
            <p:cNvSpPr/>
            <p:nvPr/>
          </p:nvSpPr>
          <p:spPr>
            <a:xfrm>
              <a:off x="22898100" y="1282700"/>
              <a:ext cx="0" cy="76200"/>
            </a:xfrm>
            <a:custGeom>
              <a:avLst/>
              <a:gdLst>
                <a:gd name="connsiteX0" fmla="*/ 0 w 0"/>
                <a:gd name="connsiteY0" fmla="*/ 76200 h 76200"/>
                <a:gd name="connsiteX1" fmla="*/ 0 w 0"/>
                <a:gd name="connsiteY1" fmla="*/ 0 h 76200"/>
              </a:gdLst>
              <a:ahLst/>
              <a:cxnLst>
                <a:cxn ang="0">
                  <a:pos x="connsiteX0" y="connsiteY0"/>
                </a:cxn>
                <a:cxn ang="1">
                  <a:pos x="connsiteX1" y="connsiteY1"/>
                </a:cxn>
              </a:cxnLst>
              <a:rect l="l" t="t" r="r" b="b"/>
              <a:pathLst>
                <a:path h="76200">
                  <a:moveTo>
                    <a:pt x="0" y="7620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8961B1B5-1468-D344-991E-2177EC8D9B75}"/>
                </a:ext>
              </a:extLst>
            </p:cNvPr>
            <p:cNvSpPr/>
            <p:nvPr/>
          </p:nvSpPr>
          <p:spPr>
            <a:xfrm>
              <a:off x="22898100" y="1511300"/>
              <a:ext cx="0" cy="76200"/>
            </a:xfrm>
            <a:custGeom>
              <a:avLst/>
              <a:gdLst>
                <a:gd name="connsiteX0" fmla="*/ 0 w 0"/>
                <a:gd name="connsiteY0" fmla="*/ 0 h 76200"/>
                <a:gd name="connsiteX1" fmla="*/ 0 w 0"/>
                <a:gd name="connsiteY1" fmla="*/ 76200 h 76200"/>
              </a:gdLst>
              <a:ahLst/>
              <a:cxnLst>
                <a:cxn ang="0">
                  <a:pos x="connsiteX0" y="connsiteY0"/>
                </a:cxn>
                <a:cxn ang="1">
                  <a:pos x="connsiteX1" y="connsiteY1"/>
                </a:cxn>
              </a:cxnLst>
              <a:rect l="l" t="t" r="r" b="b"/>
              <a:pathLst>
                <a:path h="76200">
                  <a:moveTo>
                    <a:pt x="0" y="0"/>
                  </a:moveTo>
                  <a:lnTo>
                    <a:pt x="0" y="7620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7444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10" presetClass="entr" presetSubtype="0" fill="hold" nodeType="afterEffect">
                                  <p:stCondLst>
                                    <p:cond delay="80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500"/>
                                        <p:tgtEl>
                                          <p:spTgt spid="15">
                                            <p:txEl>
                                              <p:pRg st="0" end="0"/>
                                            </p:txEl>
                                          </p:spTgt>
                                        </p:tgtEl>
                                      </p:cBhvr>
                                    </p:animEffect>
                                  </p:childTnLst>
                                </p:cTn>
                              </p:par>
                            </p:childTnLst>
                          </p:cTn>
                        </p:par>
                        <p:par>
                          <p:cTn id="14" fill="hold">
                            <p:stCondLst>
                              <p:cond delay="1800"/>
                            </p:stCondLst>
                            <p:childTnLst>
                              <p:par>
                                <p:cTn id="15" presetID="10" presetClass="entr" presetSubtype="0" fill="hold" nodeType="afterEffect">
                                  <p:stCondLst>
                                    <p:cond delay="80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fade">
                                      <p:cBhvr>
                                        <p:cTn id="17" dur="500"/>
                                        <p:tgtEl>
                                          <p:spTgt spid="15">
                                            <p:txEl>
                                              <p:pRg st="1" end="1"/>
                                            </p:txEl>
                                          </p:spTgt>
                                        </p:tgtEl>
                                      </p:cBhvr>
                                    </p:animEffect>
                                  </p:childTnLst>
                                </p:cTn>
                              </p:par>
                            </p:childTnLst>
                          </p:cTn>
                        </p:par>
                        <p:par>
                          <p:cTn id="18" fill="hold">
                            <p:stCondLst>
                              <p:cond delay="3100"/>
                            </p:stCondLst>
                            <p:childTnLst>
                              <p:par>
                                <p:cTn id="19" presetID="10" presetClass="entr" presetSubtype="0" fill="hold" nodeType="afterEffect">
                                  <p:stCondLst>
                                    <p:cond delay="800"/>
                                  </p:stCondLst>
                                  <p:childTnLst>
                                    <p:set>
                                      <p:cBhvr>
                                        <p:cTn id="20" dur="1" fill="hold">
                                          <p:stCondLst>
                                            <p:cond delay="0"/>
                                          </p:stCondLst>
                                        </p:cTn>
                                        <p:tgtEl>
                                          <p:spTgt spid="15">
                                            <p:txEl>
                                              <p:pRg st="2" end="2"/>
                                            </p:txEl>
                                          </p:spTgt>
                                        </p:tgtEl>
                                        <p:attrNameLst>
                                          <p:attrName>style.visibility</p:attrName>
                                        </p:attrNameLst>
                                      </p:cBhvr>
                                      <p:to>
                                        <p:strVal val="visible"/>
                                      </p:to>
                                    </p:set>
                                    <p:animEffect transition="in" filter="fade">
                                      <p:cBhvr>
                                        <p:cTn id="21" dur="500"/>
                                        <p:tgtEl>
                                          <p:spTgt spid="15">
                                            <p:txEl>
                                              <p:pRg st="2" end="2"/>
                                            </p:txEl>
                                          </p:spTgt>
                                        </p:tgtEl>
                                      </p:cBhvr>
                                    </p:animEffect>
                                  </p:childTnLst>
                                </p:cTn>
                              </p:par>
                            </p:childTnLst>
                          </p:cTn>
                        </p:par>
                        <p:par>
                          <p:cTn id="22" fill="hold">
                            <p:stCondLst>
                              <p:cond delay="4400"/>
                            </p:stCondLst>
                            <p:childTnLst>
                              <p:par>
                                <p:cTn id="23" presetID="10" presetClass="entr" presetSubtype="0" fill="hold" nodeType="afterEffect">
                                  <p:stCondLst>
                                    <p:cond delay="800"/>
                                  </p:stCondLst>
                                  <p:childTnLst>
                                    <p:set>
                                      <p:cBhvr>
                                        <p:cTn id="24" dur="1" fill="hold">
                                          <p:stCondLst>
                                            <p:cond delay="0"/>
                                          </p:stCondLst>
                                        </p:cTn>
                                        <p:tgtEl>
                                          <p:spTgt spid="15">
                                            <p:txEl>
                                              <p:pRg st="3" end="3"/>
                                            </p:txEl>
                                          </p:spTgt>
                                        </p:tgtEl>
                                        <p:attrNameLst>
                                          <p:attrName>style.visibility</p:attrName>
                                        </p:attrNameLst>
                                      </p:cBhvr>
                                      <p:to>
                                        <p:strVal val="visible"/>
                                      </p:to>
                                    </p:set>
                                    <p:animEffect transition="in" filter="fade">
                                      <p:cBhvr>
                                        <p:cTn id="25"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74BE4185-0645-F34C-A6E0-CAD807717071}"/>
              </a:ext>
            </a:extLst>
          </p:cNvPr>
          <p:cNvSpPr/>
          <p:nvPr/>
        </p:nvSpPr>
        <p:spPr>
          <a:xfrm>
            <a:off x="0" y="0"/>
            <a:ext cx="1134208" cy="8593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xmlns="" id="{BBC00CB1-3F39-3F4C-8B4D-9890536C763D}"/>
              </a:ext>
            </a:extLst>
          </p:cNvPr>
          <p:cNvSpPr/>
          <p:nvPr/>
        </p:nvSpPr>
        <p:spPr>
          <a:xfrm>
            <a:off x="10796954" y="0"/>
            <a:ext cx="1395046" cy="85934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11203635" y="138831"/>
            <a:ext cx="581684" cy="5816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xmlns="" id="{2D66D28E-4123-D441-AD39-9324F6CE5CBA}"/>
              </a:ext>
            </a:extLst>
          </p:cNvPr>
          <p:cNvGrpSpPr/>
          <p:nvPr/>
        </p:nvGrpSpPr>
        <p:grpSpPr>
          <a:xfrm>
            <a:off x="11287135" y="292697"/>
            <a:ext cx="398051" cy="280868"/>
            <a:chOff x="12760965" y="3032662"/>
            <a:chExt cx="1563094" cy="1102933"/>
          </a:xfrm>
        </p:grpSpPr>
        <p:sp>
          <p:nvSpPr>
            <p:cNvPr id="12" name="Freeform 3">
              <a:extLst>
                <a:ext uri="{FF2B5EF4-FFF2-40B4-BE49-F238E27FC236}">
                  <a16:creationId xmlns:a16="http://schemas.microsoft.com/office/drawing/2014/main" xmlns=""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a16="http://schemas.microsoft.com/office/drawing/2014/main" xmlns=""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a16="http://schemas.microsoft.com/office/drawing/2014/main" xmlns=""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270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270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a16="http://schemas.microsoft.com/office/drawing/2014/main" xmlns=""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Table 7">
            <a:extLst>
              <a:ext uri="{FF2B5EF4-FFF2-40B4-BE49-F238E27FC236}">
                <a16:creationId xmlns:a16="http://schemas.microsoft.com/office/drawing/2014/main" xmlns="" id="{5AE304B0-AA12-8549-8096-65683AA78BDA}"/>
              </a:ext>
            </a:extLst>
          </p:cNvPr>
          <p:cNvGraphicFramePr>
            <a:graphicFrameLocks noGrp="1"/>
          </p:cNvGraphicFramePr>
          <p:nvPr>
            <p:extLst>
              <p:ext uri="{D42A27DB-BD31-4B8C-83A1-F6EECF244321}">
                <p14:modId xmlns:p14="http://schemas.microsoft.com/office/powerpoint/2010/main" val="1083833707"/>
              </p:ext>
            </p:extLst>
          </p:nvPr>
        </p:nvGraphicFramePr>
        <p:xfrm>
          <a:off x="927517" y="3176"/>
          <a:ext cx="9869437" cy="6088379"/>
        </p:xfrm>
        <a:graphic>
          <a:graphicData uri="http://schemas.openxmlformats.org/drawingml/2006/table">
            <a:tbl>
              <a:tblPr firstRow="1" bandRow="1">
                <a:tableStyleId>{5C22544A-7EE6-4342-B048-85BDC9FD1C3A}</a:tableStyleId>
              </a:tblPr>
              <a:tblGrid>
                <a:gridCol w="5487797">
                  <a:extLst>
                    <a:ext uri="{9D8B030D-6E8A-4147-A177-3AD203B41FA5}">
                      <a16:colId xmlns:a16="http://schemas.microsoft.com/office/drawing/2014/main" xmlns="" val="1965125728"/>
                    </a:ext>
                  </a:extLst>
                </a:gridCol>
                <a:gridCol w="1252972">
                  <a:extLst>
                    <a:ext uri="{9D8B030D-6E8A-4147-A177-3AD203B41FA5}">
                      <a16:colId xmlns:a16="http://schemas.microsoft.com/office/drawing/2014/main" xmlns="" val="2633296408"/>
                    </a:ext>
                  </a:extLst>
                </a:gridCol>
                <a:gridCol w="3128668">
                  <a:extLst>
                    <a:ext uri="{9D8B030D-6E8A-4147-A177-3AD203B41FA5}">
                      <a16:colId xmlns:a16="http://schemas.microsoft.com/office/drawing/2014/main" xmlns="" val="1368513938"/>
                    </a:ext>
                  </a:extLst>
                </a:gridCol>
              </a:tblGrid>
              <a:tr h="876299">
                <a:tc>
                  <a:txBody>
                    <a:bodyPr/>
                    <a:lstStyle/>
                    <a:p>
                      <a:pPr>
                        <a:lnSpc>
                          <a:spcPct val="90000"/>
                        </a:lnSpc>
                      </a:pPr>
                      <a:r>
                        <a:rPr kumimoji="0" lang="en-US" sz="2700" b="0" i="0" u="none" strike="noStrike" kern="1200" cap="none" spc="0" normalizeH="0" baseline="0" noProof="0" dirty="0">
                          <a:ln>
                            <a:noFill/>
                          </a:ln>
                          <a:solidFill>
                            <a:srgbClr val="FFFFFF"/>
                          </a:solidFill>
                          <a:effectLst/>
                          <a:uLnTx/>
                          <a:uFillTx/>
                          <a:latin typeface="Franklin Gothic Medium" panose="020B0603020102020204"/>
                          <a:ea typeface="+mj-ea"/>
                          <a:cs typeface="+mj-cs"/>
                        </a:rPr>
                        <a:t>What does it really cost to save?</a:t>
                      </a:r>
                      <a:endParaRPr lang="en-US" sz="2700" dirty="0">
                        <a:solidFill>
                          <a:schemeClr val="bg1"/>
                        </a:solidFill>
                      </a:endParaRPr>
                    </a:p>
                  </a:txBody>
                  <a:tcPr marB="164592" anchor="b">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ctr"/>
                      <a:r>
                        <a:rPr lang="en-US" sz="1600" dirty="0">
                          <a:solidFill>
                            <a:schemeClr val="bg1"/>
                          </a:solidFill>
                        </a:rPr>
                        <a:t>WageWorks</a:t>
                      </a:r>
                    </a:p>
                  </a:txBody>
                  <a:tcPr marB="164592" anchor="b">
                    <a:lnT w="12700" cap="flat" cmpd="sng" algn="ctr">
                      <a:noFill/>
                      <a:prstDash val="solid"/>
                      <a:round/>
                      <a:headEnd type="none" w="med" len="med"/>
                      <a:tailEnd type="none" w="med" len="med"/>
                    </a:lnT>
                  </a:tcPr>
                </a:tc>
                <a:tc>
                  <a:txBody>
                    <a:bodyPr/>
                    <a:lstStyle/>
                    <a:p>
                      <a:pPr algn="ctr"/>
                      <a:r>
                        <a:rPr lang="en-US" sz="1600" dirty="0">
                          <a:solidFill>
                            <a:schemeClr val="bg1"/>
                          </a:solidFill>
                        </a:rPr>
                        <a:t>Market</a:t>
                      </a:r>
                      <a:r>
                        <a:rPr lang="en-US" sz="1600" baseline="0" dirty="0">
                          <a:solidFill>
                            <a:schemeClr val="bg1"/>
                          </a:solidFill>
                        </a:rPr>
                        <a:t>place Trends</a:t>
                      </a:r>
                      <a:endParaRPr lang="en-US" sz="1600" dirty="0">
                        <a:solidFill>
                          <a:schemeClr val="bg1"/>
                        </a:solidFill>
                      </a:endParaRPr>
                    </a:p>
                  </a:txBody>
                  <a:tcPr marB="164592" anchor="b">
                    <a:lnT w="12700" cap="flat" cmpd="sng" algn="ctr">
                      <a:noFill/>
                      <a:prstDash val="solid"/>
                      <a:round/>
                      <a:headEnd type="none" w="med" len="med"/>
                      <a:tailEnd type="none" w="med" len="med"/>
                    </a:lnT>
                  </a:tcPr>
                </a:tc>
                <a:extLst>
                  <a:ext uri="{0D108BD9-81ED-4DB2-BD59-A6C34878D82A}">
                    <a16:rowId xmlns:a16="http://schemas.microsoft.com/office/drawing/2014/main" xmlns="" val="1501922264"/>
                  </a:ext>
                </a:extLst>
              </a:tr>
              <a:tr h="237512">
                <a:tc>
                  <a:txBody>
                    <a:bodyPr/>
                    <a:lstStyle/>
                    <a:p>
                      <a:r>
                        <a:rPr lang="en-US" sz="1800" dirty="0">
                          <a:solidFill>
                            <a:schemeClr val="tx1">
                              <a:lumMod val="75000"/>
                              <a:lumOff val="25000"/>
                            </a:schemeClr>
                          </a:solidFill>
                        </a:rPr>
                        <a:t>Administration/Account Maintenance Fee (monthly)</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$2.50–$4.00</a:t>
                      </a:r>
                    </a:p>
                  </a:txBody>
                  <a:tcPr marT="91440">
                    <a:solidFill>
                      <a:schemeClr val="accent6">
                        <a:lumMod val="40000"/>
                        <a:lumOff val="60000"/>
                      </a:schemeClr>
                    </a:solidFill>
                  </a:tcPr>
                </a:tc>
                <a:extLst>
                  <a:ext uri="{0D108BD9-81ED-4DB2-BD59-A6C34878D82A}">
                    <a16:rowId xmlns:a16="http://schemas.microsoft.com/office/drawing/2014/main" xmlns="" val="3531458197"/>
                  </a:ext>
                </a:extLst>
              </a:tr>
              <a:tr h="228980">
                <a:tc>
                  <a:txBody>
                    <a:bodyPr/>
                    <a:lstStyle/>
                    <a:p>
                      <a:r>
                        <a:rPr lang="en-US" sz="1800" dirty="0">
                          <a:solidFill>
                            <a:schemeClr val="tx1">
                              <a:lumMod val="75000"/>
                              <a:lumOff val="25000"/>
                            </a:schemeClr>
                          </a:solidFill>
                        </a:rPr>
                        <a:t>Checkbook Reorder</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$5.00–$7.95</a:t>
                      </a:r>
                    </a:p>
                  </a:txBody>
                  <a:tcPr marT="91440">
                    <a:solidFill>
                      <a:schemeClr val="accent4">
                        <a:lumMod val="20000"/>
                        <a:lumOff val="80000"/>
                      </a:schemeClr>
                    </a:solidFill>
                  </a:tcPr>
                </a:tc>
                <a:extLst>
                  <a:ext uri="{0D108BD9-81ED-4DB2-BD59-A6C34878D82A}">
                    <a16:rowId xmlns:a16="http://schemas.microsoft.com/office/drawing/2014/main" xmlns="" val="1247357094"/>
                  </a:ext>
                </a:extLst>
              </a:tr>
              <a:tr h="243291">
                <a:tc>
                  <a:txBody>
                    <a:bodyPr/>
                    <a:lstStyle/>
                    <a:p>
                      <a:r>
                        <a:rPr lang="en-US" sz="1800" dirty="0">
                          <a:solidFill>
                            <a:schemeClr val="tx1">
                              <a:lumMod val="75000"/>
                              <a:lumOff val="25000"/>
                            </a:schemeClr>
                          </a:solidFill>
                        </a:rPr>
                        <a:t>Wire Transfer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$10.00–$20.00</a:t>
                      </a:r>
                    </a:p>
                  </a:txBody>
                  <a:tcPr marT="91440">
                    <a:solidFill>
                      <a:schemeClr val="accent6">
                        <a:lumMod val="40000"/>
                        <a:lumOff val="60000"/>
                      </a:schemeClr>
                    </a:solidFill>
                  </a:tcPr>
                </a:tc>
                <a:extLst>
                  <a:ext uri="{0D108BD9-81ED-4DB2-BD59-A6C34878D82A}">
                    <a16:rowId xmlns:a16="http://schemas.microsoft.com/office/drawing/2014/main" xmlns="" val="4060034516"/>
                  </a:ext>
                </a:extLst>
              </a:tr>
              <a:tr h="221824">
                <a:tc>
                  <a:txBody>
                    <a:bodyPr/>
                    <a:lstStyle/>
                    <a:p>
                      <a:r>
                        <a:rPr lang="en-US" sz="1800" dirty="0">
                          <a:solidFill>
                            <a:schemeClr val="tx1">
                              <a:lumMod val="75000"/>
                              <a:lumOff val="25000"/>
                            </a:schemeClr>
                          </a:solidFill>
                        </a:rPr>
                        <a:t>Official Check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$2.00–$10.00</a:t>
                      </a:r>
                    </a:p>
                  </a:txBody>
                  <a:tcPr marT="91440">
                    <a:solidFill>
                      <a:schemeClr val="accent4">
                        <a:lumMod val="20000"/>
                        <a:lumOff val="80000"/>
                      </a:schemeClr>
                    </a:solidFill>
                  </a:tcPr>
                </a:tc>
                <a:extLst>
                  <a:ext uri="{0D108BD9-81ED-4DB2-BD59-A6C34878D82A}">
                    <a16:rowId xmlns:a16="http://schemas.microsoft.com/office/drawing/2014/main" xmlns="" val="3648325228"/>
                  </a:ext>
                </a:extLst>
              </a:tr>
              <a:tr h="221825">
                <a:tc>
                  <a:txBody>
                    <a:bodyPr/>
                    <a:lstStyle/>
                    <a:p>
                      <a:r>
                        <a:rPr lang="en-US" sz="1800" dirty="0">
                          <a:solidFill>
                            <a:schemeClr val="tx1">
                              <a:lumMod val="75000"/>
                              <a:lumOff val="25000"/>
                            </a:schemeClr>
                          </a:solidFill>
                        </a:rPr>
                        <a:t>Paper Statement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$1.00–$1.50</a:t>
                      </a:r>
                    </a:p>
                  </a:txBody>
                  <a:tcPr marT="91440">
                    <a:solidFill>
                      <a:schemeClr val="accent6">
                        <a:lumMod val="40000"/>
                        <a:lumOff val="60000"/>
                      </a:schemeClr>
                    </a:solidFill>
                  </a:tcPr>
                </a:tc>
                <a:extLst>
                  <a:ext uri="{0D108BD9-81ED-4DB2-BD59-A6C34878D82A}">
                    <a16:rowId xmlns:a16="http://schemas.microsoft.com/office/drawing/2014/main" xmlns="" val="2731123418"/>
                  </a:ext>
                </a:extLst>
              </a:tr>
              <a:tr h="258318">
                <a:tc>
                  <a:txBody>
                    <a:bodyPr/>
                    <a:lstStyle/>
                    <a:p>
                      <a:r>
                        <a:rPr lang="en-US" sz="1800" dirty="0">
                          <a:solidFill>
                            <a:schemeClr val="tx1">
                              <a:lumMod val="75000"/>
                              <a:lumOff val="25000"/>
                            </a:schemeClr>
                          </a:solidFill>
                        </a:rPr>
                        <a:t>Debit Card Fee </a:t>
                      </a:r>
                      <a:br>
                        <a:rPr lang="en-US" sz="1800" dirty="0">
                          <a:solidFill>
                            <a:schemeClr val="tx1">
                              <a:lumMod val="75000"/>
                              <a:lumOff val="25000"/>
                            </a:schemeClr>
                          </a:solidFill>
                        </a:rPr>
                      </a:br>
                      <a:r>
                        <a:rPr lang="en-US" sz="1800" dirty="0">
                          <a:solidFill>
                            <a:schemeClr val="tx1">
                              <a:lumMod val="75000"/>
                              <a:lumOff val="25000"/>
                            </a:schemeClr>
                          </a:solidFill>
                        </a:rPr>
                        <a:t>(2-3 free, then cost for extras or replacement)</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lumMod val="75000"/>
                              <a:lumOff val="25000"/>
                            </a:schemeClr>
                          </a:solidFill>
                          <a:latin typeface="+mn-lt"/>
                          <a:ea typeface="+mn-ea"/>
                          <a:cs typeface="+mn-cs"/>
                        </a:rPr>
                        <a:t>$5.00–$6.50</a:t>
                      </a:r>
                    </a:p>
                  </a:txBody>
                  <a:tcPr marT="91440" anchor="ctr">
                    <a:solidFill>
                      <a:schemeClr val="accent4">
                        <a:lumMod val="20000"/>
                        <a:lumOff val="80000"/>
                      </a:schemeClr>
                    </a:solidFill>
                  </a:tcPr>
                </a:tc>
                <a:extLst>
                  <a:ext uri="{0D108BD9-81ED-4DB2-BD59-A6C34878D82A}">
                    <a16:rowId xmlns:a16="http://schemas.microsoft.com/office/drawing/2014/main" xmlns="" val="3235194453"/>
                  </a:ext>
                </a:extLst>
              </a:tr>
              <a:tr h="256887">
                <a:tc>
                  <a:txBody>
                    <a:bodyPr/>
                    <a:lstStyle/>
                    <a:p>
                      <a:r>
                        <a:rPr lang="en-US" sz="1800" dirty="0">
                          <a:solidFill>
                            <a:schemeClr val="tx1">
                              <a:lumMod val="75000"/>
                              <a:lumOff val="25000"/>
                            </a:schemeClr>
                          </a:solidFill>
                        </a:rPr>
                        <a:t>Insufficient Funds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$20.00–$30.00</a:t>
                      </a:r>
                    </a:p>
                  </a:txBody>
                  <a:tcPr marT="91440">
                    <a:solidFill>
                      <a:schemeClr val="accent6">
                        <a:lumMod val="40000"/>
                        <a:lumOff val="60000"/>
                      </a:schemeClr>
                    </a:solidFill>
                  </a:tcPr>
                </a:tc>
                <a:extLst>
                  <a:ext uri="{0D108BD9-81ED-4DB2-BD59-A6C34878D82A}">
                    <a16:rowId xmlns:a16="http://schemas.microsoft.com/office/drawing/2014/main" xmlns="" val="252312008"/>
                  </a:ext>
                </a:extLst>
              </a:tr>
              <a:tr h="163148">
                <a:tc>
                  <a:txBody>
                    <a:bodyPr/>
                    <a:lstStyle/>
                    <a:p>
                      <a:r>
                        <a:rPr lang="en-US" sz="1800" dirty="0">
                          <a:solidFill>
                            <a:schemeClr val="tx1">
                              <a:lumMod val="75000"/>
                              <a:lumOff val="25000"/>
                            </a:schemeClr>
                          </a:solidFill>
                        </a:rPr>
                        <a:t>Returned Deposit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$3.00–$25.00</a:t>
                      </a:r>
                    </a:p>
                  </a:txBody>
                  <a:tcPr marT="91440">
                    <a:solidFill>
                      <a:schemeClr val="accent4">
                        <a:lumMod val="20000"/>
                        <a:lumOff val="80000"/>
                      </a:schemeClr>
                    </a:solidFill>
                  </a:tcPr>
                </a:tc>
                <a:extLst>
                  <a:ext uri="{0D108BD9-81ED-4DB2-BD59-A6C34878D82A}">
                    <a16:rowId xmlns:a16="http://schemas.microsoft.com/office/drawing/2014/main" xmlns="" val="4224868102"/>
                  </a:ext>
                </a:extLst>
              </a:tr>
              <a:tr h="163148">
                <a:tc>
                  <a:txBody>
                    <a:bodyPr/>
                    <a:lstStyle/>
                    <a:p>
                      <a:r>
                        <a:rPr lang="en-US" sz="1800" dirty="0">
                          <a:solidFill>
                            <a:schemeClr val="tx1">
                              <a:lumMod val="75000"/>
                              <a:lumOff val="25000"/>
                            </a:schemeClr>
                          </a:solidFill>
                        </a:rPr>
                        <a:t>Stop Payment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$15.00–$25.00</a:t>
                      </a:r>
                    </a:p>
                  </a:txBody>
                  <a:tcPr marT="91440">
                    <a:solidFill>
                      <a:schemeClr val="accent6">
                        <a:lumMod val="40000"/>
                        <a:lumOff val="60000"/>
                      </a:schemeClr>
                    </a:solidFill>
                  </a:tcPr>
                </a:tc>
                <a:extLst>
                  <a:ext uri="{0D108BD9-81ED-4DB2-BD59-A6C34878D82A}">
                    <a16:rowId xmlns:a16="http://schemas.microsoft.com/office/drawing/2014/main" xmlns="" val="590452913"/>
                  </a:ext>
                </a:extLst>
              </a:tr>
              <a:tr h="163148">
                <a:tc>
                  <a:txBody>
                    <a:bodyPr/>
                    <a:lstStyle/>
                    <a:p>
                      <a:r>
                        <a:rPr lang="en-US" sz="1800" dirty="0">
                          <a:solidFill>
                            <a:schemeClr val="tx1">
                              <a:lumMod val="75000"/>
                              <a:lumOff val="25000"/>
                            </a:schemeClr>
                          </a:solidFill>
                        </a:rPr>
                        <a:t>Excess Contribution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$20.00–$25.00</a:t>
                      </a:r>
                    </a:p>
                  </a:txBody>
                  <a:tcPr marT="91440">
                    <a:solidFill>
                      <a:schemeClr val="accent4">
                        <a:lumMod val="20000"/>
                        <a:lumOff val="80000"/>
                      </a:schemeClr>
                    </a:solidFill>
                  </a:tcPr>
                </a:tc>
                <a:extLst>
                  <a:ext uri="{0D108BD9-81ED-4DB2-BD59-A6C34878D82A}">
                    <a16:rowId xmlns:a16="http://schemas.microsoft.com/office/drawing/2014/main" xmlns="" val="4270347725"/>
                  </a:ext>
                </a:extLst>
              </a:tr>
              <a:tr h="163148">
                <a:tc>
                  <a:txBody>
                    <a:bodyPr/>
                    <a:lstStyle/>
                    <a:p>
                      <a:r>
                        <a:rPr lang="en-US" sz="1800" dirty="0">
                          <a:solidFill>
                            <a:schemeClr val="tx1">
                              <a:lumMod val="75000"/>
                              <a:lumOff val="25000"/>
                            </a:schemeClr>
                          </a:solidFill>
                        </a:rPr>
                        <a:t>Research Fee (per hour)</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$10.00–$20.00</a:t>
                      </a:r>
                    </a:p>
                  </a:txBody>
                  <a:tcPr marT="91440">
                    <a:solidFill>
                      <a:schemeClr val="accent6">
                        <a:lumMod val="40000"/>
                        <a:lumOff val="60000"/>
                      </a:schemeClr>
                    </a:solidFill>
                  </a:tcPr>
                </a:tc>
                <a:extLst>
                  <a:ext uri="{0D108BD9-81ED-4DB2-BD59-A6C34878D82A}">
                    <a16:rowId xmlns:a16="http://schemas.microsoft.com/office/drawing/2014/main" xmlns="" val="3870855525"/>
                  </a:ext>
                </a:extLst>
              </a:tr>
              <a:tr h="212666">
                <a:tc>
                  <a:txBody>
                    <a:bodyPr/>
                    <a:lstStyle/>
                    <a:p>
                      <a:r>
                        <a:rPr lang="en-US" sz="1800" dirty="0">
                          <a:solidFill>
                            <a:schemeClr val="tx1">
                              <a:lumMod val="75000"/>
                              <a:lumOff val="25000"/>
                            </a:schemeClr>
                          </a:solidFill>
                        </a:rPr>
                        <a:t>Close Account Fee</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$16</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$15.00–$25.00</a:t>
                      </a:r>
                    </a:p>
                  </a:txBody>
                  <a:tcPr marT="91440">
                    <a:solidFill>
                      <a:schemeClr val="accent4">
                        <a:lumMod val="20000"/>
                        <a:lumOff val="80000"/>
                      </a:schemeClr>
                    </a:solidFill>
                  </a:tcPr>
                </a:tc>
                <a:extLst>
                  <a:ext uri="{0D108BD9-81ED-4DB2-BD59-A6C34878D82A}">
                    <a16:rowId xmlns:a16="http://schemas.microsoft.com/office/drawing/2014/main" xmlns="" val="1216713010"/>
                  </a:ext>
                </a:extLst>
              </a:tr>
            </a:tbl>
          </a:graphicData>
        </a:graphic>
      </p:graphicFrame>
      <p:sp>
        <p:nvSpPr>
          <p:cNvPr id="2" name="Rectangle 1"/>
          <p:cNvSpPr/>
          <p:nvPr/>
        </p:nvSpPr>
        <p:spPr>
          <a:xfrm>
            <a:off x="6695741" y="6549073"/>
            <a:ext cx="5190845" cy="215444"/>
          </a:xfrm>
          <a:prstGeom prst="rect">
            <a:avLst/>
          </a:prstGeom>
        </p:spPr>
        <p:txBody>
          <a:bodyPr wrap="none">
            <a:spAutoFit/>
          </a:bodyPr>
          <a:lstStyle/>
          <a:p>
            <a:pPr algn="r"/>
            <a:r>
              <a:rPr lang="en-US" sz="800" dirty="0">
                <a:solidFill>
                  <a:schemeClr val="tx2"/>
                </a:solidFill>
              </a:rPr>
              <a:t>Analysis of competitive pricing, includes UMB, HSA Bank, Optum Bank, Benefit Wallet, Health Equity, Select Account</a:t>
            </a:r>
          </a:p>
        </p:txBody>
      </p:sp>
    </p:spTree>
    <p:extLst>
      <p:ext uri="{BB962C8B-B14F-4D97-AF65-F5344CB8AC3E}">
        <p14:creationId xmlns:p14="http://schemas.microsoft.com/office/powerpoint/2010/main" val="15721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Take a closer look at costs.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232022"/>
            <a:ext cx="5872843" cy="373949"/>
          </a:xfrm>
        </p:spPr>
        <p:txBody>
          <a:bodyPr/>
          <a:lstStyle/>
          <a:p>
            <a:pPr lvl="0"/>
            <a:r>
              <a:rPr lang="en-US" sz="2700" dirty="0">
                <a:solidFill>
                  <a:srgbClr val="808285"/>
                </a:solidFill>
              </a:rPr>
              <a:t>The fees and expenses can vary greatly. </a:t>
            </a:r>
          </a:p>
        </p:txBody>
      </p:sp>
      <p:grpSp>
        <p:nvGrpSpPr>
          <p:cNvPr id="43" name="Group 42">
            <a:extLst>
              <a:ext uri="{FF2B5EF4-FFF2-40B4-BE49-F238E27FC236}">
                <a16:creationId xmlns:a16="http://schemas.microsoft.com/office/drawing/2014/main" xmlns="" id="{BB07E0E6-5F3E-4E4B-A875-021B4696DDD8}"/>
              </a:ext>
            </a:extLst>
          </p:cNvPr>
          <p:cNvGrpSpPr/>
          <p:nvPr/>
        </p:nvGrpSpPr>
        <p:grpSpPr>
          <a:xfrm>
            <a:off x="8243629" y="2075333"/>
            <a:ext cx="3587912" cy="3562634"/>
            <a:chOff x="6644905" y="1566262"/>
            <a:chExt cx="3587912" cy="3562634"/>
          </a:xfrm>
        </p:grpSpPr>
        <p:sp>
          <p:nvSpPr>
            <p:cNvPr id="44" name="TextBox 43">
              <a:extLst>
                <a:ext uri="{FF2B5EF4-FFF2-40B4-BE49-F238E27FC236}">
                  <a16:creationId xmlns:a16="http://schemas.microsoft.com/office/drawing/2014/main" xmlns="" id="{18E5AF7E-17FD-B54A-B13D-DE10773E0CCC}"/>
                </a:ext>
              </a:extLst>
            </p:cNvPr>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bg1"/>
                  </a:solidFill>
                </a:rPr>
                <a:t>“</a:t>
              </a:r>
            </a:p>
          </p:txBody>
        </p:sp>
        <p:sp>
          <p:nvSpPr>
            <p:cNvPr id="46" name="Content Placeholder 2">
              <a:extLst>
                <a:ext uri="{FF2B5EF4-FFF2-40B4-BE49-F238E27FC236}">
                  <a16:creationId xmlns:a16="http://schemas.microsoft.com/office/drawing/2014/main" xmlns="" id="{E179BBE6-309C-E84D-85DD-BF748456CA0C}"/>
                </a:ext>
              </a:extLst>
            </p:cNvPr>
            <p:cNvSpPr txBox="1">
              <a:spLocks/>
            </p:cNvSpPr>
            <p:nvPr/>
          </p:nvSpPr>
          <p:spPr>
            <a:xfrm>
              <a:off x="7295930" y="2103435"/>
              <a:ext cx="2936887" cy="26581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700" dirty="0">
                  <a:solidFill>
                    <a:schemeClr val="bg1"/>
                  </a:solidFill>
                  <a:latin typeface="+mn-lt"/>
                </a:rPr>
                <a:t>The [Health Equity] plan tacks on more fees than any other provider we evaluated...”</a:t>
              </a:r>
            </a:p>
            <a:p>
              <a:pPr algn="r"/>
              <a:r>
                <a:rPr lang="en-US" sz="1600" dirty="0">
                  <a:solidFill>
                    <a:schemeClr val="bg1"/>
                  </a:solidFill>
                  <a:latin typeface="+mn-lt"/>
                </a:rPr>
                <a:t>Morningstar, 2017</a:t>
              </a:r>
              <a:r>
                <a:rPr lang="en-US" sz="1600" baseline="30000" dirty="0">
                  <a:solidFill>
                    <a:schemeClr val="bg1"/>
                  </a:solidFill>
                  <a:latin typeface="+mn-lt"/>
                </a:rPr>
                <a:t>1</a:t>
              </a:r>
            </a:p>
          </p:txBody>
        </p:sp>
        <p:sp>
          <p:nvSpPr>
            <p:cNvPr id="45" name="TextBox 44">
              <a:extLst>
                <a:ext uri="{FF2B5EF4-FFF2-40B4-BE49-F238E27FC236}">
                  <a16:creationId xmlns:a16="http://schemas.microsoft.com/office/drawing/2014/main" xmlns="" id="{3B8ABDAE-F318-0E45-B5A6-79C07DE9569E}"/>
                </a:ext>
              </a:extLst>
            </p:cNvPr>
            <p:cNvSpPr txBox="1"/>
            <p:nvPr/>
          </p:nvSpPr>
          <p:spPr>
            <a:xfrm>
              <a:off x="9061516" y="3282237"/>
              <a:ext cx="617157" cy="1846659"/>
            </a:xfrm>
            <a:prstGeom prst="rect">
              <a:avLst/>
            </a:prstGeom>
            <a:noFill/>
          </p:spPr>
          <p:txBody>
            <a:bodyPr wrap="none" lIns="0" tIns="0" rIns="0" bIns="0" rtlCol="0">
              <a:spAutoFit/>
            </a:bodyPr>
            <a:lstStyle/>
            <a:p>
              <a:pPr algn="ctr"/>
              <a:r>
                <a:rPr lang="en-US" sz="12000" dirty="0">
                  <a:solidFill>
                    <a:schemeClr val="bg1"/>
                  </a:solidFill>
                </a:rPr>
                <a:t>”</a:t>
              </a:r>
            </a:p>
          </p:txBody>
        </p:sp>
      </p:grpSp>
      <p:sp>
        <p:nvSpPr>
          <p:cNvPr id="47" name="TextBox 46">
            <a:extLst>
              <a:ext uri="{FF2B5EF4-FFF2-40B4-BE49-F238E27FC236}">
                <a16:creationId xmlns:a16="http://schemas.microsoft.com/office/drawing/2014/main" xmlns="" id="{981B56C4-93DC-DC4E-A646-8A4EB15C38AB}"/>
              </a:ext>
            </a:extLst>
          </p:cNvPr>
          <p:cNvSpPr txBox="1"/>
          <p:nvPr/>
        </p:nvSpPr>
        <p:spPr>
          <a:xfrm>
            <a:off x="838201" y="6462205"/>
            <a:ext cx="7223234" cy="246221"/>
          </a:xfrm>
          <a:prstGeom prst="rect">
            <a:avLst/>
          </a:prstGeom>
          <a:noFill/>
        </p:spPr>
        <p:txBody>
          <a:bodyPr wrap="square" lIns="0" tIns="0" rIns="0" bIns="0" rtlCol="0">
            <a:spAutoFit/>
          </a:bodyPr>
          <a:lstStyle/>
          <a:p>
            <a:pPr marL="228600" indent="-228600">
              <a:buAutoNum type="arabicPeriod"/>
            </a:pPr>
            <a:r>
              <a:rPr lang="en-US" sz="800" dirty="0">
                <a:solidFill>
                  <a:schemeClr val="accent3"/>
                </a:solidFill>
              </a:rPr>
              <a:t>Source for competitive information and analysis: </a:t>
            </a:r>
            <a:r>
              <a:rPr lang="en-US" sz="800" i="1" dirty="0">
                <a:solidFill>
                  <a:schemeClr val="accent3"/>
                </a:solidFill>
              </a:rPr>
              <a:t>2017 Health Savings Account Landscape</a:t>
            </a:r>
            <a:r>
              <a:rPr lang="en-US" sz="800" dirty="0">
                <a:solidFill>
                  <a:schemeClr val="accent3"/>
                </a:solidFill>
              </a:rPr>
              <a:t>, Morningstar Manager Research, 6/27/17 (data as of 5/31/17)</a:t>
            </a:r>
          </a:p>
          <a:p>
            <a:pPr marL="228600" indent="-228600">
              <a:buAutoNum type="arabicPeriod"/>
            </a:pPr>
            <a:r>
              <a:rPr lang="en-US" sz="800" dirty="0">
                <a:solidFill>
                  <a:schemeClr val="accent3"/>
                </a:solidFill>
              </a:rPr>
              <a:t>Fund fees calculated as an average across four key fund classes per the methodology in the Morningstar research mentioned above</a:t>
            </a:r>
          </a:p>
        </p:txBody>
      </p:sp>
      <p:graphicFrame>
        <p:nvGraphicFramePr>
          <p:cNvPr id="49" name="Content Placeholder 3">
            <a:extLst>
              <a:ext uri="{FF2B5EF4-FFF2-40B4-BE49-F238E27FC236}">
                <a16:creationId xmlns:a16="http://schemas.microsoft.com/office/drawing/2014/main" xmlns="" id="{6576D8FB-0147-4744-A6EF-17BFCC683B3A}"/>
              </a:ext>
            </a:extLst>
          </p:cNvPr>
          <p:cNvGraphicFramePr>
            <a:graphicFrameLocks/>
          </p:cNvGraphicFramePr>
          <p:nvPr>
            <p:extLst>
              <p:ext uri="{D42A27DB-BD31-4B8C-83A1-F6EECF244321}">
                <p14:modId xmlns:p14="http://schemas.microsoft.com/office/powerpoint/2010/main" val="1625550917"/>
              </p:ext>
            </p:extLst>
          </p:nvPr>
        </p:nvGraphicFramePr>
        <p:xfrm>
          <a:off x="347748" y="2901737"/>
          <a:ext cx="8204459" cy="3582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22069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100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ppt_x</p:attrName>
                                        </p:attrNameLst>
                                      </p:cBhvr>
                                      <p:tavLst>
                                        <p:tav tm="0">
                                          <p:val>
                                            <p:strVal val="#ppt_x-#ppt_w*1.125000"/>
                                          </p:val>
                                        </p:tav>
                                        <p:tav tm="100000">
                                          <p:val>
                                            <p:strVal val="#ppt_x"/>
                                          </p:val>
                                        </p:tav>
                                      </p:tavLst>
                                    </p:anim>
                                    <p:animEffect transition="in" filter="wipe(right)">
                                      <p:cBhvr>
                                        <p:cTn id="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FAF1671E-502F-BA4F-A9CE-820EDF802DC0}"/>
              </a:ext>
            </a:extLst>
          </p:cNvPr>
          <p:cNvSpPr/>
          <p:nvPr/>
        </p:nvSpPr>
        <p:spPr>
          <a:xfrm>
            <a:off x="0" y="-18959"/>
            <a:ext cx="12192000" cy="16191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633811"/>
            <a:ext cx="10515600" cy="498598"/>
          </a:xfrm>
        </p:spPr>
        <p:txBody>
          <a:bodyPr/>
          <a:lstStyle/>
          <a:p>
            <a:r>
              <a:rPr lang="en-US" dirty="0">
                <a:solidFill>
                  <a:schemeClr val="bg1"/>
                </a:solidFill>
              </a:rPr>
              <a:t>Take a closer look at costs.</a:t>
            </a:r>
          </a:p>
        </p:txBody>
      </p:sp>
      <p:sp>
        <p:nvSpPr>
          <p:cNvPr id="3" name="Content Placeholder 2"/>
          <p:cNvSpPr>
            <a:spLocks noGrp="1"/>
          </p:cNvSpPr>
          <p:nvPr>
            <p:ph idx="1"/>
          </p:nvPr>
        </p:nvSpPr>
        <p:spPr>
          <a:xfrm>
            <a:off x="838200" y="1132409"/>
            <a:ext cx="10515600" cy="332399"/>
          </a:xfrm>
        </p:spPr>
        <p:txBody>
          <a:bodyPr/>
          <a:lstStyle/>
          <a:p>
            <a:r>
              <a:rPr lang="en-US" dirty="0">
                <a:solidFill>
                  <a:schemeClr val="bg1"/>
                </a:solidFill>
              </a:rPr>
              <a:t>The expenses grow exponentially over time*. </a:t>
            </a:r>
          </a:p>
        </p:txBody>
      </p:sp>
      <p:graphicFrame>
        <p:nvGraphicFramePr>
          <p:cNvPr id="5" name="Chart 4">
            <a:extLst>
              <a:ext uri="{FF2B5EF4-FFF2-40B4-BE49-F238E27FC236}">
                <a16:creationId xmlns:a16="http://schemas.microsoft.com/office/drawing/2014/main" xmlns="" id="{D11BDCAF-11CD-4E44-9A8F-D568D3ACBB46}"/>
              </a:ext>
            </a:extLst>
          </p:cNvPr>
          <p:cNvGraphicFramePr/>
          <p:nvPr>
            <p:extLst>
              <p:ext uri="{D42A27DB-BD31-4B8C-83A1-F6EECF244321}">
                <p14:modId xmlns:p14="http://schemas.microsoft.com/office/powerpoint/2010/main" val="1748649821"/>
              </p:ext>
            </p:extLst>
          </p:nvPr>
        </p:nvGraphicFramePr>
        <p:xfrm>
          <a:off x="838199" y="1631007"/>
          <a:ext cx="10761133" cy="477826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a:off x="8763990" y="6549073"/>
            <a:ext cx="3122596" cy="215444"/>
          </a:xfrm>
          <a:prstGeom prst="rect">
            <a:avLst/>
          </a:prstGeom>
        </p:spPr>
        <p:txBody>
          <a:bodyPr wrap="square">
            <a:spAutoFit/>
          </a:bodyPr>
          <a:lstStyle/>
          <a:p>
            <a:pPr algn="r"/>
            <a:r>
              <a:rPr lang="en-US" sz="800" dirty="0">
                <a:solidFill>
                  <a:schemeClr val="accent3"/>
                </a:solidFill>
              </a:rPr>
              <a:t>**Calculations use total fees and average expense ratios annually</a:t>
            </a:r>
          </a:p>
        </p:txBody>
      </p:sp>
      <p:sp>
        <p:nvSpPr>
          <p:cNvPr id="7" name="Rectangle 6"/>
          <p:cNvSpPr/>
          <p:nvPr/>
        </p:nvSpPr>
        <p:spPr>
          <a:xfrm>
            <a:off x="5634430" y="6549073"/>
            <a:ext cx="3122596" cy="215444"/>
          </a:xfrm>
          <a:prstGeom prst="rect">
            <a:avLst/>
          </a:prstGeom>
        </p:spPr>
        <p:txBody>
          <a:bodyPr wrap="square">
            <a:spAutoFit/>
          </a:bodyPr>
          <a:lstStyle/>
          <a:p>
            <a:pPr algn="r"/>
            <a:r>
              <a:rPr lang="en-US" sz="800" dirty="0">
                <a:solidFill>
                  <a:schemeClr val="accent3"/>
                </a:solidFill>
              </a:rPr>
              <a:t>*BPS Cost Compounded at 7%</a:t>
            </a:r>
          </a:p>
        </p:txBody>
      </p:sp>
    </p:spTree>
    <p:extLst>
      <p:ext uri="{BB962C8B-B14F-4D97-AF65-F5344CB8AC3E}">
        <p14:creationId xmlns:p14="http://schemas.microsoft.com/office/powerpoint/2010/main" val="166716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HSA Tough Questions.</a:t>
            </a:r>
          </a:p>
        </p:txBody>
      </p:sp>
      <p:sp>
        <p:nvSpPr>
          <p:cNvPr id="3" name="Content Placeholder 2"/>
          <p:cNvSpPr>
            <a:spLocks noGrp="1"/>
          </p:cNvSpPr>
          <p:nvPr>
            <p:ph idx="1"/>
          </p:nvPr>
        </p:nvSpPr>
        <p:spPr>
          <a:xfrm>
            <a:off x="838199" y="2604558"/>
            <a:ext cx="10801865" cy="332399"/>
          </a:xfrm>
        </p:spPr>
        <p:txBody>
          <a:bodyPr/>
          <a:lstStyle/>
          <a:p>
            <a:r>
              <a:rPr lang="en-US" dirty="0"/>
              <a:t>Slides 57-58 can be used to answer tough questions about HSA, should they arise. </a:t>
            </a:r>
          </a:p>
        </p:txBody>
      </p:sp>
    </p:spTree>
    <p:extLst>
      <p:ext uri="{BB962C8B-B14F-4D97-AF65-F5344CB8AC3E}">
        <p14:creationId xmlns:p14="http://schemas.microsoft.com/office/powerpoint/2010/main" val="22191748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You’ve got questions. We’ve got answers.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953173" y="4087593"/>
            <a:ext cx="3091888" cy="1497846"/>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Shouldn’t we go with our medical carrier’s choice?</a:t>
            </a:r>
          </a:p>
          <a:p>
            <a:pPr algn="ctr">
              <a:spcBef>
                <a:spcPts val="1000"/>
              </a:spcBef>
            </a:pPr>
            <a:r>
              <a:rPr lang="en-US" sz="1500" dirty="0"/>
              <a:t>An HSA provider linked to your carrier limits you in the future and costs more than you may  think.  </a:t>
            </a:r>
            <a:endParaRPr lang="en-US" sz="1500" dirty="0">
              <a:solidFill>
                <a:srgbClr val="008000"/>
              </a:solidFill>
            </a:endParaRP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481384" y="4087593"/>
            <a:ext cx="3229232" cy="1790234"/>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What about that </a:t>
            </a:r>
            <a:br>
              <a:rPr lang="en-US" sz="2200" dirty="0">
                <a:solidFill>
                  <a:schemeClr val="bg1"/>
                </a:solidFill>
                <a:ea typeface="Franklin Gothic Medium" charset="0"/>
                <a:cs typeface="Franklin Gothic Medium" charset="0"/>
              </a:rPr>
            </a:br>
            <a:r>
              <a:rPr lang="en-US" sz="2200" dirty="0">
                <a:solidFill>
                  <a:schemeClr val="bg1"/>
                </a:solidFill>
                <a:ea typeface="Franklin Gothic Medium" charset="0"/>
                <a:cs typeface="Franklin Gothic Medium" charset="0"/>
              </a:rPr>
              <a:t>$2 account fee?</a:t>
            </a:r>
          </a:p>
          <a:p>
            <a:pPr algn="ctr">
              <a:spcBef>
                <a:spcPts val="1000"/>
              </a:spcBef>
            </a:pPr>
            <a:r>
              <a:rPr lang="en-US" sz="1500" dirty="0"/>
              <a:t>WageWorks’ monthly account maintenance fee is lower than the competition’s. Plus, we don’t charge punitive fees. </a:t>
            </a:r>
            <a:endParaRPr lang="en-US" sz="1500" dirty="0">
              <a:solidFill>
                <a:srgbClr val="008000"/>
              </a:solidFill>
            </a:endParaRP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014370" y="4087593"/>
            <a:ext cx="3413572" cy="1959511"/>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How much does it </a:t>
            </a:r>
            <a:br>
              <a:rPr lang="en-US" sz="2200" dirty="0">
                <a:solidFill>
                  <a:schemeClr val="bg1"/>
                </a:solidFill>
                <a:ea typeface="Franklin Gothic Medium" charset="0"/>
                <a:cs typeface="Franklin Gothic Medium" charset="0"/>
              </a:rPr>
            </a:br>
            <a:r>
              <a:rPr lang="en-US" sz="2200" dirty="0">
                <a:solidFill>
                  <a:schemeClr val="bg1"/>
                </a:solidFill>
                <a:ea typeface="Franklin Gothic Medium" charset="0"/>
                <a:cs typeface="Franklin Gothic Medium" charset="0"/>
              </a:rPr>
              <a:t>cost to invest?</a:t>
            </a:r>
          </a:p>
          <a:p>
            <a:pPr algn="ctr">
              <a:spcBef>
                <a:spcPts val="1000"/>
              </a:spcBef>
            </a:pPr>
            <a:r>
              <a:rPr lang="en-US" sz="1500" dirty="0"/>
              <a:t>In a price comparison, be sure to look at account fees, investment fees, underlying fee costs and basis points. WageWorks’ HSA is priced very competitively, no matter how you slice it. </a:t>
            </a:r>
          </a:p>
        </p:txBody>
      </p:sp>
      <p:grpSp>
        <p:nvGrpSpPr>
          <p:cNvPr id="30" name="Group 29">
            <a:extLst>
              <a:ext uri="{FF2B5EF4-FFF2-40B4-BE49-F238E27FC236}">
                <a16:creationId xmlns:a16="http://schemas.microsoft.com/office/drawing/2014/main" xmlns="" id="{91E7E64D-0AFE-C746-9FC1-44C75656B2DC}"/>
              </a:ext>
            </a:extLst>
          </p:cNvPr>
          <p:cNvGrpSpPr/>
          <p:nvPr/>
        </p:nvGrpSpPr>
        <p:grpSpPr>
          <a:xfrm>
            <a:off x="4318012" y="2326104"/>
            <a:ext cx="3522287" cy="3720999"/>
            <a:chOff x="4318012" y="2002264"/>
            <a:chExt cx="3522287" cy="4044840"/>
          </a:xfrm>
        </p:grpSpPr>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002264"/>
              <a:ext cx="0" cy="4044840"/>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002264"/>
              <a:ext cx="0" cy="4044840"/>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xmlns="" id="{A2563C90-2103-DA44-AA0E-AEF523040442}"/>
              </a:ext>
            </a:extLst>
          </p:cNvPr>
          <p:cNvGrpSpPr/>
          <p:nvPr/>
        </p:nvGrpSpPr>
        <p:grpSpPr>
          <a:xfrm>
            <a:off x="1942434" y="2379655"/>
            <a:ext cx="1113366" cy="1113366"/>
            <a:chOff x="18456846" y="3314131"/>
            <a:chExt cx="1369441" cy="1369441"/>
          </a:xfrm>
        </p:grpSpPr>
        <p:sp>
          <p:nvSpPr>
            <p:cNvPr id="33" name="Freeform 3">
              <a:extLst>
                <a:ext uri="{FF2B5EF4-FFF2-40B4-BE49-F238E27FC236}">
                  <a16:creationId xmlns:a16="http://schemas.microsoft.com/office/drawing/2014/main" xmlns="" id="{4BB45772-A675-3F42-87FA-4BB5B1B17154}"/>
                </a:ext>
              </a:extLst>
            </p:cNvPr>
            <p:cNvSpPr/>
            <p:nvPr/>
          </p:nvSpPr>
          <p:spPr>
            <a:xfrm>
              <a:off x="18456846" y="3314131"/>
              <a:ext cx="1369441" cy="1369441"/>
            </a:xfrm>
            <a:custGeom>
              <a:avLst/>
              <a:gdLst>
                <a:gd name="connsiteX0" fmla="*/ 684720 w 1369441"/>
                <a:gd name="connsiteY0" fmla="*/ 1369441 h 1369441"/>
                <a:gd name="connsiteX1" fmla="*/ 1369441 w 1369441"/>
                <a:gd name="connsiteY1" fmla="*/ 684720 h 1369441"/>
                <a:gd name="connsiteX2" fmla="*/ 684720 w 1369441"/>
                <a:gd name="connsiteY2" fmla="*/ 0 h 1369441"/>
                <a:gd name="connsiteX3" fmla="*/ 0 w 1369441"/>
                <a:gd name="connsiteY3" fmla="*/ 684720 h 1369441"/>
                <a:gd name="connsiteX4" fmla="*/ 684720 w 1369441"/>
                <a:gd name="connsiteY4" fmla="*/ 1369441 h 13694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9441" h="1369441">
                  <a:moveTo>
                    <a:pt x="684720" y="1369441"/>
                  </a:moveTo>
                  <a:cubicBezTo>
                    <a:pt x="1062876" y="1369441"/>
                    <a:pt x="1369441" y="1062876"/>
                    <a:pt x="1369441" y="684720"/>
                  </a:cubicBezTo>
                  <a:cubicBezTo>
                    <a:pt x="1369441" y="306565"/>
                    <a:pt x="1062876" y="0"/>
                    <a:pt x="684720" y="0"/>
                  </a:cubicBezTo>
                  <a:cubicBezTo>
                    <a:pt x="306578" y="0"/>
                    <a:pt x="0" y="306565"/>
                    <a:pt x="0" y="684720"/>
                  </a:cubicBezTo>
                  <a:cubicBezTo>
                    <a:pt x="0" y="1062876"/>
                    <a:pt x="306578" y="1369441"/>
                    <a:pt x="684720" y="136944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8977715B-2C51-4C42-943D-34E9989CC3A0}"/>
                </a:ext>
              </a:extLst>
            </p:cNvPr>
            <p:cNvSpPr/>
            <p:nvPr/>
          </p:nvSpPr>
          <p:spPr>
            <a:xfrm>
              <a:off x="18767971" y="3625259"/>
              <a:ext cx="747192" cy="747205"/>
            </a:xfrm>
            <a:custGeom>
              <a:avLst/>
              <a:gdLst>
                <a:gd name="connsiteX0" fmla="*/ 747192 w 747192"/>
                <a:gd name="connsiteY0" fmla="*/ 422326 h 747205"/>
                <a:gd name="connsiteX1" fmla="*/ 649719 w 747192"/>
                <a:gd name="connsiteY1" fmla="*/ 519773 h 747205"/>
                <a:gd name="connsiteX2" fmla="*/ 552260 w 747192"/>
                <a:gd name="connsiteY2" fmla="*/ 422326 h 747205"/>
                <a:gd name="connsiteX3" fmla="*/ 649719 w 747192"/>
                <a:gd name="connsiteY3" fmla="*/ 324879 h 747205"/>
                <a:gd name="connsiteX4" fmla="*/ 747192 w 747192"/>
                <a:gd name="connsiteY4" fmla="*/ 422326 h 747205"/>
                <a:gd name="connsiteX6" fmla="*/ 81229 w 747192"/>
                <a:gd name="connsiteY6" fmla="*/ 0 h 747205"/>
                <a:gd name="connsiteX7" fmla="*/ 0 w 747192"/>
                <a:gd name="connsiteY7" fmla="*/ 53023 h 747205"/>
                <a:gd name="connsiteX8" fmla="*/ 227419 w 747192"/>
                <a:gd name="connsiteY8" fmla="*/ 454825 h 747205"/>
                <a:gd name="connsiteX9" fmla="*/ 373609 w 747192"/>
                <a:gd name="connsiteY9" fmla="*/ 0 h 747205"/>
                <a:gd name="connsiteX10" fmla="*/ 454825 w 747192"/>
                <a:gd name="connsiteY10" fmla="*/ 53023 h 747205"/>
                <a:gd name="connsiteX11" fmla="*/ 227419 w 747192"/>
                <a:gd name="connsiteY11" fmla="*/ 454825 h 747205"/>
                <a:gd name="connsiteX12" fmla="*/ 227419 w 747192"/>
                <a:gd name="connsiteY12" fmla="*/ 524002 h 747205"/>
                <a:gd name="connsiteX13" fmla="*/ 426161 w 747192"/>
                <a:gd name="connsiteY13" fmla="*/ 747205 h 747205"/>
                <a:gd name="connsiteX14" fmla="*/ 649745 w 747192"/>
                <a:gd name="connsiteY14" fmla="*/ 573697 h 747205"/>
                <a:gd name="connsiteX15" fmla="*/ 649719 w 747192"/>
                <a:gd name="connsiteY15" fmla="*/ 519773 h 747205"/>
                <a:gd name="connsiteX16" fmla="*/ 227419 w 747192"/>
                <a:gd name="connsiteY16" fmla="*/ 454825 h 747205"/>
                <a:gd name="connsiteX17" fmla="*/ 227419 w 747192"/>
                <a:gd name="connsiteY17" fmla="*/ 524002 h 747205"/>
              </a:gdLst>
              <a:ahLst/>
              <a:cxnLst>
                <a:cxn ang="0">
                  <a:pos x="connsiteX0" y="connsiteY0"/>
                </a:cxn>
                <a:cxn ang="1">
                  <a:pos x="connsiteX1" y="connsiteY1"/>
                </a:cxn>
                <a:cxn ang="2">
                  <a:pos x="connsiteX2" y="connsiteY2"/>
                </a:cxn>
                <a:cxn ang="3">
                  <a:pos x="connsiteX3" y="connsiteY3"/>
                </a:cxn>
                <a:cxn ang="4">
                  <a:pos x="connsiteX4" y="connsiteY4"/>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747192" h="747205">
                  <a:moveTo>
                    <a:pt x="747192" y="422326"/>
                  </a:moveTo>
                  <a:cubicBezTo>
                    <a:pt x="747192" y="476136"/>
                    <a:pt x="703555" y="519773"/>
                    <a:pt x="649719" y="519773"/>
                  </a:cubicBezTo>
                  <a:cubicBezTo>
                    <a:pt x="595909" y="519773"/>
                    <a:pt x="552260" y="476136"/>
                    <a:pt x="552260" y="422326"/>
                  </a:cubicBezTo>
                  <a:cubicBezTo>
                    <a:pt x="552260" y="368516"/>
                    <a:pt x="595909" y="324879"/>
                    <a:pt x="649719" y="324879"/>
                  </a:cubicBezTo>
                  <a:cubicBezTo>
                    <a:pt x="703555" y="324879"/>
                    <a:pt x="747192" y="368516"/>
                    <a:pt x="747192" y="422326"/>
                  </a:cubicBezTo>
                  <a:moveTo>
                    <a:pt x="81229" y="0"/>
                  </a:moveTo>
                  <a:cubicBezTo>
                    <a:pt x="81229" y="0"/>
                    <a:pt x="0" y="5055"/>
                    <a:pt x="0" y="53023"/>
                  </a:cubicBezTo>
                  <a:cubicBezTo>
                    <a:pt x="0" y="100914"/>
                    <a:pt x="73990" y="454825"/>
                    <a:pt x="227419" y="454825"/>
                  </a:cubicBezTo>
                  <a:moveTo>
                    <a:pt x="373609" y="0"/>
                  </a:moveTo>
                  <a:cubicBezTo>
                    <a:pt x="373609" y="0"/>
                    <a:pt x="454825" y="5055"/>
                    <a:pt x="454825" y="53023"/>
                  </a:cubicBezTo>
                  <a:cubicBezTo>
                    <a:pt x="454825" y="100914"/>
                    <a:pt x="380898" y="454825"/>
                    <a:pt x="227419" y="454825"/>
                  </a:cubicBezTo>
                  <a:moveTo>
                    <a:pt x="227419" y="524002"/>
                  </a:moveTo>
                  <a:cubicBezTo>
                    <a:pt x="227419" y="647484"/>
                    <a:pt x="302679" y="747205"/>
                    <a:pt x="426161" y="747205"/>
                  </a:cubicBezTo>
                  <a:cubicBezTo>
                    <a:pt x="549643" y="747205"/>
                    <a:pt x="649745" y="697167"/>
                    <a:pt x="649745" y="573697"/>
                  </a:cubicBezTo>
                  <a:lnTo>
                    <a:pt x="649719" y="519773"/>
                  </a:lnTo>
                  <a:moveTo>
                    <a:pt x="227419" y="454825"/>
                  </a:moveTo>
                  <a:lnTo>
                    <a:pt x="227419" y="524002"/>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050B03FD-3CAA-544F-B764-474EA3888103}"/>
                </a:ext>
              </a:extLst>
            </p:cNvPr>
            <p:cNvSpPr/>
            <p:nvPr/>
          </p:nvSpPr>
          <p:spPr>
            <a:xfrm>
              <a:off x="18910946" y="3662505"/>
              <a:ext cx="161874" cy="258928"/>
            </a:xfrm>
            <a:custGeom>
              <a:avLst/>
              <a:gdLst>
                <a:gd name="connsiteX0" fmla="*/ 161874 w 161874"/>
                <a:gd name="connsiteY0" fmla="*/ 59271 h 258928"/>
                <a:gd name="connsiteX1" fmla="*/ 80074 w 161874"/>
                <a:gd name="connsiteY1" fmla="*/ 0 h 258928"/>
                <a:gd name="connsiteX2" fmla="*/ 6922 w 161874"/>
                <a:gd name="connsiteY2" fmla="*/ 58585 h 258928"/>
                <a:gd name="connsiteX3" fmla="*/ 83896 w 161874"/>
                <a:gd name="connsiteY3" fmla="*/ 131013 h 258928"/>
                <a:gd name="connsiteX4" fmla="*/ 158763 w 161874"/>
                <a:gd name="connsiteY4" fmla="*/ 201397 h 258928"/>
                <a:gd name="connsiteX5" fmla="*/ 84582 w 161874"/>
                <a:gd name="connsiteY5" fmla="*/ 258928 h 258928"/>
                <a:gd name="connsiteX6" fmla="*/ 0 w 161874"/>
                <a:gd name="connsiteY6" fmla="*/ 195161 h 2589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61874" h="258928">
                  <a:moveTo>
                    <a:pt x="161874" y="59271"/>
                  </a:moveTo>
                  <a:cubicBezTo>
                    <a:pt x="150787" y="27394"/>
                    <a:pt x="126530" y="0"/>
                    <a:pt x="80074" y="0"/>
                  </a:cubicBezTo>
                  <a:cubicBezTo>
                    <a:pt x="33973" y="0"/>
                    <a:pt x="6922" y="27737"/>
                    <a:pt x="6922" y="58585"/>
                  </a:cubicBezTo>
                  <a:cubicBezTo>
                    <a:pt x="6922" y="98793"/>
                    <a:pt x="25298" y="111976"/>
                    <a:pt x="83896" y="131013"/>
                  </a:cubicBezTo>
                  <a:cubicBezTo>
                    <a:pt x="140373" y="149403"/>
                    <a:pt x="158763" y="164313"/>
                    <a:pt x="158763" y="201397"/>
                  </a:cubicBezTo>
                  <a:cubicBezTo>
                    <a:pt x="158763" y="236398"/>
                    <a:pt x="129654" y="258928"/>
                    <a:pt x="84582" y="258928"/>
                  </a:cubicBezTo>
                  <a:cubicBezTo>
                    <a:pt x="33287" y="258928"/>
                    <a:pt x="11786" y="233286"/>
                    <a:pt x="0" y="195161"/>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CA4AA6C5-CCB5-F54E-8B37-3465839A68DD}"/>
                </a:ext>
              </a:extLst>
            </p:cNvPr>
            <p:cNvSpPr/>
            <p:nvPr/>
          </p:nvSpPr>
          <p:spPr>
            <a:xfrm>
              <a:off x="18991882" y="3625254"/>
              <a:ext cx="0" cy="333426"/>
            </a:xfrm>
            <a:custGeom>
              <a:avLst/>
              <a:gdLst>
                <a:gd name="connsiteX0" fmla="*/ 0 w 0"/>
                <a:gd name="connsiteY0" fmla="*/ 0 h 333426"/>
                <a:gd name="connsiteX1" fmla="*/ 0 w 0"/>
                <a:gd name="connsiteY1" fmla="*/ 333426 h 333426"/>
              </a:gdLst>
              <a:ahLst/>
              <a:cxnLst>
                <a:cxn ang="0">
                  <a:pos x="connsiteX0" y="connsiteY0"/>
                </a:cxn>
                <a:cxn ang="1">
                  <a:pos x="connsiteX1" y="connsiteY1"/>
                </a:cxn>
              </a:cxnLst>
              <a:rect l="l" t="t" r="r" b="b"/>
              <a:pathLst>
                <a:path h="333426">
                  <a:moveTo>
                    <a:pt x="0" y="0"/>
                  </a:moveTo>
                  <a:lnTo>
                    <a:pt x="0" y="333426"/>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Group 36">
            <a:extLst>
              <a:ext uri="{FF2B5EF4-FFF2-40B4-BE49-F238E27FC236}">
                <a16:creationId xmlns:a16="http://schemas.microsoft.com/office/drawing/2014/main" xmlns="" id="{5EBE41D5-AF30-C74F-B5BB-EC5CA6666ADC}"/>
              </a:ext>
            </a:extLst>
          </p:cNvPr>
          <p:cNvGrpSpPr/>
          <p:nvPr/>
        </p:nvGrpSpPr>
        <p:grpSpPr>
          <a:xfrm>
            <a:off x="9121476" y="2473467"/>
            <a:ext cx="1199361" cy="860421"/>
            <a:chOff x="22206124" y="3508197"/>
            <a:chExt cx="1367181" cy="980815"/>
          </a:xfrm>
        </p:grpSpPr>
        <p:sp>
          <p:nvSpPr>
            <p:cNvPr id="38" name="Freeform 3">
              <a:extLst>
                <a:ext uri="{FF2B5EF4-FFF2-40B4-BE49-F238E27FC236}">
                  <a16:creationId xmlns:a16="http://schemas.microsoft.com/office/drawing/2014/main" xmlns="" id="{75D7A86F-50B2-6642-B811-E8F568782D90}"/>
                </a:ext>
              </a:extLst>
            </p:cNvPr>
            <p:cNvSpPr/>
            <p:nvPr/>
          </p:nvSpPr>
          <p:spPr>
            <a:xfrm>
              <a:off x="22206125" y="3745973"/>
              <a:ext cx="1367180" cy="743039"/>
            </a:xfrm>
            <a:custGeom>
              <a:avLst/>
              <a:gdLst>
                <a:gd name="connsiteX0" fmla="*/ 683590 w 1367180"/>
                <a:gd name="connsiteY0" fmla="*/ 0 h 743039"/>
                <a:gd name="connsiteX1" fmla="*/ 0 w 1367180"/>
                <a:gd name="connsiteY1" fmla="*/ 386372 h 743039"/>
                <a:gd name="connsiteX2" fmla="*/ 683590 w 1367180"/>
                <a:gd name="connsiteY2" fmla="*/ 743039 h 743039"/>
                <a:gd name="connsiteX3" fmla="*/ 1367180 w 1367180"/>
                <a:gd name="connsiteY3" fmla="*/ 386372 h 743039"/>
                <a:gd name="connsiteX4" fmla="*/ 683590 w 1367180"/>
                <a:gd name="connsiteY4" fmla="*/ 0 h 7430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180" h="743039">
                  <a:moveTo>
                    <a:pt x="683590" y="0"/>
                  </a:moveTo>
                  <a:cubicBezTo>
                    <a:pt x="251143" y="0"/>
                    <a:pt x="0" y="386372"/>
                    <a:pt x="0" y="386372"/>
                  </a:cubicBezTo>
                  <a:cubicBezTo>
                    <a:pt x="0" y="386372"/>
                    <a:pt x="251143" y="743039"/>
                    <a:pt x="683590" y="743039"/>
                  </a:cubicBezTo>
                  <a:cubicBezTo>
                    <a:pt x="1116051" y="743039"/>
                    <a:pt x="1367180" y="386372"/>
                    <a:pt x="1367180" y="386372"/>
                  </a:cubicBezTo>
                  <a:cubicBezTo>
                    <a:pt x="1367180" y="386372"/>
                    <a:pt x="1116051" y="0"/>
                    <a:pt x="683590"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5EA121E0-7A75-EF42-AF93-DF392CA8711A}"/>
                </a:ext>
              </a:extLst>
            </p:cNvPr>
            <p:cNvSpPr/>
            <p:nvPr/>
          </p:nvSpPr>
          <p:spPr>
            <a:xfrm>
              <a:off x="22592502" y="3894571"/>
              <a:ext cx="594436" cy="445834"/>
            </a:xfrm>
            <a:custGeom>
              <a:avLst/>
              <a:gdLst>
                <a:gd name="connsiteX0" fmla="*/ 554711 w 594436"/>
                <a:gd name="connsiteY0" fmla="*/ 63 h 445834"/>
                <a:gd name="connsiteX1" fmla="*/ 594436 w 594436"/>
                <a:gd name="connsiteY1" fmla="*/ 148615 h 445834"/>
                <a:gd name="connsiteX2" fmla="*/ 297218 w 594436"/>
                <a:gd name="connsiteY2" fmla="*/ 445834 h 445834"/>
                <a:gd name="connsiteX3" fmla="*/ 0 w 594436"/>
                <a:gd name="connsiteY3" fmla="*/ 148615 h 445834"/>
                <a:gd name="connsiteX4" fmla="*/ 39764 w 594436"/>
                <a:gd name="connsiteY4" fmla="*/ 0 h 4458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4436" h="445834">
                  <a:moveTo>
                    <a:pt x="554711" y="63"/>
                  </a:moveTo>
                  <a:cubicBezTo>
                    <a:pt x="579971" y="43764"/>
                    <a:pt x="594436" y="94501"/>
                    <a:pt x="594436" y="148615"/>
                  </a:cubicBezTo>
                  <a:cubicBezTo>
                    <a:pt x="594436" y="312763"/>
                    <a:pt x="461353" y="445834"/>
                    <a:pt x="297218" y="445834"/>
                  </a:cubicBezTo>
                  <a:cubicBezTo>
                    <a:pt x="133071" y="445834"/>
                    <a:pt x="0" y="312763"/>
                    <a:pt x="0" y="148615"/>
                  </a:cubicBezTo>
                  <a:cubicBezTo>
                    <a:pt x="0" y="94475"/>
                    <a:pt x="14478" y="43713"/>
                    <a:pt x="39764"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C4198CED-99C6-234F-BC53-57A4D9E199A9}"/>
                </a:ext>
              </a:extLst>
            </p:cNvPr>
            <p:cNvSpPr/>
            <p:nvPr/>
          </p:nvSpPr>
          <p:spPr>
            <a:xfrm>
              <a:off x="22800555" y="3924294"/>
              <a:ext cx="178333" cy="237782"/>
            </a:xfrm>
            <a:custGeom>
              <a:avLst/>
              <a:gdLst>
                <a:gd name="connsiteX0" fmla="*/ 0 w 178333"/>
                <a:gd name="connsiteY0" fmla="*/ 190221 h 237782"/>
                <a:gd name="connsiteX1" fmla="*/ 0 w 178333"/>
                <a:gd name="connsiteY1" fmla="*/ 190221 h 237782"/>
                <a:gd name="connsiteX2" fmla="*/ 59449 w 178333"/>
                <a:gd name="connsiteY2" fmla="*/ 237782 h 237782"/>
                <a:gd name="connsiteX3" fmla="*/ 118885 w 178333"/>
                <a:gd name="connsiteY3" fmla="*/ 237782 h 237782"/>
                <a:gd name="connsiteX4" fmla="*/ 178333 w 178333"/>
                <a:gd name="connsiteY4" fmla="*/ 190221 h 237782"/>
                <a:gd name="connsiteX5" fmla="*/ 178333 w 178333"/>
                <a:gd name="connsiteY5" fmla="*/ 176949 h 237782"/>
                <a:gd name="connsiteX6" fmla="*/ 137693 w 178333"/>
                <a:gd name="connsiteY6" fmla="*/ 131826 h 237782"/>
                <a:gd name="connsiteX7" fmla="*/ 40640 w 178333"/>
                <a:gd name="connsiteY7" fmla="*/ 105956 h 237782"/>
                <a:gd name="connsiteX8" fmla="*/ 0 w 178333"/>
                <a:gd name="connsiteY8" fmla="*/ 60833 h 237782"/>
                <a:gd name="connsiteX9" fmla="*/ 0 w 178333"/>
                <a:gd name="connsiteY9" fmla="*/ 47562 h 237782"/>
                <a:gd name="connsiteX10" fmla="*/ 59449 w 178333"/>
                <a:gd name="connsiteY10" fmla="*/ 0 h 237782"/>
                <a:gd name="connsiteX11" fmla="*/ 118885 w 178333"/>
                <a:gd name="connsiteY11" fmla="*/ 0 h 237782"/>
                <a:gd name="connsiteX12" fmla="*/ 178333 w 178333"/>
                <a:gd name="connsiteY12" fmla="*/ 47562 h 2377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78333" h="237782">
                  <a:moveTo>
                    <a:pt x="0" y="190221"/>
                  </a:moveTo>
                  <a:lnTo>
                    <a:pt x="0" y="190221"/>
                  </a:lnTo>
                  <a:cubicBezTo>
                    <a:pt x="0" y="216484"/>
                    <a:pt x="26619" y="237782"/>
                    <a:pt x="59449" y="237782"/>
                  </a:cubicBezTo>
                  <a:lnTo>
                    <a:pt x="118885" y="237782"/>
                  </a:lnTo>
                  <a:cubicBezTo>
                    <a:pt x="151714" y="237782"/>
                    <a:pt x="178333" y="216484"/>
                    <a:pt x="178333" y="190221"/>
                  </a:cubicBezTo>
                  <a:lnTo>
                    <a:pt x="178333" y="176949"/>
                  </a:lnTo>
                  <a:cubicBezTo>
                    <a:pt x="178333" y="156477"/>
                    <a:pt x="161963" y="138303"/>
                    <a:pt x="137693" y="131826"/>
                  </a:cubicBezTo>
                  <a:lnTo>
                    <a:pt x="40640" y="105956"/>
                  </a:lnTo>
                  <a:cubicBezTo>
                    <a:pt x="16370" y="99479"/>
                    <a:pt x="0" y="81305"/>
                    <a:pt x="0" y="60833"/>
                  </a:cubicBezTo>
                  <a:lnTo>
                    <a:pt x="0" y="47562"/>
                  </a:lnTo>
                  <a:cubicBezTo>
                    <a:pt x="0" y="21298"/>
                    <a:pt x="26619" y="0"/>
                    <a:pt x="59449" y="0"/>
                  </a:cubicBezTo>
                  <a:lnTo>
                    <a:pt x="118885" y="0"/>
                  </a:lnTo>
                  <a:cubicBezTo>
                    <a:pt x="151714" y="0"/>
                    <a:pt x="178333" y="21298"/>
                    <a:pt x="178333" y="47562"/>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7781BEC9-8798-144A-AA0D-86108AEF4FFF}"/>
                </a:ext>
              </a:extLst>
            </p:cNvPr>
            <p:cNvSpPr/>
            <p:nvPr/>
          </p:nvSpPr>
          <p:spPr>
            <a:xfrm>
              <a:off x="22889715" y="3835133"/>
              <a:ext cx="0" cy="89167"/>
            </a:xfrm>
            <a:custGeom>
              <a:avLst/>
              <a:gdLst>
                <a:gd name="connsiteX0" fmla="*/ 0 w 0"/>
                <a:gd name="connsiteY0" fmla="*/ 89167 h 89167"/>
                <a:gd name="connsiteX1" fmla="*/ 0 w 0"/>
                <a:gd name="connsiteY1" fmla="*/ 0 h 89167"/>
              </a:gdLst>
              <a:ahLst/>
              <a:cxnLst>
                <a:cxn ang="0">
                  <a:pos x="connsiteX0" y="connsiteY0"/>
                </a:cxn>
                <a:cxn ang="1">
                  <a:pos x="connsiteX1" y="connsiteY1"/>
                </a:cxn>
              </a:cxnLst>
              <a:rect l="l" t="t" r="r" b="b"/>
              <a:pathLst>
                <a:path h="89167">
                  <a:moveTo>
                    <a:pt x="0" y="89167"/>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97C97056-294F-794E-9AFD-1532CCF50651}"/>
                </a:ext>
              </a:extLst>
            </p:cNvPr>
            <p:cNvSpPr/>
            <p:nvPr/>
          </p:nvSpPr>
          <p:spPr>
            <a:xfrm>
              <a:off x="22889715" y="4162072"/>
              <a:ext cx="0" cy="89167"/>
            </a:xfrm>
            <a:custGeom>
              <a:avLst/>
              <a:gdLst>
                <a:gd name="connsiteX0" fmla="*/ 0 w 0"/>
                <a:gd name="connsiteY0" fmla="*/ 0 h 89167"/>
                <a:gd name="connsiteX1" fmla="*/ 0 w 0"/>
                <a:gd name="connsiteY1" fmla="*/ 89167 h 89167"/>
              </a:gdLst>
              <a:ahLst/>
              <a:cxnLst>
                <a:cxn ang="0">
                  <a:pos x="connsiteX0" y="connsiteY0"/>
                </a:cxn>
                <a:cxn ang="1">
                  <a:pos x="connsiteX1" y="connsiteY1"/>
                </a:cxn>
              </a:cxnLst>
              <a:rect l="l" t="t" r="r" b="b"/>
              <a:pathLst>
                <a:path h="89167">
                  <a:moveTo>
                    <a:pt x="0" y="0"/>
                  </a:moveTo>
                  <a:lnTo>
                    <a:pt x="0" y="8916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3401479C-6DFB-C748-9B91-7D17119801C1}"/>
                </a:ext>
              </a:extLst>
            </p:cNvPr>
            <p:cNvSpPr/>
            <p:nvPr/>
          </p:nvSpPr>
          <p:spPr>
            <a:xfrm>
              <a:off x="22206124" y="3508197"/>
              <a:ext cx="1367180" cy="326936"/>
            </a:xfrm>
            <a:custGeom>
              <a:avLst/>
              <a:gdLst>
                <a:gd name="connsiteX0" fmla="*/ 0 w 1367180"/>
                <a:gd name="connsiteY0" fmla="*/ 326936 h 326936"/>
                <a:gd name="connsiteX1" fmla="*/ 683590 w 1367180"/>
                <a:gd name="connsiteY1" fmla="*/ 0 h 326936"/>
                <a:gd name="connsiteX2" fmla="*/ 1367180 w 1367180"/>
                <a:gd name="connsiteY2" fmla="*/ 326936 h 326936"/>
              </a:gdLst>
              <a:ahLst/>
              <a:cxnLst>
                <a:cxn ang="0">
                  <a:pos x="connsiteX0" y="connsiteY0"/>
                </a:cxn>
                <a:cxn ang="1">
                  <a:pos x="connsiteX1" y="connsiteY1"/>
                </a:cxn>
                <a:cxn ang="2">
                  <a:pos x="connsiteX2" y="connsiteY2"/>
                </a:cxn>
              </a:cxnLst>
              <a:rect l="l" t="t" r="r" b="b"/>
              <a:pathLst>
                <a:path w="1367180" h="326936">
                  <a:moveTo>
                    <a:pt x="0" y="326936"/>
                  </a:moveTo>
                  <a:cubicBezTo>
                    <a:pt x="151079" y="165951"/>
                    <a:pt x="400825" y="0"/>
                    <a:pt x="683590" y="0"/>
                  </a:cubicBezTo>
                  <a:cubicBezTo>
                    <a:pt x="966368" y="0"/>
                    <a:pt x="1216114" y="165951"/>
                    <a:pt x="1367180" y="326936"/>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a16="http://schemas.microsoft.com/office/drawing/2014/main" xmlns="" id="{B637A77D-DCE6-D746-A830-FFA3F08562C7}"/>
              </a:ext>
            </a:extLst>
          </p:cNvPr>
          <p:cNvGrpSpPr/>
          <p:nvPr/>
        </p:nvGrpSpPr>
        <p:grpSpPr>
          <a:xfrm>
            <a:off x="5714279" y="2326104"/>
            <a:ext cx="763443" cy="1202547"/>
            <a:chOff x="11748524" y="6147347"/>
            <a:chExt cx="911009" cy="1434987"/>
          </a:xfrm>
        </p:grpSpPr>
        <p:sp>
          <p:nvSpPr>
            <p:cNvPr id="45" name="Freeform 44">
              <a:extLst>
                <a:ext uri="{FF2B5EF4-FFF2-40B4-BE49-F238E27FC236}">
                  <a16:creationId xmlns:a16="http://schemas.microsoft.com/office/drawing/2014/main" xmlns="" id="{13E47C4A-9419-CA4B-8FCD-0FCF6A071D22}"/>
                </a:ext>
              </a:extLst>
            </p:cNvPr>
            <p:cNvSpPr/>
            <p:nvPr/>
          </p:nvSpPr>
          <p:spPr>
            <a:xfrm>
              <a:off x="12116544" y="7119092"/>
              <a:ext cx="89" cy="334035"/>
            </a:xfrm>
            <a:custGeom>
              <a:avLst/>
              <a:gdLst>
                <a:gd name="connsiteX0" fmla="*/ 0 w 89"/>
                <a:gd name="connsiteY0" fmla="*/ 334035 h 334035"/>
                <a:gd name="connsiteX1" fmla="*/ 89 w 89"/>
                <a:gd name="connsiteY1" fmla="*/ 0 h 334035"/>
              </a:gdLst>
              <a:ahLst/>
              <a:cxnLst>
                <a:cxn ang="0">
                  <a:pos x="connsiteX0" y="connsiteY0"/>
                </a:cxn>
                <a:cxn ang="1">
                  <a:pos x="connsiteX1" y="connsiteY1"/>
                </a:cxn>
              </a:cxnLst>
              <a:rect l="l" t="t" r="r" b="b"/>
              <a:pathLst>
                <a:path w="89" h="334035">
                  <a:moveTo>
                    <a:pt x="0" y="334035"/>
                  </a:moveTo>
                  <a:lnTo>
                    <a:pt x="89"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5443CA83-DB36-5F4D-89FF-33F9524DDB7F}"/>
                </a:ext>
              </a:extLst>
            </p:cNvPr>
            <p:cNvSpPr/>
            <p:nvPr/>
          </p:nvSpPr>
          <p:spPr>
            <a:xfrm>
              <a:off x="12250402" y="7248299"/>
              <a:ext cx="89" cy="334035"/>
            </a:xfrm>
            <a:custGeom>
              <a:avLst/>
              <a:gdLst>
                <a:gd name="connsiteX0" fmla="*/ 0 w 89"/>
                <a:gd name="connsiteY0" fmla="*/ 334035 h 334035"/>
                <a:gd name="connsiteX1" fmla="*/ 89 w 89"/>
                <a:gd name="connsiteY1" fmla="*/ 0 h 334035"/>
              </a:gdLst>
              <a:ahLst/>
              <a:cxnLst>
                <a:cxn ang="0">
                  <a:pos x="connsiteX0" y="connsiteY0"/>
                </a:cxn>
                <a:cxn ang="1">
                  <a:pos x="connsiteX1" y="connsiteY1"/>
                </a:cxn>
              </a:cxnLst>
              <a:rect l="l" t="t" r="r" b="b"/>
              <a:pathLst>
                <a:path w="89" h="334035">
                  <a:moveTo>
                    <a:pt x="0" y="334035"/>
                  </a:moveTo>
                  <a:lnTo>
                    <a:pt x="89"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886AF5B0-CFBE-AF42-932F-1F2F9567F748}"/>
                </a:ext>
              </a:extLst>
            </p:cNvPr>
            <p:cNvSpPr/>
            <p:nvPr/>
          </p:nvSpPr>
          <p:spPr>
            <a:xfrm>
              <a:off x="12277272" y="6797058"/>
              <a:ext cx="294500" cy="471094"/>
            </a:xfrm>
            <a:custGeom>
              <a:avLst/>
              <a:gdLst>
                <a:gd name="connsiteX0" fmla="*/ 294500 w 294500"/>
                <a:gd name="connsiteY0" fmla="*/ 107848 h 471094"/>
                <a:gd name="connsiteX1" fmla="*/ 145656 w 294500"/>
                <a:gd name="connsiteY1" fmla="*/ 0 h 471094"/>
                <a:gd name="connsiteX2" fmla="*/ 12586 w 294500"/>
                <a:gd name="connsiteY2" fmla="*/ 106591 h 471094"/>
                <a:gd name="connsiteX3" fmla="*/ 152629 w 294500"/>
                <a:gd name="connsiteY3" fmla="*/ 238379 h 471094"/>
                <a:gd name="connsiteX4" fmla="*/ 288836 w 294500"/>
                <a:gd name="connsiteY4" fmla="*/ 366408 h 471094"/>
                <a:gd name="connsiteX5" fmla="*/ 153886 w 294500"/>
                <a:gd name="connsiteY5" fmla="*/ 471094 h 471094"/>
                <a:gd name="connsiteX6" fmla="*/ 0 w 294500"/>
                <a:gd name="connsiteY6" fmla="*/ 355067 h 47109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94500" h="471094">
                  <a:moveTo>
                    <a:pt x="294500" y="107848"/>
                  </a:moveTo>
                  <a:cubicBezTo>
                    <a:pt x="274320" y="49835"/>
                    <a:pt x="230200" y="0"/>
                    <a:pt x="145656" y="0"/>
                  </a:cubicBezTo>
                  <a:cubicBezTo>
                    <a:pt x="61798" y="0"/>
                    <a:pt x="12586" y="50457"/>
                    <a:pt x="12586" y="106591"/>
                  </a:cubicBezTo>
                  <a:cubicBezTo>
                    <a:pt x="12586" y="179743"/>
                    <a:pt x="46038" y="203733"/>
                    <a:pt x="152629" y="238379"/>
                  </a:cubicBezTo>
                  <a:cubicBezTo>
                    <a:pt x="255384" y="271831"/>
                    <a:pt x="288836" y="298933"/>
                    <a:pt x="288836" y="366408"/>
                  </a:cubicBezTo>
                  <a:cubicBezTo>
                    <a:pt x="288836" y="430086"/>
                    <a:pt x="235864" y="471094"/>
                    <a:pt x="153886" y="471094"/>
                  </a:cubicBezTo>
                  <a:cubicBezTo>
                    <a:pt x="60541" y="471094"/>
                    <a:pt x="21425" y="424421"/>
                    <a:pt x="0" y="355067"/>
                  </a:cubicBez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18B8C47E-16BA-2C4D-86A5-8D9C288493A8}"/>
                </a:ext>
              </a:extLst>
            </p:cNvPr>
            <p:cNvSpPr/>
            <p:nvPr/>
          </p:nvSpPr>
          <p:spPr>
            <a:xfrm>
              <a:off x="11748524" y="6147347"/>
              <a:ext cx="911009" cy="1257211"/>
            </a:xfrm>
            <a:custGeom>
              <a:avLst/>
              <a:gdLst>
                <a:gd name="connsiteX0" fmla="*/ 675996 w 911009"/>
                <a:gd name="connsiteY0" fmla="*/ 1257211 h 1257211"/>
                <a:gd name="connsiteX1" fmla="*/ 675996 w 911009"/>
                <a:gd name="connsiteY1" fmla="*/ 546608 h 1257211"/>
                <a:gd name="connsiteX2" fmla="*/ 911009 w 911009"/>
                <a:gd name="connsiteY2" fmla="*/ 546608 h 1257211"/>
                <a:gd name="connsiteX3" fmla="*/ 455511 w 911009"/>
                <a:gd name="connsiteY3" fmla="*/ 0 h 1257211"/>
                <a:gd name="connsiteX4" fmla="*/ 0 w 911009"/>
                <a:gd name="connsiteY4" fmla="*/ 546608 h 1257211"/>
                <a:gd name="connsiteX5" fmla="*/ 242938 w 911009"/>
                <a:gd name="connsiteY5" fmla="*/ 546608 h 1257211"/>
                <a:gd name="connsiteX6" fmla="*/ 242938 w 911009"/>
                <a:gd name="connsiteY6" fmla="*/ 1153935 h 12572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911009" h="1257211">
                  <a:moveTo>
                    <a:pt x="675996" y="1257211"/>
                  </a:moveTo>
                  <a:lnTo>
                    <a:pt x="675996" y="546608"/>
                  </a:lnTo>
                  <a:lnTo>
                    <a:pt x="911009" y="546608"/>
                  </a:lnTo>
                  <a:lnTo>
                    <a:pt x="455511" y="0"/>
                  </a:lnTo>
                  <a:lnTo>
                    <a:pt x="0" y="546608"/>
                  </a:lnTo>
                  <a:lnTo>
                    <a:pt x="242938" y="546608"/>
                  </a:lnTo>
                  <a:lnTo>
                    <a:pt x="242938" y="1153935"/>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8714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xmlns="" id="{C587308E-F4AB-2E45-8BC7-6D2CFC2DDD88}"/>
              </a:ext>
            </a:extLst>
          </p:cNvPr>
          <p:cNvGrpSpPr/>
          <p:nvPr/>
        </p:nvGrpSpPr>
        <p:grpSpPr>
          <a:xfrm>
            <a:off x="1091829" y="2708139"/>
            <a:ext cx="10504426" cy="734695"/>
            <a:chOff x="1091829" y="2708139"/>
            <a:chExt cx="10504426" cy="734695"/>
          </a:xfrm>
        </p:grpSpPr>
        <p:sp>
          <p:nvSpPr>
            <p:cNvPr id="59" name="Rectangle 58">
              <a:extLst>
                <a:ext uri="{FF2B5EF4-FFF2-40B4-BE49-F238E27FC236}">
                  <a16:creationId xmlns:a16="http://schemas.microsoft.com/office/drawing/2014/main" xmlns="" id="{D268A385-AA2E-2641-BBE1-348A3C1610B1}"/>
                </a:ext>
              </a:extLst>
            </p:cNvPr>
            <p:cNvSpPr/>
            <p:nvPr/>
          </p:nvSpPr>
          <p:spPr>
            <a:xfrm>
              <a:off x="1091829" y="2708139"/>
              <a:ext cx="10504426" cy="734695"/>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xmlns="" id="{2A7F8180-1404-7F4B-B988-2855944ACFCF}"/>
                </a:ext>
              </a:extLst>
            </p:cNvPr>
            <p:cNvSpPr txBox="1"/>
            <p:nvPr/>
          </p:nvSpPr>
          <p:spPr>
            <a:xfrm>
              <a:off x="5242544" y="2958667"/>
              <a:ext cx="5810180" cy="230832"/>
            </a:xfrm>
            <a:prstGeom prst="rect">
              <a:avLst/>
            </a:prstGeom>
            <a:noFill/>
          </p:spPr>
          <p:txBody>
            <a:bodyPr wrap="none" lIns="0" tIns="0" rIns="0" bIns="0" rtlCol="0">
              <a:spAutoFit/>
            </a:bodyPr>
            <a:lstStyle/>
            <a:p>
              <a:r>
                <a:rPr lang="en-US" sz="1500" dirty="0">
                  <a:solidFill>
                    <a:schemeClr val="bg2">
                      <a:lumMod val="25000"/>
                    </a:schemeClr>
                  </a:solidFill>
                </a:rPr>
                <a:t>WageWorks’ integrates with hundreds of medical plans, including yours.</a:t>
              </a:r>
            </a:p>
          </p:txBody>
        </p:sp>
        <p:grpSp>
          <p:nvGrpSpPr>
            <p:cNvPr id="55" name="Group 54">
              <a:extLst>
                <a:ext uri="{FF2B5EF4-FFF2-40B4-BE49-F238E27FC236}">
                  <a16:creationId xmlns:a16="http://schemas.microsoft.com/office/drawing/2014/main" xmlns="" id="{DD652F07-DC2A-2644-ADE0-D0BD22174864}"/>
                </a:ext>
              </a:extLst>
            </p:cNvPr>
            <p:cNvGrpSpPr/>
            <p:nvPr/>
          </p:nvGrpSpPr>
          <p:grpSpPr>
            <a:xfrm>
              <a:off x="1091829" y="2713673"/>
              <a:ext cx="10504426" cy="729161"/>
              <a:chOff x="1091829" y="2757218"/>
              <a:chExt cx="10333817" cy="729161"/>
            </a:xfrm>
          </p:grpSpPr>
          <p:cxnSp>
            <p:nvCxnSpPr>
              <p:cNvPr id="48" name="Straight Connector 47">
                <a:extLst>
                  <a:ext uri="{FF2B5EF4-FFF2-40B4-BE49-F238E27FC236}">
                    <a16:creationId xmlns:a16="http://schemas.microsoft.com/office/drawing/2014/main" xmlns="" id="{A194BFE4-4238-2944-A35D-A71ED6D63549}"/>
                  </a:ext>
                </a:extLst>
              </p:cNvPr>
              <p:cNvCxnSpPr>
                <a:cxnSpLocks/>
              </p:cNvCxnSpPr>
              <p:nvPr/>
            </p:nvCxnSpPr>
            <p:spPr>
              <a:xfrm>
                <a:off x="1091829" y="2757218"/>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F2B7367E-9754-014A-92C1-5BD79A15BB26}"/>
                  </a:ext>
                </a:extLst>
              </p:cNvPr>
              <p:cNvCxnSpPr/>
              <p:nvPr/>
            </p:nvCxnSpPr>
            <p:spPr>
              <a:xfrm>
                <a:off x="1091829" y="3486379"/>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10515600" cy="498598"/>
          </a:xfrm>
        </p:spPr>
        <p:txBody>
          <a:bodyPr/>
          <a:lstStyle/>
          <a:p>
            <a:r>
              <a:rPr lang="en-US" dirty="0">
                <a:solidFill>
                  <a:schemeClr val="bg1"/>
                </a:solidFill>
              </a:rPr>
              <a:t>Don’t get caught-up in carrier myths.</a:t>
            </a:r>
          </a:p>
        </p:txBody>
      </p:sp>
      <p:sp>
        <p:nvSpPr>
          <p:cNvPr id="6" name="TextBox 5">
            <a:extLst>
              <a:ext uri="{FF2B5EF4-FFF2-40B4-BE49-F238E27FC236}">
                <a16:creationId xmlns:a16="http://schemas.microsoft.com/office/drawing/2014/main" xmlns="" id="{60A0E339-BC02-694A-AD2C-E5C246259C45}"/>
              </a:ext>
            </a:extLst>
          </p:cNvPr>
          <p:cNvSpPr txBox="1"/>
          <p:nvPr/>
        </p:nvSpPr>
        <p:spPr>
          <a:xfrm>
            <a:off x="5242544" y="2199792"/>
            <a:ext cx="1110882" cy="338554"/>
          </a:xfrm>
          <a:prstGeom prst="rect">
            <a:avLst/>
          </a:prstGeom>
          <a:noFill/>
        </p:spPr>
        <p:txBody>
          <a:bodyPr wrap="none" lIns="0" tIns="0" rIns="0" bIns="0" rtlCol="0">
            <a:spAutoFit/>
          </a:bodyPr>
          <a:lstStyle/>
          <a:p>
            <a:pPr algn="ctr"/>
            <a:r>
              <a:rPr lang="en-US" sz="2200" dirty="0">
                <a:solidFill>
                  <a:schemeClr val="tx1">
                    <a:lumMod val="75000"/>
                    <a:lumOff val="25000"/>
                  </a:schemeClr>
                </a:solidFill>
                <a:latin typeface="+mj-lt"/>
              </a:rPr>
              <a:t>Consider</a:t>
            </a:r>
            <a:r>
              <a:rPr lang="en-US" dirty="0">
                <a:solidFill>
                  <a:schemeClr val="tx1">
                    <a:lumMod val="75000"/>
                    <a:lumOff val="25000"/>
                  </a:schemeClr>
                </a:solidFill>
                <a:latin typeface="+mj-lt"/>
              </a:rPr>
              <a:t>:</a:t>
            </a:r>
            <a:endParaRPr lang="en-US" dirty="0">
              <a:solidFill>
                <a:schemeClr val="accent2"/>
              </a:solidFill>
              <a:latin typeface="+mj-lt"/>
            </a:endParaRPr>
          </a:p>
        </p:txBody>
      </p:sp>
      <p:sp>
        <p:nvSpPr>
          <p:cNvPr id="9" name="TextBox 8">
            <a:extLst>
              <a:ext uri="{FF2B5EF4-FFF2-40B4-BE49-F238E27FC236}">
                <a16:creationId xmlns:a16="http://schemas.microsoft.com/office/drawing/2014/main" xmlns="" id="{E1E43DD5-DFB5-F344-9F42-0183B7F12530}"/>
              </a:ext>
            </a:extLst>
          </p:cNvPr>
          <p:cNvSpPr txBox="1"/>
          <p:nvPr/>
        </p:nvSpPr>
        <p:spPr>
          <a:xfrm>
            <a:off x="1091829" y="2199792"/>
            <a:ext cx="662041" cy="338554"/>
          </a:xfrm>
          <a:prstGeom prst="rect">
            <a:avLst/>
          </a:prstGeom>
          <a:noFill/>
        </p:spPr>
        <p:txBody>
          <a:bodyPr wrap="none" lIns="0" tIns="0" rIns="0" bIns="0" rtlCol="0">
            <a:spAutoFit/>
          </a:bodyPr>
          <a:lstStyle/>
          <a:p>
            <a:pPr algn="ctr"/>
            <a:r>
              <a:rPr lang="en-US" sz="2200" dirty="0">
                <a:solidFill>
                  <a:schemeClr val="tx1">
                    <a:lumMod val="75000"/>
                    <a:lumOff val="25000"/>
                  </a:schemeClr>
                </a:solidFill>
                <a:latin typeface="+mj-lt"/>
              </a:rPr>
              <a:t>Myth:</a:t>
            </a:r>
            <a:endParaRPr lang="en-US" sz="2200" dirty="0">
              <a:solidFill>
                <a:schemeClr val="accent2"/>
              </a:solidFill>
              <a:latin typeface="+mj-lt"/>
            </a:endParaRPr>
          </a:p>
        </p:txBody>
      </p:sp>
      <p:grpSp>
        <p:nvGrpSpPr>
          <p:cNvPr id="34" name="Group 33">
            <a:extLst>
              <a:ext uri="{FF2B5EF4-FFF2-40B4-BE49-F238E27FC236}">
                <a16:creationId xmlns:a16="http://schemas.microsoft.com/office/drawing/2014/main" xmlns="" id="{FCD5AAB9-C418-624A-A159-A148055A1DF8}"/>
              </a:ext>
            </a:extLst>
          </p:cNvPr>
          <p:cNvGrpSpPr/>
          <p:nvPr/>
        </p:nvGrpSpPr>
        <p:grpSpPr>
          <a:xfrm>
            <a:off x="722207" y="2708139"/>
            <a:ext cx="3058485" cy="739244"/>
            <a:chOff x="722207" y="2751684"/>
            <a:chExt cx="3058485" cy="739244"/>
          </a:xfrm>
        </p:grpSpPr>
        <p:sp>
          <p:nvSpPr>
            <p:cNvPr id="10" name="TextBox 9">
              <a:extLst>
                <a:ext uri="{FF2B5EF4-FFF2-40B4-BE49-F238E27FC236}">
                  <a16:creationId xmlns:a16="http://schemas.microsoft.com/office/drawing/2014/main" xmlns="" id="{488EB501-DB19-314A-81AE-69DEAA741092}"/>
                </a:ext>
              </a:extLst>
            </p:cNvPr>
            <p:cNvSpPr txBox="1"/>
            <p:nvPr/>
          </p:nvSpPr>
          <p:spPr>
            <a:xfrm>
              <a:off x="1651791" y="2890474"/>
              <a:ext cx="2128901" cy="461665"/>
            </a:xfrm>
            <a:prstGeom prst="rect">
              <a:avLst/>
            </a:prstGeom>
            <a:noFill/>
          </p:spPr>
          <p:txBody>
            <a:bodyPr wrap="square" lIns="0" tIns="0" rIns="0" bIns="0" rtlCol="0">
              <a:spAutoFit/>
            </a:bodyPr>
            <a:lstStyle/>
            <a:p>
              <a:r>
                <a:rPr lang="en-US" sz="1500" dirty="0">
                  <a:solidFill>
                    <a:schemeClr val="bg2">
                      <a:lumMod val="25000"/>
                    </a:schemeClr>
                  </a:solidFill>
                </a:rPr>
                <a:t>You have to use your medical carrier’s HSA.</a:t>
              </a:r>
            </a:p>
          </p:txBody>
        </p:sp>
        <p:grpSp>
          <p:nvGrpSpPr>
            <p:cNvPr id="32" name="Group 31">
              <a:extLst>
                <a:ext uri="{FF2B5EF4-FFF2-40B4-BE49-F238E27FC236}">
                  <a16:creationId xmlns:a16="http://schemas.microsoft.com/office/drawing/2014/main" xmlns="" id="{05F6AFA9-39BB-1748-9D27-D7DB0B918701}"/>
                </a:ext>
              </a:extLst>
            </p:cNvPr>
            <p:cNvGrpSpPr/>
            <p:nvPr/>
          </p:nvGrpSpPr>
          <p:grpSpPr>
            <a:xfrm>
              <a:off x="722207" y="2751684"/>
              <a:ext cx="739244" cy="739244"/>
              <a:chOff x="722207" y="2751684"/>
              <a:chExt cx="739244" cy="739244"/>
            </a:xfrm>
          </p:grpSpPr>
          <p:sp>
            <p:nvSpPr>
              <p:cNvPr id="11" name="Oval 10">
                <a:extLst>
                  <a:ext uri="{FF2B5EF4-FFF2-40B4-BE49-F238E27FC236}">
                    <a16:creationId xmlns:a16="http://schemas.microsoft.com/office/drawing/2014/main" xmlns="" id="{25DBF770-EACD-D042-81AA-354443F3275A}"/>
                  </a:ext>
                </a:extLst>
              </p:cNvPr>
              <p:cNvSpPr/>
              <p:nvPr/>
            </p:nvSpPr>
            <p:spPr>
              <a:xfrm>
                <a:off x="722207" y="2751684"/>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xmlns="" id="{2E441FC0-E22C-1749-BC2F-640860793BAA}"/>
                  </a:ext>
                </a:extLst>
              </p:cNvPr>
              <p:cNvGrpSpPr/>
              <p:nvPr/>
            </p:nvGrpSpPr>
            <p:grpSpPr>
              <a:xfrm>
                <a:off x="876774" y="2906246"/>
                <a:ext cx="430111" cy="430121"/>
                <a:chOff x="18767971" y="3625254"/>
                <a:chExt cx="747192" cy="747210"/>
              </a:xfrm>
            </p:grpSpPr>
            <p:sp>
              <p:nvSpPr>
                <p:cNvPr id="19" name="Freeform 3">
                  <a:extLst>
                    <a:ext uri="{FF2B5EF4-FFF2-40B4-BE49-F238E27FC236}">
                      <a16:creationId xmlns:a16="http://schemas.microsoft.com/office/drawing/2014/main" xmlns="" id="{782E8B42-A2BB-D04A-A94E-AC3F4A79322D}"/>
                    </a:ext>
                  </a:extLst>
                </p:cNvPr>
                <p:cNvSpPr/>
                <p:nvPr/>
              </p:nvSpPr>
              <p:spPr>
                <a:xfrm>
                  <a:off x="18767971" y="3625259"/>
                  <a:ext cx="747192" cy="747205"/>
                </a:xfrm>
                <a:custGeom>
                  <a:avLst/>
                  <a:gdLst>
                    <a:gd name="connsiteX0" fmla="*/ 747192 w 747192"/>
                    <a:gd name="connsiteY0" fmla="*/ 422326 h 747205"/>
                    <a:gd name="connsiteX1" fmla="*/ 649719 w 747192"/>
                    <a:gd name="connsiteY1" fmla="*/ 519773 h 747205"/>
                    <a:gd name="connsiteX2" fmla="*/ 552260 w 747192"/>
                    <a:gd name="connsiteY2" fmla="*/ 422326 h 747205"/>
                    <a:gd name="connsiteX3" fmla="*/ 649719 w 747192"/>
                    <a:gd name="connsiteY3" fmla="*/ 324879 h 747205"/>
                    <a:gd name="connsiteX4" fmla="*/ 747192 w 747192"/>
                    <a:gd name="connsiteY4" fmla="*/ 422326 h 747205"/>
                    <a:gd name="connsiteX6" fmla="*/ 81229 w 747192"/>
                    <a:gd name="connsiteY6" fmla="*/ 0 h 747205"/>
                    <a:gd name="connsiteX7" fmla="*/ 0 w 747192"/>
                    <a:gd name="connsiteY7" fmla="*/ 53023 h 747205"/>
                    <a:gd name="connsiteX8" fmla="*/ 227419 w 747192"/>
                    <a:gd name="connsiteY8" fmla="*/ 454825 h 747205"/>
                    <a:gd name="connsiteX9" fmla="*/ 373609 w 747192"/>
                    <a:gd name="connsiteY9" fmla="*/ 0 h 747205"/>
                    <a:gd name="connsiteX10" fmla="*/ 454825 w 747192"/>
                    <a:gd name="connsiteY10" fmla="*/ 53023 h 747205"/>
                    <a:gd name="connsiteX11" fmla="*/ 227419 w 747192"/>
                    <a:gd name="connsiteY11" fmla="*/ 454825 h 747205"/>
                    <a:gd name="connsiteX12" fmla="*/ 227419 w 747192"/>
                    <a:gd name="connsiteY12" fmla="*/ 524002 h 747205"/>
                    <a:gd name="connsiteX13" fmla="*/ 426161 w 747192"/>
                    <a:gd name="connsiteY13" fmla="*/ 747205 h 747205"/>
                    <a:gd name="connsiteX14" fmla="*/ 649745 w 747192"/>
                    <a:gd name="connsiteY14" fmla="*/ 573697 h 747205"/>
                    <a:gd name="connsiteX15" fmla="*/ 649719 w 747192"/>
                    <a:gd name="connsiteY15" fmla="*/ 519773 h 747205"/>
                    <a:gd name="connsiteX16" fmla="*/ 227419 w 747192"/>
                    <a:gd name="connsiteY16" fmla="*/ 454825 h 747205"/>
                    <a:gd name="connsiteX17" fmla="*/ 227419 w 747192"/>
                    <a:gd name="connsiteY17" fmla="*/ 524002 h 747205"/>
                  </a:gdLst>
                  <a:ahLst/>
                  <a:cxnLst>
                    <a:cxn ang="0">
                      <a:pos x="connsiteX0" y="connsiteY0"/>
                    </a:cxn>
                    <a:cxn ang="1">
                      <a:pos x="connsiteX1" y="connsiteY1"/>
                    </a:cxn>
                    <a:cxn ang="2">
                      <a:pos x="connsiteX2" y="connsiteY2"/>
                    </a:cxn>
                    <a:cxn ang="3">
                      <a:pos x="connsiteX3" y="connsiteY3"/>
                    </a:cxn>
                    <a:cxn ang="4">
                      <a:pos x="connsiteX4" y="connsiteY4"/>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747192" h="747205">
                      <a:moveTo>
                        <a:pt x="747192" y="422326"/>
                      </a:moveTo>
                      <a:cubicBezTo>
                        <a:pt x="747192" y="476136"/>
                        <a:pt x="703555" y="519773"/>
                        <a:pt x="649719" y="519773"/>
                      </a:cubicBezTo>
                      <a:cubicBezTo>
                        <a:pt x="595909" y="519773"/>
                        <a:pt x="552260" y="476136"/>
                        <a:pt x="552260" y="422326"/>
                      </a:cubicBezTo>
                      <a:cubicBezTo>
                        <a:pt x="552260" y="368516"/>
                        <a:pt x="595909" y="324879"/>
                        <a:pt x="649719" y="324879"/>
                      </a:cubicBezTo>
                      <a:cubicBezTo>
                        <a:pt x="703555" y="324879"/>
                        <a:pt x="747192" y="368516"/>
                        <a:pt x="747192" y="422326"/>
                      </a:cubicBezTo>
                      <a:moveTo>
                        <a:pt x="81229" y="0"/>
                      </a:moveTo>
                      <a:cubicBezTo>
                        <a:pt x="81229" y="0"/>
                        <a:pt x="0" y="5055"/>
                        <a:pt x="0" y="53023"/>
                      </a:cubicBezTo>
                      <a:cubicBezTo>
                        <a:pt x="0" y="100914"/>
                        <a:pt x="73990" y="454825"/>
                        <a:pt x="227419" y="454825"/>
                      </a:cubicBezTo>
                      <a:moveTo>
                        <a:pt x="373609" y="0"/>
                      </a:moveTo>
                      <a:cubicBezTo>
                        <a:pt x="373609" y="0"/>
                        <a:pt x="454825" y="5055"/>
                        <a:pt x="454825" y="53023"/>
                      </a:cubicBezTo>
                      <a:cubicBezTo>
                        <a:pt x="454825" y="100914"/>
                        <a:pt x="380898" y="454825"/>
                        <a:pt x="227419" y="454825"/>
                      </a:cubicBezTo>
                      <a:moveTo>
                        <a:pt x="227419" y="524002"/>
                      </a:moveTo>
                      <a:cubicBezTo>
                        <a:pt x="227419" y="647484"/>
                        <a:pt x="302679" y="747205"/>
                        <a:pt x="426161" y="747205"/>
                      </a:cubicBezTo>
                      <a:cubicBezTo>
                        <a:pt x="549643" y="747205"/>
                        <a:pt x="649745" y="697167"/>
                        <a:pt x="649745" y="573697"/>
                      </a:cubicBezTo>
                      <a:lnTo>
                        <a:pt x="649719" y="519773"/>
                      </a:lnTo>
                      <a:moveTo>
                        <a:pt x="227419" y="454825"/>
                      </a:moveTo>
                      <a:lnTo>
                        <a:pt x="227419" y="524002"/>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87FD05C2-EC13-5448-858C-2F4D37067CCF}"/>
                    </a:ext>
                  </a:extLst>
                </p:cNvPr>
                <p:cNvSpPr/>
                <p:nvPr/>
              </p:nvSpPr>
              <p:spPr>
                <a:xfrm>
                  <a:off x="18910946" y="3662505"/>
                  <a:ext cx="161874" cy="258928"/>
                </a:xfrm>
                <a:custGeom>
                  <a:avLst/>
                  <a:gdLst>
                    <a:gd name="connsiteX0" fmla="*/ 161874 w 161874"/>
                    <a:gd name="connsiteY0" fmla="*/ 59271 h 258928"/>
                    <a:gd name="connsiteX1" fmla="*/ 80074 w 161874"/>
                    <a:gd name="connsiteY1" fmla="*/ 0 h 258928"/>
                    <a:gd name="connsiteX2" fmla="*/ 6922 w 161874"/>
                    <a:gd name="connsiteY2" fmla="*/ 58585 h 258928"/>
                    <a:gd name="connsiteX3" fmla="*/ 83896 w 161874"/>
                    <a:gd name="connsiteY3" fmla="*/ 131013 h 258928"/>
                    <a:gd name="connsiteX4" fmla="*/ 158763 w 161874"/>
                    <a:gd name="connsiteY4" fmla="*/ 201397 h 258928"/>
                    <a:gd name="connsiteX5" fmla="*/ 84582 w 161874"/>
                    <a:gd name="connsiteY5" fmla="*/ 258928 h 258928"/>
                    <a:gd name="connsiteX6" fmla="*/ 0 w 161874"/>
                    <a:gd name="connsiteY6" fmla="*/ 195161 h 2589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61874" h="258928">
                      <a:moveTo>
                        <a:pt x="161874" y="59271"/>
                      </a:moveTo>
                      <a:cubicBezTo>
                        <a:pt x="150787" y="27394"/>
                        <a:pt x="126530" y="0"/>
                        <a:pt x="80074" y="0"/>
                      </a:cubicBezTo>
                      <a:cubicBezTo>
                        <a:pt x="33973" y="0"/>
                        <a:pt x="6922" y="27737"/>
                        <a:pt x="6922" y="58585"/>
                      </a:cubicBezTo>
                      <a:cubicBezTo>
                        <a:pt x="6922" y="98793"/>
                        <a:pt x="25298" y="111976"/>
                        <a:pt x="83896" y="131013"/>
                      </a:cubicBezTo>
                      <a:cubicBezTo>
                        <a:pt x="140373" y="149403"/>
                        <a:pt x="158763" y="164313"/>
                        <a:pt x="158763" y="201397"/>
                      </a:cubicBezTo>
                      <a:cubicBezTo>
                        <a:pt x="158763" y="236398"/>
                        <a:pt x="129654" y="258928"/>
                        <a:pt x="84582" y="258928"/>
                      </a:cubicBezTo>
                      <a:cubicBezTo>
                        <a:pt x="33287" y="258928"/>
                        <a:pt x="11786" y="233286"/>
                        <a:pt x="0" y="195161"/>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A4A9A05-F7FE-0048-B765-D80C9577CDFE}"/>
                    </a:ext>
                  </a:extLst>
                </p:cNvPr>
                <p:cNvSpPr/>
                <p:nvPr/>
              </p:nvSpPr>
              <p:spPr>
                <a:xfrm>
                  <a:off x="18991882" y="3625254"/>
                  <a:ext cx="0" cy="333426"/>
                </a:xfrm>
                <a:custGeom>
                  <a:avLst/>
                  <a:gdLst>
                    <a:gd name="connsiteX0" fmla="*/ 0 w 0"/>
                    <a:gd name="connsiteY0" fmla="*/ 0 h 333426"/>
                    <a:gd name="connsiteX1" fmla="*/ 0 w 0"/>
                    <a:gd name="connsiteY1" fmla="*/ 333426 h 333426"/>
                  </a:gdLst>
                  <a:ahLst/>
                  <a:cxnLst>
                    <a:cxn ang="0">
                      <a:pos x="connsiteX0" y="connsiteY0"/>
                    </a:cxn>
                    <a:cxn ang="1">
                      <a:pos x="connsiteX1" y="connsiteY1"/>
                    </a:cxn>
                  </a:cxnLst>
                  <a:rect l="l" t="t" r="r" b="b"/>
                  <a:pathLst>
                    <a:path h="333426">
                      <a:moveTo>
                        <a:pt x="0" y="0"/>
                      </a:moveTo>
                      <a:lnTo>
                        <a:pt x="0" y="333426"/>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36" name="Group 35">
            <a:extLst>
              <a:ext uri="{FF2B5EF4-FFF2-40B4-BE49-F238E27FC236}">
                <a16:creationId xmlns:a16="http://schemas.microsoft.com/office/drawing/2014/main" xmlns="" id="{6D06BBF1-09DA-0D48-BF69-3BD80DAC4E6B}"/>
              </a:ext>
            </a:extLst>
          </p:cNvPr>
          <p:cNvGrpSpPr/>
          <p:nvPr/>
        </p:nvGrpSpPr>
        <p:grpSpPr>
          <a:xfrm>
            <a:off x="722207" y="5547255"/>
            <a:ext cx="3234331" cy="739244"/>
            <a:chOff x="722207" y="5283868"/>
            <a:chExt cx="3234331" cy="739244"/>
          </a:xfrm>
        </p:grpSpPr>
        <p:sp>
          <p:nvSpPr>
            <p:cNvPr id="7" name="TextBox 6">
              <a:extLst>
                <a:ext uri="{FF2B5EF4-FFF2-40B4-BE49-F238E27FC236}">
                  <a16:creationId xmlns:a16="http://schemas.microsoft.com/office/drawing/2014/main" xmlns="" id="{7F90F77D-32B1-D345-8268-3ACBD2B4A7E3}"/>
                </a:ext>
              </a:extLst>
            </p:cNvPr>
            <p:cNvSpPr txBox="1"/>
            <p:nvPr/>
          </p:nvSpPr>
          <p:spPr>
            <a:xfrm>
              <a:off x="1661057" y="5422658"/>
              <a:ext cx="2295481" cy="461665"/>
            </a:xfrm>
            <a:prstGeom prst="rect">
              <a:avLst/>
            </a:prstGeom>
            <a:noFill/>
          </p:spPr>
          <p:txBody>
            <a:bodyPr wrap="square" lIns="0" tIns="0" rIns="0" bIns="0" rtlCol="0">
              <a:spAutoFit/>
            </a:bodyPr>
            <a:lstStyle/>
            <a:p>
              <a:r>
                <a:rPr lang="en-US" sz="1500" dirty="0">
                  <a:solidFill>
                    <a:schemeClr val="bg2">
                      <a:lumMod val="25000"/>
                    </a:schemeClr>
                  </a:solidFill>
                </a:rPr>
                <a:t>You’ll get better integration with your carrier’s choice.</a:t>
              </a:r>
            </a:p>
          </p:txBody>
        </p:sp>
        <p:grpSp>
          <p:nvGrpSpPr>
            <p:cNvPr id="33" name="Group 32">
              <a:extLst>
                <a:ext uri="{FF2B5EF4-FFF2-40B4-BE49-F238E27FC236}">
                  <a16:creationId xmlns:a16="http://schemas.microsoft.com/office/drawing/2014/main" xmlns="" id="{650D66E5-1858-1144-9EA0-A64579788592}"/>
                </a:ext>
              </a:extLst>
            </p:cNvPr>
            <p:cNvGrpSpPr/>
            <p:nvPr/>
          </p:nvGrpSpPr>
          <p:grpSpPr>
            <a:xfrm>
              <a:off x="722207" y="5283868"/>
              <a:ext cx="739244" cy="739244"/>
              <a:chOff x="722207" y="5283868"/>
              <a:chExt cx="739244" cy="739244"/>
            </a:xfrm>
          </p:grpSpPr>
          <p:sp>
            <p:nvSpPr>
              <p:cNvPr id="15" name="Oval 14">
                <a:extLst>
                  <a:ext uri="{FF2B5EF4-FFF2-40B4-BE49-F238E27FC236}">
                    <a16:creationId xmlns:a16="http://schemas.microsoft.com/office/drawing/2014/main" xmlns="" id="{0BAFB0C4-3E43-454C-A896-46645240EDD4}"/>
                  </a:ext>
                </a:extLst>
              </p:cNvPr>
              <p:cNvSpPr/>
              <p:nvPr/>
            </p:nvSpPr>
            <p:spPr>
              <a:xfrm>
                <a:off x="722207" y="5283868"/>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a:extLst>
                  <a:ext uri="{FF2B5EF4-FFF2-40B4-BE49-F238E27FC236}">
                    <a16:creationId xmlns:a16="http://schemas.microsoft.com/office/drawing/2014/main" xmlns="" id="{3A7EDB0C-670E-D44C-9A7A-8EA8D6196675}"/>
                  </a:ext>
                </a:extLst>
              </p:cNvPr>
              <p:cNvSpPr/>
              <p:nvPr/>
            </p:nvSpPr>
            <p:spPr>
              <a:xfrm>
                <a:off x="835066" y="5396723"/>
                <a:ext cx="513527" cy="513535"/>
              </a:xfrm>
              <a:custGeom>
                <a:avLst/>
                <a:gdLst>
                  <a:gd name="connsiteX0" fmla="*/ 411620 w 823239"/>
                  <a:gd name="connsiteY0" fmla="*/ 511962 h 823252"/>
                  <a:gd name="connsiteX1" fmla="*/ 411620 w 823239"/>
                  <a:gd name="connsiteY1" fmla="*/ 823252 h 823252"/>
                  <a:gd name="connsiteX2" fmla="*/ 583641 w 823239"/>
                  <a:gd name="connsiteY2" fmla="*/ 683984 h 823252"/>
                  <a:gd name="connsiteX3" fmla="*/ 411620 w 823239"/>
                  <a:gd name="connsiteY3" fmla="*/ 511962 h 823252"/>
                  <a:gd name="connsiteX4" fmla="*/ 239598 w 823239"/>
                  <a:gd name="connsiteY4" fmla="*/ 683984 h 823252"/>
                  <a:gd name="connsiteX5" fmla="*/ 311264 w 823239"/>
                  <a:gd name="connsiteY5" fmla="*/ 411620 h 823252"/>
                  <a:gd name="connsiteX6" fmla="*/ 0 w 823239"/>
                  <a:gd name="connsiteY6" fmla="*/ 411620 h 823252"/>
                  <a:gd name="connsiteX7" fmla="*/ 139268 w 823239"/>
                  <a:gd name="connsiteY7" fmla="*/ 583641 h 823252"/>
                  <a:gd name="connsiteX8" fmla="*/ 311264 w 823239"/>
                  <a:gd name="connsiteY8" fmla="*/ 411620 h 823252"/>
                  <a:gd name="connsiteX9" fmla="*/ 139268 w 823239"/>
                  <a:gd name="connsiteY9" fmla="*/ 239611 h 823252"/>
                  <a:gd name="connsiteX10" fmla="*/ 411620 w 823239"/>
                  <a:gd name="connsiteY10" fmla="*/ 311290 h 823252"/>
                  <a:gd name="connsiteX11" fmla="*/ 411620 w 823239"/>
                  <a:gd name="connsiteY11" fmla="*/ 0 h 823252"/>
                  <a:gd name="connsiteX12" fmla="*/ 239598 w 823239"/>
                  <a:gd name="connsiteY12" fmla="*/ 139268 h 823252"/>
                  <a:gd name="connsiteX13" fmla="*/ 411620 w 823239"/>
                  <a:gd name="connsiteY13" fmla="*/ 311290 h 823252"/>
                  <a:gd name="connsiteX14" fmla="*/ 583641 w 823239"/>
                  <a:gd name="connsiteY14" fmla="*/ 139268 h 823252"/>
                  <a:gd name="connsiteX15" fmla="*/ 511962 w 823239"/>
                  <a:gd name="connsiteY15" fmla="*/ 411620 h 823252"/>
                  <a:gd name="connsiteX16" fmla="*/ 823239 w 823239"/>
                  <a:gd name="connsiteY16" fmla="*/ 411620 h 823252"/>
                  <a:gd name="connsiteX17" fmla="*/ 683971 w 823239"/>
                  <a:gd name="connsiteY17" fmla="*/ 239611 h 823252"/>
                  <a:gd name="connsiteX18" fmla="*/ 511962 w 823239"/>
                  <a:gd name="connsiteY18" fmla="*/ 411620 h 823252"/>
                  <a:gd name="connsiteX19" fmla="*/ 683971 w 823239"/>
                  <a:gd name="connsiteY19" fmla="*/ 583641 h 8232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823239" h="823252">
                    <a:moveTo>
                      <a:pt x="411620" y="511962"/>
                    </a:moveTo>
                    <a:lnTo>
                      <a:pt x="411620" y="823252"/>
                    </a:lnTo>
                    <a:moveTo>
                      <a:pt x="583641" y="683984"/>
                    </a:moveTo>
                    <a:lnTo>
                      <a:pt x="411620" y="511962"/>
                    </a:lnTo>
                    <a:lnTo>
                      <a:pt x="239598" y="683984"/>
                    </a:lnTo>
                    <a:moveTo>
                      <a:pt x="311264" y="411620"/>
                    </a:moveTo>
                    <a:lnTo>
                      <a:pt x="0" y="411620"/>
                    </a:lnTo>
                    <a:moveTo>
                      <a:pt x="139268" y="583641"/>
                    </a:moveTo>
                    <a:lnTo>
                      <a:pt x="311264" y="411620"/>
                    </a:lnTo>
                    <a:lnTo>
                      <a:pt x="139268" y="239611"/>
                    </a:lnTo>
                    <a:moveTo>
                      <a:pt x="411620" y="311290"/>
                    </a:moveTo>
                    <a:lnTo>
                      <a:pt x="411620" y="0"/>
                    </a:lnTo>
                    <a:moveTo>
                      <a:pt x="239598" y="139268"/>
                    </a:moveTo>
                    <a:lnTo>
                      <a:pt x="411620" y="311290"/>
                    </a:lnTo>
                    <a:lnTo>
                      <a:pt x="583641" y="139268"/>
                    </a:lnTo>
                    <a:moveTo>
                      <a:pt x="511962" y="411620"/>
                    </a:moveTo>
                    <a:lnTo>
                      <a:pt x="823239" y="411620"/>
                    </a:lnTo>
                    <a:moveTo>
                      <a:pt x="683971" y="239611"/>
                    </a:moveTo>
                    <a:lnTo>
                      <a:pt x="511962" y="411620"/>
                    </a:lnTo>
                    <a:lnTo>
                      <a:pt x="683971" y="583641"/>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5" name="Group 34">
            <a:extLst>
              <a:ext uri="{FF2B5EF4-FFF2-40B4-BE49-F238E27FC236}">
                <a16:creationId xmlns:a16="http://schemas.microsoft.com/office/drawing/2014/main" xmlns="" id="{8E3061E8-D2E1-D747-BC73-57FBF843D51F}"/>
              </a:ext>
            </a:extLst>
          </p:cNvPr>
          <p:cNvGrpSpPr/>
          <p:nvPr/>
        </p:nvGrpSpPr>
        <p:grpSpPr>
          <a:xfrm>
            <a:off x="722207" y="4084367"/>
            <a:ext cx="2922117" cy="739244"/>
            <a:chOff x="722207" y="4017776"/>
            <a:chExt cx="2922117" cy="739244"/>
          </a:xfrm>
        </p:grpSpPr>
        <p:sp>
          <p:nvSpPr>
            <p:cNvPr id="8" name="TextBox 7">
              <a:extLst>
                <a:ext uri="{FF2B5EF4-FFF2-40B4-BE49-F238E27FC236}">
                  <a16:creationId xmlns:a16="http://schemas.microsoft.com/office/drawing/2014/main" xmlns="" id="{9E91B440-368F-D446-B53F-D1A76B4B051F}"/>
                </a:ext>
              </a:extLst>
            </p:cNvPr>
            <p:cNvSpPr txBox="1"/>
            <p:nvPr/>
          </p:nvSpPr>
          <p:spPr>
            <a:xfrm>
              <a:off x="1651791" y="4271982"/>
              <a:ext cx="1992533" cy="230832"/>
            </a:xfrm>
            <a:prstGeom prst="rect">
              <a:avLst/>
            </a:prstGeom>
            <a:noFill/>
          </p:spPr>
          <p:txBody>
            <a:bodyPr wrap="none" lIns="0" tIns="0" rIns="0" bIns="0" rtlCol="0">
              <a:spAutoFit/>
            </a:bodyPr>
            <a:lstStyle/>
            <a:p>
              <a:r>
                <a:rPr lang="en-US" sz="1500" dirty="0">
                  <a:solidFill>
                    <a:schemeClr val="bg2">
                      <a:lumMod val="25000"/>
                    </a:schemeClr>
                  </a:solidFill>
                </a:rPr>
                <a:t>The carrier’s HSA is free.</a:t>
              </a:r>
            </a:p>
          </p:txBody>
        </p:sp>
        <p:grpSp>
          <p:nvGrpSpPr>
            <p:cNvPr id="12" name="Group 11">
              <a:extLst>
                <a:ext uri="{FF2B5EF4-FFF2-40B4-BE49-F238E27FC236}">
                  <a16:creationId xmlns:a16="http://schemas.microsoft.com/office/drawing/2014/main" xmlns="" id="{0CA77B5E-CDC1-5647-ADBD-B413F625600E}"/>
                </a:ext>
              </a:extLst>
            </p:cNvPr>
            <p:cNvGrpSpPr/>
            <p:nvPr/>
          </p:nvGrpSpPr>
          <p:grpSpPr>
            <a:xfrm>
              <a:off x="722207" y="4017776"/>
              <a:ext cx="739244" cy="739244"/>
              <a:chOff x="722207" y="4017776"/>
              <a:chExt cx="739244" cy="739244"/>
            </a:xfrm>
          </p:grpSpPr>
          <p:sp>
            <p:nvSpPr>
              <p:cNvPr id="14" name="Oval 13">
                <a:extLst>
                  <a:ext uri="{FF2B5EF4-FFF2-40B4-BE49-F238E27FC236}">
                    <a16:creationId xmlns:a16="http://schemas.microsoft.com/office/drawing/2014/main" xmlns="" id="{EC2717FE-0808-8C47-BFC6-8492B4DCA73E}"/>
                  </a:ext>
                </a:extLst>
              </p:cNvPr>
              <p:cNvSpPr/>
              <p:nvPr/>
            </p:nvSpPr>
            <p:spPr>
              <a:xfrm>
                <a:off x="722207" y="4017776"/>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xmlns="" id="{E9C10EC1-A830-A948-93A5-D47BEB66F50E}"/>
                  </a:ext>
                </a:extLst>
              </p:cNvPr>
              <p:cNvGrpSpPr/>
              <p:nvPr/>
            </p:nvGrpSpPr>
            <p:grpSpPr>
              <a:xfrm>
                <a:off x="813190" y="4190788"/>
                <a:ext cx="557279" cy="393221"/>
                <a:chOff x="12760965" y="3032662"/>
                <a:chExt cx="1563094" cy="1102933"/>
              </a:xfrm>
            </p:grpSpPr>
            <p:sp>
              <p:nvSpPr>
                <p:cNvPr id="26" name="Freeform 3">
                  <a:extLst>
                    <a:ext uri="{FF2B5EF4-FFF2-40B4-BE49-F238E27FC236}">
                      <a16:creationId xmlns:a16="http://schemas.microsoft.com/office/drawing/2014/main" xmlns="" id="{534F75F6-A867-3947-81B4-AE5A96493031}"/>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26">
                  <a:extLst>
                    <a:ext uri="{FF2B5EF4-FFF2-40B4-BE49-F238E27FC236}">
                      <a16:creationId xmlns:a16="http://schemas.microsoft.com/office/drawing/2014/main" xmlns="" id="{63E47C67-00EC-5747-8DDB-99D6899FA133}"/>
                    </a:ext>
                  </a:extLst>
                </p:cNvPr>
                <p:cNvGrpSpPr/>
                <p:nvPr/>
              </p:nvGrpSpPr>
              <p:grpSpPr>
                <a:xfrm>
                  <a:off x="12882125" y="3032662"/>
                  <a:ext cx="1441934" cy="1102933"/>
                  <a:chOff x="15698987" y="3032662"/>
                  <a:chExt cx="1441934" cy="1102933"/>
                </a:xfrm>
              </p:grpSpPr>
              <p:sp>
                <p:nvSpPr>
                  <p:cNvPr id="30" name="Freeform 3">
                    <a:extLst>
                      <a:ext uri="{FF2B5EF4-FFF2-40B4-BE49-F238E27FC236}">
                        <a16:creationId xmlns:a16="http://schemas.microsoft.com/office/drawing/2014/main" xmlns="" id="{FFC3794C-C46A-6A48-8C11-275BC2EB0AE0}"/>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0BAE66D9-EC1B-6647-9E2C-F56C75549D06}"/>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3">
                  <a:extLst>
                    <a:ext uri="{FF2B5EF4-FFF2-40B4-BE49-F238E27FC236}">
                      <a16:creationId xmlns:a16="http://schemas.microsoft.com/office/drawing/2014/main" xmlns="" id="{DDB93971-2F6D-204D-9761-5C0E0AE24369}"/>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8E98D16F-6609-644D-B7A3-E1ECEE494C51}"/>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67" name="Group 66">
            <a:extLst>
              <a:ext uri="{FF2B5EF4-FFF2-40B4-BE49-F238E27FC236}">
                <a16:creationId xmlns:a16="http://schemas.microsoft.com/office/drawing/2014/main" xmlns="" id="{79CA6ACA-D612-2648-A5AE-2F2C4A3366DB}"/>
              </a:ext>
            </a:extLst>
          </p:cNvPr>
          <p:cNvGrpSpPr/>
          <p:nvPr/>
        </p:nvGrpSpPr>
        <p:grpSpPr>
          <a:xfrm>
            <a:off x="1091829" y="5551092"/>
            <a:ext cx="8925007" cy="734695"/>
            <a:chOff x="1091829" y="5551092"/>
            <a:chExt cx="8925007" cy="734695"/>
          </a:xfrm>
        </p:grpSpPr>
        <p:sp>
          <p:nvSpPr>
            <p:cNvPr id="63" name="Rectangle 62">
              <a:extLst>
                <a:ext uri="{FF2B5EF4-FFF2-40B4-BE49-F238E27FC236}">
                  <a16:creationId xmlns:a16="http://schemas.microsoft.com/office/drawing/2014/main" xmlns="" id="{94692D08-9B19-9F46-8870-37C49769D7C1}"/>
                </a:ext>
              </a:extLst>
            </p:cNvPr>
            <p:cNvSpPr/>
            <p:nvPr/>
          </p:nvSpPr>
          <p:spPr>
            <a:xfrm>
              <a:off x="1091829" y="5551092"/>
              <a:ext cx="8925007" cy="734695"/>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BE168786-E241-7149-A9B1-265E81D613A3}"/>
                </a:ext>
              </a:extLst>
            </p:cNvPr>
            <p:cNvSpPr txBox="1"/>
            <p:nvPr/>
          </p:nvSpPr>
          <p:spPr>
            <a:xfrm>
              <a:off x="5242544" y="5684267"/>
              <a:ext cx="4263424" cy="461665"/>
            </a:xfrm>
            <a:prstGeom prst="rect">
              <a:avLst/>
            </a:prstGeom>
            <a:noFill/>
          </p:spPr>
          <p:txBody>
            <a:bodyPr wrap="square" lIns="0" tIns="0" rIns="0" bIns="0" rtlCol="0">
              <a:spAutoFit/>
            </a:bodyPr>
            <a:lstStyle/>
            <a:p>
              <a:r>
                <a:rPr lang="en-US" sz="1500" dirty="0">
                  <a:solidFill>
                    <a:schemeClr val="bg2">
                      <a:lumMod val="25000"/>
                    </a:schemeClr>
                  </a:solidFill>
                </a:rPr>
                <a:t>We offer the same level of integration, including automatically reimbursing participants for copays.</a:t>
              </a:r>
            </a:p>
          </p:txBody>
        </p:sp>
        <p:grpSp>
          <p:nvGrpSpPr>
            <p:cNvPr id="54" name="Group 53">
              <a:extLst>
                <a:ext uri="{FF2B5EF4-FFF2-40B4-BE49-F238E27FC236}">
                  <a16:creationId xmlns:a16="http://schemas.microsoft.com/office/drawing/2014/main" xmlns="" id="{D1BD6B0B-D9C4-6442-9AEF-79657A80EA9F}"/>
                </a:ext>
              </a:extLst>
            </p:cNvPr>
            <p:cNvGrpSpPr/>
            <p:nvPr/>
          </p:nvGrpSpPr>
          <p:grpSpPr>
            <a:xfrm>
              <a:off x="1091830" y="5552677"/>
              <a:ext cx="8925006" cy="725986"/>
              <a:chOff x="1091829" y="5404624"/>
              <a:chExt cx="10333817" cy="725986"/>
            </a:xfrm>
          </p:grpSpPr>
          <p:cxnSp>
            <p:nvCxnSpPr>
              <p:cNvPr id="50" name="Straight Connector 49">
                <a:extLst>
                  <a:ext uri="{FF2B5EF4-FFF2-40B4-BE49-F238E27FC236}">
                    <a16:creationId xmlns:a16="http://schemas.microsoft.com/office/drawing/2014/main" xmlns="" id="{A3B17FCC-1931-164C-8128-F935E03627F6}"/>
                  </a:ext>
                </a:extLst>
              </p:cNvPr>
              <p:cNvCxnSpPr>
                <a:cxnSpLocks/>
              </p:cNvCxnSpPr>
              <p:nvPr/>
            </p:nvCxnSpPr>
            <p:spPr>
              <a:xfrm>
                <a:off x="1091829" y="5404624"/>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xmlns="" id="{2C3D80E3-48FE-8046-AABF-ACF54C987445}"/>
                  </a:ext>
                </a:extLst>
              </p:cNvPr>
              <p:cNvCxnSpPr/>
              <p:nvPr/>
            </p:nvCxnSpPr>
            <p:spPr>
              <a:xfrm>
                <a:off x="1091829" y="6130610"/>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grpSp>
        <p:nvGrpSpPr>
          <p:cNvPr id="66" name="Group 65">
            <a:extLst>
              <a:ext uri="{FF2B5EF4-FFF2-40B4-BE49-F238E27FC236}">
                <a16:creationId xmlns:a16="http://schemas.microsoft.com/office/drawing/2014/main" xmlns="" id="{4F538232-0381-1647-865A-8C3DD74476D4}"/>
              </a:ext>
            </a:extLst>
          </p:cNvPr>
          <p:cNvGrpSpPr/>
          <p:nvPr/>
        </p:nvGrpSpPr>
        <p:grpSpPr>
          <a:xfrm>
            <a:off x="1091828" y="3607489"/>
            <a:ext cx="9747969" cy="1696032"/>
            <a:chOff x="1091828" y="3607489"/>
            <a:chExt cx="9747969" cy="1696032"/>
          </a:xfrm>
        </p:grpSpPr>
        <p:sp>
          <p:nvSpPr>
            <p:cNvPr id="60" name="Rectangle 59">
              <a:extLst>
                <a:ext uri="{FF2B5EF4-FFF2-40B4-BE49-F238E27FC236}">
                  <a16:creationId xmlns:a16="http://schemas.microsoft.com/office/drawing/2014/main" xmlns="" id="{4506E55A-2BB5-8643-9E74-D7F06B3ABEFE}"/>
                </a:ext>
              </a:extLst>
            </p:cNvPr>
            <p:cNvSpPr/>
            <p:nvPr/>
          </p:nvSpPr>
          <p:spPr>
            <a:xfrm>
              <a:off x="1091828" y="3607489"/>
              <a:ext cx="9747967" cy="1696032"/>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4" name="Group 43">
              <a:extLst>
                <a:ext uri="{FF2B5EF4-FFF2-40B4-BE49-F238E27FC236}">
                  <a16:creationId xmlns:a16="http://schemas.microsoft.com/office/drawing/2014/main" xmlns="" id="{089B9CCA-FFF4-BB4E-B3C2-1CE2B13F15B0}"/>
                </a:ext>
              </a:extLst>
            </p:cNvPr>
            <p:cNvGrpSpPr/>
            <p:nvPr/>
          </p:nvGrpSpPr>
          <p:grpSpPr>
            <a:xfrm>
              <a:off x="1091829" y="3607491"/>
              <a:ext cx="9747968" cy="1696030"/>
              <a:chOff x="1091829" y="2661322"/>
              <a:chExt cx="4169868" cy="1004918"/>
            </a:xfrm>
          </p:grpSpPr>
          <p:cxnSp>
            <p:nvCxnSpPr>
              <p:cNvPr id="45" name="Elbow Connector 44">
                <a:extLst>
                  <a:ext uri="{FF2B5EF4-FFF2-40B4-BE49-F238E27FC236}">
                    <a16:creationId xmlns:a16="http://schemas.microsoft.com/office/drawing/2014/main" xmlns="" id="{60EA0911-E10E-C842-816F-864ADB1FE20F}"/>
                  </a:ext>
                </a:extLst>
              </p:cNvPr>
              <p:cNvCxnSpPr>
                <a:cxnSpLocks/>
                <a:stCxn id="14" idx="0"/>
              </p:cNvCxnSpPr>
              <p:nvPr/>
            </p:nvCxnSpPr>
            <p:spPr>
              <a:xfrm rot="5400000" flipH="1" flipV="1">
                <a:off x="3035485" y="717666"/>
                <a:ext cx="282556" cy="4169867"/>
              </a:xfrm>
              <a:prstGeom prst="bentConnector2">
                <a:avLst/>
              </a:prstGeom>
              <a:ln w="12700"/>
            </p:spPr>
            <p:style>
              <a:lnRef idx="1">
                <a:schemeClr val="accent1"/>
              </a:lnRef>
              <a:fillRef idx="0">
                <a:schemeClr val="accent1"/>
              </a:fillRef>
              <a:effectRef idx="0">
                <a:schemeClr val="accent1"/>
              </a:effectRef>
              <a:fontRef idx="minor">
                <a:schemeClr val="tx1"/>
              </a:fontRef>
            </p:style>
          </p:cxnSp>
          <p:cxnSp>
            <p:nvCxnSpPr>
              <p:cNvPr id="46" name="Elbow Connector 45">
                <a:extLst>
                  <a:ext uri="{FF2B5EF4-FFF2-40B4-BE49-F238E27FC236}">
                    <a16:creationId xmlns:a16="http://schemas.microsoft.com/office/drawing/2014/main" xmlns="" id="{CE56E1DD-EAE2-A54B-B69F-E90BD030464B}"/>
                  </a:ext>
                </a:extLst>
              </p:cNvPr>
              <p:cNvCxnSpPr>
                <a:cxnSpLocks/>
                <a:stCxn id="14" idx="4"/>
              </p:cNvCxnSpPr>
              <p:nvPr/>
            </p:nvCxnSpPr>
            <p:spPr>
              <a:xfrm rot="16200000" flipH="1">
                <a:off x="3034587" y="1439130"/>
                <a:ext cx="284352" cy="4169868"/>
              </a:xfrm>
              <a:prstGeom prst="bentConnector2">
                <a:avLst/>
              </a:prstGeom>
              <a:ln w="12700"/>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xmlns="" id="{193A554E-C9DF-C140-80CF-E4EAECFE71DE}"/>
                </a:ext>
              </a:extLst>
            </p:cNvPr>
            <p:cNvGrpSpPr/>
            <p:nvPr/>
          </p:nvGrpSpPr>
          <p:grpSpPr>
            <a:xfrm>
              <a:off x="5242544" y="3756498"/>
              <a:ext cx="4872463" cy="1397819"/>
              <a:chOff x="5242544" y="3756498"/>
              <a:chExt cx="4872463" cy="1397819"/>
            </a:xfrm>
          </p:grpSpPr>
          <p:sp>
            <p:nvSpPr>
              <p:cNvPr id="4" name="TextBox 3">
                <a:extLst>
                  <a:ext uri="{FF2B5EF4-FFF2-40B4-BE49-F238E27FC236}">
                    <a16:creationId xmlns:a16="http://schemas.microsoft.com/office/drawing/2014/main" xmlns="" id="{23044324-128C-D04A-AF4D-9BED534CAD04}"/>
                  </a:ext>
                </a:extLst>
              </p:cNvPr>
              <p:cNvSpPr txBox="1"/>
              <p:nvPr/>
            </p:nvSpPr>
            <p:spPr>
              <a:xfrm>
                <a:off x="5242544" y="3756498"/>
                <a:ext cx="4872463" cy="1397819"/>
              </a:xfrm>
              <a:prstGeom prst="rect">
                <a:avLst/>
              </a:prstGeom>
              <a:noFill/>
            </p:spPr>
            <p:txBody>
              <a:bodyPr wrap="square" lIns="0" tIns="0" rIns="0" bIns="0" rtlCol="0">
                <a:spAutoFit/>
              </a:bodyPr>
              <a:lstStyle/>
              <a:p>
                <a:pPr marL="18288">
                  <a:lnSpc>
                    <a:spcPct val="90000"/>
                  </a:lnSpc>
                  <a:spcAft>
                    <a:spcPts val="1400"/>
                  </a:spcAft>
                </a:pPr>
                <a:r>
                  <a:rPr lang="en-US" sz="1500" dirty="0">
                    <a:solidFill>
                      <a:schemeClr val="bg2">
                        <a:lumMod val="25000"/>
                      </a:schemeClr>
                    </a:solidFill>
                  </a:rPr>
                  <a:t>The cost is bundled, not free. It’s hidden in your medical premiums or somewhere else.</a:t>
                </a:r>
              </a:p>
              <a:p>
                <a:pPr marL="18288">
                  <a:lnSpc>
                    <a:spcPct val="90000"/>
                  </a:lnSpc>
                  <a:spcAft>
                    <a:spcPts val="1400"/>
                  </a:spcAft>
                </a:pPr>
                <a:r>
                  <a:rPr lang="en-US" sz="1500" dirty="0">
                    <a:solidFill>
                      <a:schemeClr val="bg2">
                        <a:lumMod val="25000"/>
                      </a:schemeClr>
                    </a:solidFill>
                  </a:rPr>
                  <a:t>The cost of the HSA may be impacting your rate increase.</a:t>
                </a:r>
              </a:p>
              <a:p>
                <a:pPr marL="18288">
                  <a:lnSpc>
                    <a:spcPct val="90000"/>
                  </a:lnSpc>
                  <a:spcAft>
                    <a:spcPts val="1400"/>
                  </a:spcAft>
                </a:pPr>
                <a:r>
                  <a:rPr lang="en-US" sz="1500" dirty="0">
                    <a:solidFill>
                      <a:schemeClr val="bg2">
                        <a:lumMod val="25000"/>
                      </a:schemeClr>
                    </a:solidFill>
                  </a:rPr>
                  <a:t>What happens when you change medical carriers? </a:t>
                </a:r>
                <a:br>
                  <a:rPr lang="en-US" sz="1500" dirty="0">
                    <a:solidFill>
                      <a:schemeClr val="bg2">
                        <a:lumMod val="25000"/>
                      </a:schemeClr>
                    </a:solidFill>
                  </a:rPr>
                </a:br>
                <a:r>
                  <a:rPr lang="en-US" sz="1500" dirty="0">
                    <a:solidFill>
                      <a:schemeClr val="bg2">
                        <a:lumMod val="25000"/>
                      </a:schemeClr>
                    </a:solidFill>
                  </a:rPr>
                  <a:t>You’ll have to pay more or move all of those accounts.</a:t>
                </a:r>
              </a:p>
            </p:txBody>
          </p:sp>
          <p:cxnSp>
            <p:nvCxnSpPr>
              <p:cNvPr id="57" name="Straight Connector 56">
                <a:extLst>
                  <a:ext uri="{FF2B5EF4-FFF2-40B4-BE49-F238E27FC236}">
                    <a16:creationId xmlns:a16="http://schemas.microsoft.com/office/drawing/2014/main" xmlns="" id="{12EB35BD-CBD3-D242-BDCC-B9621E61ED4B}"/>
                  </a:ext>
                </a:extLst>
              </p:cNvPr>
              <p:cNvCxnSpPr/>
              <p:nvPr/>
            </p:nvCxnSpPr>
            <p:spPr>
              <a:xfrm>
                <a:off x="5242544" y="4250060"/>
                <a:ext cx="4545551"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xmlns="" id="{F99C46E5-F0A8-D946-96E6-C189E4568C79}"/>
                  </a:ext>
                </a:extLst>
              </p:cNvPr>
              <p:cNvCxnSpPr/>
              <p:nvPr/>
            </p:nvCxnSpPr>
            <p:spPr>
              <a:xfrm>
                <a:off x="5242544" y="4638781"/>
                <a:ext cx="4545551"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801102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22" presetClass="entr" presetSubtype="8" fill="hold" nodeType="afterEffect">
                                  <p:stCondLst>
                                    <p:cond delay="300"/>
                                  </p:stCondLst>
                                  <p:childTnLst>
                                    <p:set>
                                      <p:cBhvr>
                                        <p:cTn id="14" dur="1" fill="hold">
                                          <p:stCondLst>
                                            <p:cond delay="0"/>
                                          </p:stCondLst>
                                        </p:cTn>
                                        <p:tgtEl>
                                          <p:spTgt spid="64"/>
                                        </p:tgtEl>
                                        <p:attrNameLst>
                                          <p:attrName>style.visibility</p:attrName>
                                        </p:attrNameLst>
                                      </p:cBhvr>
                                      <p:to>
                                        <p:strVal val="visible"/>
                                      </p:to>
                                    </p:set>
                                    <p:animEffect transition="in" filter="wipe(left)">
                                      <p:cBhvr>
                                        <p:cTn id="15" dur="500"/>
                                        <p:tgtEl>
                                          <p:spTgt spid="64"/>
                                        </p:tgtEl>
                                      </p:cBhvr>
                                    </p:animEffect>
                                  </p:childTnLst>
                                </p:cTn>
                              </p:par>
                            </p:childTnLst>
                          </p:cTn>
                        </p:par>
                        <p:par>
                          <p:cTn id="16" fill="hold">
                            <p:stCondLst>
                              <p:cond delay="2800"/>
                            </p:stCondLst>
                            <p:childTnLst>
                              <p:par>
                                <p:cTn id="17" presetID="10" presetClass="entr" presetSubtype="0" fill="hold" nodeType="afterEffect">
                                  <p:stCondLst>
                                    <p:cond delay="15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4800"/>
                            </p:stCondLst>
                            <p:childTnLst>
                              <p:par>
                                <p:cTn id="21" presetID="22" presetClass="entr" presetSubtype="8" fill="hold" nodeType="afterEffect">
                                  <p:stCondLst>
                                    <p:cond delay="800"/>
                                  </p:stCondLst>
                                  <p:childTnLst>
                                    <p:set>
                                      <p:cBhvr>
                                        <p:cTn id="22" dur="1" fill="hold">
                                          <p:stCondLst>
                                            <p:cond delay="0"/>
                                          </p:stCondLst>
                                        </p:cTn>
                                        <p:tgtEl>
                                          <p:spTgt spid="66"/>
                                        </p:tgtEl>
                                        <p:attrNameLst>
                                          <p:attrName>style.visibility</p:attrName>
                                        </p:attrNameLst>
                                      </p:cBhvr>
                                      <p:to>
                                        <p:strVal val="visible"/>
                                      </p:to>
                                    </p:set>
                                    <p:animEffect transition="in" filter="wipe(left)">
                                      <p:cBhvr>
                                        <p:cTn id="23" dur="500"/>
                                        <p:tgtEl>
                                          <p:spTgt spid="66"/>
                                        </p:tgtEl>
                                      </p:cBhvr>
                                    </p:animEffect>
                                  </p:childTnLst>
                                </p:cTn>
                              </p:par>
                            </p:childTnLst>
                          </p:cTn>
                        </p:par>
                        <p:par>
                          <p:cTn id="24" fill="hold">
                            <p:stCondLst>
                              <p:cond delay="6100"/>
                            </p:stCondLst>
                            <p:childTnLst>
                              <p:par>
                                <p:cTn id="25" presetID="10" presetClass="entr" presetSubtype="0" fill="hold" nodeType="afterEffect">
                                  <p:stCondLst>
                                    <p:cond delay="30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9600"/>
                            </p:stCondLst>
                            <p:childTnLst>
                              <p:par>
                                <p:cTn id="29" presetID="22" presetClass="entr" presetSubtype="8" fill="hold" nodeType="afterEffect">
                                  <p:stCondLst>
                                    <p:cond delay="800"/>
                                  </p:stCondLst>
                                  <p:childTnLst>
                                    <p:set>
                                      <p:cBhvr>
                                        <p:cTn id="30" dur="1" fill="hold">
                                          <p:stCondLst>
                                            <p:cond delay="0"/>
                                          </p:stCondLst>
                                        </p:cTn>
                                        <p:tgtEl>
                                          <p:spTgt spid="67"/>
                                        </p:tgtEl>
                                        <p:attrNameLst>
                                          <p:attrName>style.visibility</p:attrName>
                                        </p:attrNameLst>
                                      </p:cBhvr>
                                      <p:to>
                                        <p:strVal val="visible"/>
                                      </p:to>
                                    </p:set>
                                    <p:animEffect transition="in" filter="wipe(left)">
                                      <p:cBhvr>
                                        <p:cTn id="3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595B38C2-7C44-5548-8118-AC7806C276B1}"/>
              </a:ext>
            </a:extLst>
          </p:cNvPr>
          <p:cNvPicPr>
            <a:picLocks noGrp="1" noChangeAspect="1"/>
          </p:cNvPicPr>
          <p:nvPr>
            <p:ph type="pic" sz="quarter" idx="10"/>
          </p:nvPr>
        </p:nvPicPr>
        <p:blipFill rotWithShape="1">
          <a:blip r:embed="rId3"/>
          <a:srcRect b="15626"/>
          <a:stretch/>
        </p:blipFill>
        <p:spPr>
          <a:xfrm flipH="1">
            <a:off x="0" y="0"/>
            <a:ext cx="12192000" cy="6858000"/>
          </a:xfrm>
        </p:spPr>
      </p:pic>
      <p:sp>
        <p:nvSpPr>
          <p:cNvPr id="7" name="Rectangle 6">
            <a:extLst>
              <a:ext uri="{FF2B5EF4-FFF2-40B4-BE49-F238E27FC236}">
                <a16:creationId xmlns:a16="http://schemas.microsoft.com/office/drawing/2014/main" xmlns="" id="{6D437BC0-1AFF-504A-9864-F41718782B67}"/>
              </a:ext>
            </a:extLst>
          </p:cNvPr>
          <p:cNvSpPr/>
          <p:nvPr/>
        </p:nvSpPr>
        <p:spPr>
          <a:xfrm>
            <a:off x="0" y="3543300"/>
            <a:ext cx="12192000" cy="3314700"/>
          </a:xfrm>
          <a:prstGeom prst="rect">
            <a:avLst/>
          </a:prstGeom>
          <a:gradFill>
            <a:gsLst>
              <a:gs pos="100000">
                <a:srgbClr val="000000">
                  <a:alpha val="56000"/>
                </a:srgbClr>
              </a:gs>
              <a:gs pos="0">
                <a:srgbClr val="0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66959" y="4646652"/>
            <a:ext cx="5091881" cy="1107996"/>
          </a:xfrm>
        </p:spPr>
        <p:txBody>
          <a:bodyPr/>
          <a:lstStyle/>
          <a:p>
            <a:r>
              <a:rPr lang="en-US" sz="4000" dirty="0"/>
              <a:t>The benefits business is changing.</a:t>
            </a:r>
          </a:p>
        </p:txBody>
      </p:sp>
    </p:spTree>
    <p:extLst>
      <p:ext uri="{BB962C8B-B14F-4D97-AF65-F5344CB8AC3E}">
        <p14:creationId xmlns:p14="http://schemas.microsoft.com/office/powerpoint/2010/main" val="208858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COMMUTER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61-67 can be used to deliver our COMMUTER product message. </a:t>
            </a:r>
          </a:p>
        </p:txBody>
      </p:sp>
    </p:spTree>
    <p:extLst>
      <p:ext uri="{BB962C8B-B14F-4D97-AF65-F5344CB8AC3E}">
        <p14:creationId xmlns:p14="http://schemas.microsoft.com/office/powerpoint/2010/main" val="20934126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96771236-6DDF-F943-96B5-2F255E1C6D3A}"/>
              </a:ext>
            </a:extLst>
          </p:cNvPr>
          <p:cNvPicPr>
            <a:picLocks noGrp="1" noChangeAspect="1"/>
          </p:cNvPicPr>
          <p:nvPr>
            <p:ph type="pic" sz="quarter" idx="10"/>
          </p:nvPr>
        </p:nvPicPr>
        <p:blipFill>
          <a:blip r:embed="rId3"/>
          <a:srcRect t="7813" b="7813"/>
          <a:stretch>
            <a:fillRect/>
          </a:stretch>
        </p:blipFill>
        <p:spPr/>
      </p:pic>
      <p:sp>
        <p:nvSpPr>
          <p:cNvPr id="7" name="Rectangle 6">
            <a:extLst>
              <a:ext uri="{FF2B5EF4-FFF2-40B4-BE49-F238E27FC236}">
                <a16:creationId xmlns:a16="http://schemas.microsoft.com/office/drawing/2014/main" xmlns="" id="{5F653871-4745-8745-BCA1-CAD37A3B9842}"/>
              </a:ext>
            </a:extLst>
          </p:cNvPr>
          <p:cNvSpPr/>
          <p:nvPr/>
        </p:nvSpPr>
        <p:spPr>
          <a:xfrm rot="16200000">
            <a:off x="5334000" y="0"/>
            <a:ext cx="6858000" cy="6858000"/>
          </a:xfrm>
          <a:prstGeom prst="rect">
            <a:avLst/>
          </a:prstGeom>
          <a:gradFill>
            <a:gsLst>
              <a:gs pos="0">
                <a:schemeClr val="bg1">
                  <a:alpha val="0"/>
                </a:schemeClr>
              </a:gs>
              <a:gs pos="81000">
                <a:schemeClr val="bg1">
                  <a:alpha val="8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ACC634B3-929E-F141-AA45-31745E22DA2F}"/>
              </a:ext>
            </a:extLst>
          </p:cNvPr>
          <p:cNvSpPr>
            <a:spLocks noGrp="1"/>
          </p:cNvSpPr>
          <p:nvPr>
            <p:ph type="ctrTitle"/>
          </p:nvPr>
        </p:nvSpPr>
        <p:spPr>
          <a:xfrm>
            <a:off x="7847462" y="1113588"/>
            <a:ext cx="3778055" cy="1440394"/>
          </a:xfrm>
        </p:spPr>
        <p:txBody>
          <a:bodyPr>
            <a:spAutoFit/>
          </a:bodyPr>
          <a:lstStyle/>
          <a:p>
            <a:r>
              <a:rPr lang="en-US" dirty="0">
                <a:solidFill>
                  <a:schemeClr val="accent2"/>
                </a:solidFill>
              </a:rPr>
              <a:t>Commuter Benefits</a:t>
            </a:r>
          </a:p>
        </p:txBody>
      </p:sp>
    </p:spTree>
    <p:extLst>
      <p:ext uri="{BB962C8B-B14F-4D97-AF65-F5344CB8AC3E}">
        <p14:creationId xmlns:p14="http://schemas.microsoft.com/office/powerpoint/2010/main" val="402604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a:xfrm>
            <a:off x="838200" y="693492"/>
            <a:ext cx="10515600" cy="997196"/>
          </a:xfrm>
        </p:spPr>
        <p:txBody>
          <a:bodyPr/>
          <a:lstStyle/>
          <a:p>
            <a:pPr algn="ctr"/>
            <a:r>
              <a:rPr lang="en-US" dirty="0"/>
              <a:t>Put our proprietary platform to work </a:t>
            </a:r>
            <a:br>
              <a:rPr lang="en-US" dirty="0"/>
            </a:br>
            <a:r>
              <a:rPr lang="en-US" dirty="0"/>
              <a:t>to create an engaging program. </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Built-in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Connections</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Employer Flexibility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&amp; Efficiency</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Simple Commuter Experience</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xmlns="" id="{5E33C380-92C1-C245-B078-EE98D1ECF492}"/>
              </a:ext>
            </a:extLst>
          </p:cNvPr>
          <p:cNvGrpSpPr/>
          <p:nvPr/>
        </p:nvGrpSpPr>
        <p:grpSpPr>
          <a:xfrm>
            <a:off x="9153844" y="2758950"/>
            <a:ext cx="986340" cy="1102226"/>
            <a:chOff x="6056121" y="8207430"/>
            <a:chExt cx="1219821" cy="1363140"/>
          </a:xfrm>
        </p:grpSpPr>
        <p:sp>
          <p:nvSpPr>
            <p:cNvPr id="28" name="Freeform 27">
              <a:extLst>
                <a:ext uri="{FF2B5EF4-FFF2-40B4-BE49-F238E27FC236}">
                  <a16:creationId xmlns:a16="http://schemas.microsoft.com/office/drawing/2014/main" xmlns="" id="{7531560A-58DC-6B4C-879D-DCA2525F403D}"/>
                </a:ext>
              </a:extLst>
            </p:cNvPr>
            <p:cNvSpPr/>
            <p:nvPr/>
          </p:nvSpPr>
          <p:spPr>
            <a:xfrm>
              <a:off x="6056121" y="8207430"/>
              <a:ext cx="1115212" cy="760374"/>
            </a:xfrm>
            <a:custGeom>
              <a:avLst/>
              <a:gdLst>
                <a:gd name="connsiteX0" fmla="*/ 1115212 w 1115212"/>
                <a:gd name="connsiteY0" fmla="*/ 460159 h 760374"/>
                <a:gd name="connsiteX1" fmla="*/ 1115212 w 1115212"/>
                <a:gd name="connsiteY1" fmla="*/ 50698 h 760374"/>
                <a:gd name="connsiteX2" fmla="*/ 1064527 w 1115212"/>
                <a:gd name="connsiteY2" fmla="*/ 0 h 760374"/>
                <a:gd name="connsiteX3" fmla="*/ 50686 w 1115212"/>
                <a:gd name="connsiteY3" fmla="*/ 0 h 760374"/>
                <a:gd name="connsiteX4" fmla="*/ 0 w 1115212"/>
                <a:gd name="connsiteY4" fmla="*/ 50698 h 760374"/>
                <a:gd name="connsiteX5" fmla="*/ 0 w 1115212"/>
                <a:gd name="connsiteY5" fmla="*/ 709676 h 760374"/>
                <a:gd name="connsiteX6" fmla="*/ 50686 w 1115212"/>
                <a:gd name="connsiteY6" fmla="*/ 760374 h 760374"/>
                <a:gd name="connsiteX7" fmla="*/ 218923 w 1115212"/>
                <a:gd name="connsiteY7" fmla="*/ 760374 h 7603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115212" h="760374">
                  <a:moveTo>
                    <a:pt x="1115212" y="460159"/>
                  </a:moveTo>
                  <a:lnTo>
                    <a:pt x="1115212" y="50698"/>
                  </a:lnTo>
                  <a:cubicBezTo>
                    <a:pt x="1115212" y="22746"/>
                    <a:pt x="1092467" y="0"/>
                    <a:pt x="1064527" y="0"/>
                  </a:cubicBezTo>
                  <a:lnTo>
                    <a:pt x="50686" y="0"/>
                  </a:lnTo>
                  <a:cubicBezTo>
                    <a:pt x="22746" y="0"/>
                    <a:pt x="0" y="22746"/>
                    <a:pt x="0" y="50698"/>
                  </a:cubicBezTo>
                  <a:lnTo>
                    <a:pt x="0" y="709676"/>
                  </a:lnTo>
                  <a:cubicBezTo>
                    <a:pt x="0" y="737641"/>
                    <a:pt x="22746" y="760374"/>
                    <a:pt x="50686" y="760374"/>
                  </a:cubicBezTo>
                  <a:lnTo>
                    <a:pt x="218923" y="76037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8">
              <a:extLst>
                <a:ext uri="{FF2B5EF4-FFF2-40B4-BE49-F238E27FC236}">
                  <a16:creationId xmlns:a16="http://schemas.microsoft.com/office/drawing/2014/main" xmlns="" id="{2517DA15-E125-BA47-AB59-05233FC08513}"/>
                </a:ext>
              </a:extLst>
            </p:cNvPr>
            <p:cNvSpPr/>
            <p:nvPr/>
          </p:nvSpPr>
          <p:spPr>
            <a:xfrm>
              <a:off x="6419040"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12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59" y="506920"/>
                    <a:pt x="0" y="519595"/>
                    <a:pt x="0" y="546849"/>
                  </a:cubicBezTo>
                  <a:cubicBezTo>
                    <a:pt x="0" y="569697"/>
                    <a:pt x="15189" y="583603"/>
                    <a:pt x="39954" y="604418"/>
                  </a:cubicBezTo>
                  <a:cubicBezTo>
                    <a:pt x="53785"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12"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41FDF7BC-6181-5649-BBC2-22ED32E1645C}"/>
                </a:ext>
              </a:extLst>
            </p:cNvPr>
            <p:cNvSpPr/>
            <p:nvPr/>
          </p:nvSpPr>
          <p:spPr>
            <a:xfrm>
              <a:off x="6895755"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35"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198DDC57-6913-EE4D-9C69-AC5A9AADC812}"/>
              </a:ext>
            </a:extLst>
          </p:cNvPr>
          <p:cNvGrpSpPr/>
          <p:nvPr/>
        </p:nvGrpSpPr>
        <p:grpSpPr>
          <a:xfrm>
            <a:off x="2033390" y="2708032"/>
            <a:ext cx="1063262" cy="1082976"/>
            <a:chOff x="6353571" y="6075422"/>
            <a:chExt cx="1108128" cy="1128674"/>
          </a:xfrm>
        </p:grpSpPr>
        <p:sp>
          <p:nvSpPr>
            <p:cNvPr id="32" name="Freeform 3">
              <a:extLst>
                <a:ext uri="{FF2B5EF4-FFF2-40B4-BE49-F238E27FC236}">
                  <a16:creationId xmlns:a16="http://schemas.microsoft.com/office/drawing/2014/main" xmlns="" id="{8181E899-0C17-C547-B6F4-175B5DDEDD62}"/>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2">
              <a:extLst>
                <a:ext uri="{FF2B5EF4-FFF2-40B4-BE49-F238E27FC236}">
                  <a16:creationId xmlns:a16="http://schemas.microsoft.com/office/drawing/2014/main" xmlns="" id="{DC4572CF-0F23-A04A-9F87-7BBE2F7FA9AA}"/>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5F09870D-D94C-1D44-B2B6-FCBFC30B80D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3B4C8102-AECA-4144-AB67-C253C4341A1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32B38F0A-DC72-E547-8CCF-047D0C892B0B}"/>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94E7768B-B542-664C-8288-8392A76B43EA}"/>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18F48169-8F36-8641-9EEF-FF683B054CEF}"/>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6444B5B6-28A8-964B-BD29-984D30879B33}"/>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8E484E64-81D6-DC42-9E20-63956D1D491A}"/>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4719DC41-CF1D-DA4B-BA4F-F5E51E294A3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583BF801-A454-6B40-BE79-F345FC3FB14A}"/>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4F976C6B-9E11-6940-857E-1C8AE0D4040D}"/>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52B47AC1-7FB9-184F-9746-BB9819BC659A}"/>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21F4F75F-AD80-474D-82AD-57238670979A}"/>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C0FC0FED-9FB0-6640-98D8-8E9053DF7B2C}"/>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DCEDDC96-AF2A-EC44-BC41-38AF6737BA97}"/>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Group 47">
            <a:extLst>
              <a:ext uri="{FF2B5EF4-FFF2-40B4-BE49-F238E27FC236}">
                <a16:creationId xmlns:a16="http://schemas.microsoft.com/office/drawing/2014/main" xmlns="" id="{88E2484D-0102-3E48-A3AE-FBDBBA1DA08A}"/>
              </a:ext>
            </a:extLst>
          </p:cNvPr>
          <p:cNvGrpSpPr/>
          <p:nvPr/>
        </p:nvGrpSpPr>
        <p:grpSpPr>
          <a:xfrm rot="5400000">
            <a:off x="5575813" y="2668579"/>
            <a:ext cx="1040375" cy="1109666"/>
            <a:chOff x="3319075" y="2955505"/>
            <a:chExt cx="1286650" cy="1372343"/>
          </a:xfrm>
        </p:grpSpPr>
        <p:sp>
          <p:nvSpPr>
            <p:cNvPr id="49" name="Freeform 3">
              <a:extLst>
                <a:ext uri="{FF2B5EF4-FFF2-40B4-BE49-F238E27FC236}">
                  <a16:creationId xmlns:a16="http://schemas.microsoft.com/office/drawing/2014/main" xmlns="" id="{B0A7E9A8-BB01-8D43-ACE5-F16198189F4E}"/>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49">
              <a:extLst>
                <a:ext uri="{FF2B5EF4-FFF2-40B4-BE49-F238E27FC236}">
                  <a16:creationId xmlns:a16="http://schemas.microsoft.com/office/drawing/2014/main" xmlns="" id="{FE9321CE-8872-4F41-8D08-CC37E4FE707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2A7F9A11-9EAB-1842-824E-19DA1D0D01E6}"/>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03EB9FAA-2FC2-1C44-B91D-F287E1E69970}"/>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480DBA48-7ABF-FA46-BD15-EAE4DC5D018D}"/>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16840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10" presetClass="entr" presetSubtype="0" fill="hold" grpId="0" nodeType="withEffect">
                                  <p:stCondLst>
                                    <p:cond delay="7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2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500" fill="hold"/>
                                        <p:tgtEl>
                                          <p:spTgt spid="48"/>
                                        </p:tgtEl>
                                        <p:attrNameLst>
                                          <p:attrName>ppt_w</p:attrName>
                                        </p:attrNameLst>
                                      </p:cBhvr>
                                      <p:tavLst>
                                        <p:tav tm="0">
                                          <p:val>
                                            <p:fltVal val="0"/>
                                          </p:val>
                                        </p:tav>
                                        <p:tav tm="100000">
                                          <p:val>
                                            <p:strVal val="#ppt_w"/>
                                          </p:val>
                                        </p:tav>
                                      </p:tavLst>
                                    </p:anim>
                                    <p:anim calcmode="lin" valueType="num">
                                      <p:cBhvr>
                                        <p:cTn id="21" dur="500" fill="hold"/>
                                        <p:tgtEl>
                                          <p:spTgt spid="48"/>
                                        </p:tgtEl>
                                        <p:attrNameLst>
                                          <p:attrName>ppt_h</p:attrName>
                                        </p:attrNameLst>
                                      </p:cBhvr>
                                      <p:tavLst>
                                        <p:tav tm="0">
                                          <p:val>
                                            <p:fltVal val="0"/>
                                          </p:val>
                                        </p:tav>
                                        <p:tav tm="100000">
                                          <p:val>
                                            <p:strVal val="#ppt_h"/>
                                          </p:val>
                                        </p:tav>
                                      </p:tavLst>
                                    </p:anim>
                                    <p:animEffect transition="in" filter="fade">
                                      <p:cBhvr>
                                        <p:cTn id="22" dur="500"/>
                                        <p:tgtEl>
                                          <p:spTgt spid="48"/>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3200"/>
                            </p:stCondLst>
                            <p:childTnLst>
                              <p:par>
                                <p:cTn id="27" presetID="22" presetClass="entr" presetSubtype="1" fill="hold" nodeType="afterEffect">
                                  <p:stCondLst>
                                    <p:cond delay="80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4500"/>
                            </p:stCondLst>
                            <p:childTnLst>
                              <p:par>
                                <p:cTn id="31" presetID="53" presetClass="entr" presetSubtype="16"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3341077" y="1612754"/>
            <a:ext cx="8012723" cy="997196"/>
          </a:xfrm>
        </p:spPr>
        <p:txBody>
          <a:bodyPr/>
          <a:lstStyle/>
          <a:p>
            <a:r>
              <a:rPr lang="en-US" dirty="0"/>
              <a:t>Connections create choice </a:t>
            </a:r>
            <a:br>
              <a:rPr lang="en-US" dirty="0"/>
            </a:br>
            <a:r>
              <a:rPr lang="en-US" dirty="0"/>
              <a:t>and convenience: </a:t>
            </a:r>
            <a:r>
              <a:rPr lang="en-US" dirty="0">
                <a:solidFill>
                  <a:schemeClr val="accent2"/>
                </a:solidFill>
              </a:rPr>
              <a:t>Transit.</a:t>
            </a:r>
          </a:p>
        </p:txBody>
      </p:sp>
      <p:sp>
        <p:nvSpPr>
          <p:cNvPr id="3" name="Rectangle 2">
            <a:extLst>
              <a:ext uri="{FF2B5EF4-FFF2-40B4-BE49-F238E27FC236}">
                <a16:creationId xmlns:a16="http://schemas.microsoft.com/office/drawing/2014/main" xmlns="" id="{65312B00-2860-7A43-95A7-48BBD017B92E}"/>
              </a:ext>
            </a:extLst>
          </p:cNvPr>
          <p:cNvSpPr/>
          <p:nvPr/>
        </p:nvSpPr>
        <p:spPr>
          <a:xfrm>
            <a:off x="0" y="0"/>
            <a:ext cx="27432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xmlns="" id="{ED9275A5-009E-244C-851E-EC3A8CDDD9CC}"/>
              </a:ext>
            </a:extLst>
          </p:cNvPr>
          <p:cNvGrpSpPr/>
          <p:nvPr/>
        </p:nvGrpSpPr>
        <p:grpSpPr>
          <a:xfrm>
            <a:off x="839969" y="3138855"/>
            <a:ext cx="1063262" cy="1082976"/>
            <a:chOff x="6353571" y="6075422"/>
            <a:chExt cx="1108128" cy="1128674"/>
          </a:xfrm>
        </p:grpSpPr>
        <p:sp>
          <p:nvSpPr>
            <p:cNvPr id="5" name="Freeform 3">
              <a:extLst>
                <a:ext uri="{FF2B5EF4-FFF2-40B4-BE49-F238E27FC236}">
                  <a16:creationId xmlns:a16="http://schemas.microsoft.com/office/drawing/2014/main" xmlns="" id="{F20C87DB-B154-AC49-8AEE-D9D359330A6B}"/>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a16="http://schemas.microsoft.com/office/drawing/2014/main" xmlns="" id="{20C7BC9B-1CC7-5B4B-A4D2-285DBDE43C76}"/>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a16="http://schemas.microsoft.com/office/drawing/2014/main" xmlns="" id="{C97101BF-49D3-F748-9FE8-6BD7C16F1AA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AD28F15B-AD26-5C4D-BD65-D9F062738AE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90C6ECC6-750D-9343-BFED-363B5FD6F5E8}"/>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71DC4B5B-255D-C640-8023-22F48CCEC536}"/>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77AE1CC6-BC04-EF4C-AB8B-AE236A25763B}"/>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A6E2EB6-1B99-B945-8216-40B165708001}"/>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BD477AB6-873F-034B-B2BB-FD42203888B3}"/>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4C83E58C-D61F-784D-AAAA-024EEAC5331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5762B718-7320-FA4B-B72B-9F94588B4FA4}"/>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60CB8682-56EC-4A4C-9E07-19C8D6C192D8}"/>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BEE8F088-41AE-4346-A473-646627368B99}"/>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CB22B791-3C06-2243-9BCD-3A89BA039833}"/>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9A46291E-D70E-AF4E-9575-EADA8910C993}"/>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96136D7-F8E7-3E48-8615-3D7E491B51CC}"/>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3341077" y="3138855"/>
            <a:ext cx="7310093" cy="2332946"/>
          </a:xfrm>
          <a:prstGeom prst="rect">
            <a:avLst/>
          </a:prstGeom>
        </p:spPr>
        <p:txBody>
          <a:bodyPr>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latin typeface="+mn-lt"/>
              </a:rPr>
              <a:t>The largest transit purchaser in the US.</a:t>
            </a:r>
          </a:p>
          <a:p>
            <a:pPr marL="342900" indent="-342900">
              <a:buFont typeface="Arial" panose="020B0604020202020204" pitchFamily="34" charset="0"/>
              <a:buChar char="•"/>
            </a:pPr>
            <a:r>
              <a:rPr lang="en-US" sz="2100" dirty="0">
                <a:latin typeface="+mn-lt"/>
              </a:rPr>
              <a:t>More than 650 transit authorities nationwide.</a:t>
            </a:r>
          </a:p>
          <a:p>
            <a:pPr marL="342900" indent="-342900">
              <a:buFont typeface="Arial" panose="020B0604020202020204" pitchFamily="34" charset="0"/>
              <a:buChar char="•"/>
            </a:pPr>
            <a:r>
              <a:rPr lang="en-US" sz="2100" dirty="0">
                <a:latin typeface="+mn-lt"/>
              </a:rPr>
              <a:t>Load contributions directly onto transit agency cards.</a:t>
            </a:r>
          </a:p>
          <a:p>
            <a:pPr marL="342900" indent="-342900">
              <a:buFont typeface="Arial" panose="020B0604020202020204" pitchFamily="34" charset="0"/>
              <a:buChar char="•"/>
            </a:pPr>
            <a:r>
              <a:rPr lang="en-US" sz="2100" dirty="0">
                <a:latin typeface="+mn-lt"/>
              </a:rPr>
              <a:t>Integration with uberPOOL, Lyft Line, Via, etc.</a:t>
            </a:r>
          </a:p>
        </p:txBody>
      </p:sp>
      <p:pic>
        <p:nvPicPr>
          <p:cNvPr id="24" name="Picture 23">
            <a:extLst>
              <a:ext uri="{FF2B5EF4-FFF2-40B4-BE49-F238E27FC236}">
                <a16:creationId xmlns:a16="http://schemas.microsoft.com/office/drawing/2014/main" xmlns="" id="{02B2EEBA-45BF-804F-B431-2F93200BD5F6}"/>
              </a:ext>
            </a:extLst>
          </p:cNvPr>
          <p:cNvPicPr>
            <a:picLocks noChangeAspect="1"/>
          </p:cNvPicPr>
          <p:nvPr/>
        </p:nvPicPr>
        <p:blipFill rotWithShape="1">
          <a:blip r:embed="rId3"/>
          <a:srcRect l="38872" t="21696" r="10724" b="6259"/>
          <a:stretch/>
        </p:blipFill>
        <p:spPr>
          <a:xfrm>
            <a:off x="0" y="-4010"/>
            <a:ext cx="2743200" cy="2613960"/>
          </a:xfrm>
          <a:prstGeom prst="rect">
            <a:avLst/>
          </a:prstGeom>
        </p:spPr>
      </p:pic>
    </p:spTree>
    <p:extLst>
      <p:ext uri="{BB962C8B-B14F-4D97-AF65-F5344CB8AC3E}">
        <p14:creationId xmlns:p14="http://schemas.microsoft.com/office/powerpoint/2010/main" val="2483923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22">
                                            <p:txEl>
                                              <p:pRg st="2" end="2"/>
                                            </p:txEl>
                                          </p:spTgt>
                                        </p:tgtEl>
                                        <p:attrNameLst>
                                          <p:attrName>style.visibility</p:attrName>
                                        </p:attrNameLst>
                                      </p:cBhvr>
                                      <p:to>
                                        <p:strVal val="visible"/>
                                      </p:to>
                                    </p:set>
                                    <p:animEffect transition="in" filter="fade">
                                      <p:cBhvr>
                                        <p:cTn id="15" dur="500"/>
                                        <p:tgtEl>
                                          <p:spTgt spid="22">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22">
                                            <p:txEl>
                                              <p:pRg st="3" end="3"/>
                                            </p:txEl>
                                          </p:spTgt>
                                        </p:tgtEl>
                                        <p:attrNameLst>
                                          <p:attrName>style.visibility</p:attrName>
                                        </p:attrNameLst>
                                      </p:cBhvr>
                                      <p:to>
                                        <p:strVal val="visible"/>
                                      </p:to>
                                    </p:set>
                                    <p:animEffect transition="in" filter="fade">
                                      <p:cBhvr>
                                        <p:cTn id="19" dur="500"/>
                                        <p:tgtEl>
                                          <p:spTgt spid="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3341077" y="1617142"/>
            <a:ext cx="8012723" cy="997196"/>
          </a:xfrm>
        </p:spPr>
        <p:txBody>
          <a:bodyPr/>
          <a:lstStyle/>
          <a:p>
            <a:r>
              <a:rPr lang="en-US" dirty="0"/>
              <a:t>Connections create choice </a:t>
            </a:r>
            <a:br>
              <a:rPr lang="en-US" dirty="0"/>
            </a:br>
            <a:r>
              <a:rPr lang="en-US" dirty="0"/>
              <a:t>and convenience: </a:t>
            </a:r>
            <a:r>
              <a:rPr lang="en-US" dirty="0">
                <a:solidFill>
                  <a:schemeClr val="accent2"/>
                </a:solidFill>
              </a:rPr>
              <a:t>Parking.</a:t>
            </a:r>
          </a:p>
        </p:txBody>
      </p:sp>
      <p:sp>
        <p:nvSpPr>
          <p:cNvPr id="3" name="Rectangle 2">
            <a:extLst>
              <a:ext uri="{FF2B5EF4-FFF2-40B4-BE49-F238E27FC236}">
                <a16:creationId xmlns:a16="http://schemas.microsoft.com/office/drawing/2014/main" xmlns="" id="{65312B00-2860-7A43-95A7-48BBD017B92E}"/>
              </a:ext>
            </a:extLst>
          </p:cNvPr>
          <p:cNvSpPr/>
          <p:nvPr/>
        </p:nvSpPr>
        <p:spPr>
          <a:xfrm>
            <a:off x="0" y="0"/>
            <a:ext cx="27432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xmlns="" id="{ED9275A5-009E-244C-851E-EC3A8CDDD9CC}"/>
              </a:ext>
            </a:extLst>
          </p:cNvPr>
          <p:cNvGrpSpPr/>
          <p:nvPr/>
        </p:nvGrpSpPr>
        <p:grpSpPr>
          <a:xfrm>
            <a:off x="839969" y="3138855"/>
            <a:ext cx="1063262" cy="1082976"/>
            <a:chOff x="6353571" y="6075422"/>
            <a:chExt cx="1108128" cy="1128674"/>
          </a:xfrm>
        </p:grpSpPr>
        <p:sp>
          <p:nvSpPr>
            <p:cNvPr id="5" name="Freeform 3">
              <a:extLst>
                <a:ext uri="{FF2B5EF4-FFF2-40B4-BE49-F238E27FC236}">
                  <a16:creationId xmlns:a16="http://schemas.microsoft.com/office/drawing/2014/main" xmlns="" id="{F20C87DB-B154-AC49-8AEE-D9D359330A6B}"/>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a16="http://schemas.microsoft.com/office/drawing/2014/main" xmlns="" id="{20C7BC9B-1CC7-5B4B-A4D2-285DBDE43C76}"/>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a16="http://schemas.microsoft.com/office/drawing/2014/main" xmlns="" id="{C97101BF-49D3-F748-9FE8-6BD7C16F1AA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AD28F15B-AD26-5C4D-BD65-D9F062738AE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90C6ECC6-750D-9343-BFED-363B5FD6F5E8}"/>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71DC4B5B-255D-C640-8023-22F48CCEC536}"/>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77AE1CC6-BC04-EF4C-AB8B-AE236A25763B}"/>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A6E2EB6-1B99-B945-8216-40B165708001}"/>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BD477AB6-873F-034B-B2BB-FD42203888B3}"/>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4C83E58C-D61F-784D-AAAA-024EEAC5331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5762B718-7320-FA4B-B72B-9F94588B4FA4}"/>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60CB8682-56EC-4A4C-9E07-19C8D6C192D8}"/>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BEE8F088-41AE-4346-A473-646627368B99}"/>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CB22B791-3C06-2243-9BCD-3A89BA039833}"/>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9A46291E-D70E-AF4E-9575-EADA8910C993}"/>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96136D7-F8E7-3E48-8615-3D7E491B51CC}"/>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3341077" y="3138855"/>
            <a:ext cx="7310093" cy="2982868"/>
          </a:xfrm>
          <a:prstGeom prst="rect">
            <a:avLst/>
          </a:prstGeom>
        </p:spPr>
        <p:txBody>
          <a:bodyPr>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latin typeface="+mn-lt"/>
              </a:rPr>
              <a:t>Connect to 5,500+ garages, lots and valets.</a:t>
            </a:r>
          </a:p>
          <a:p>
            <a:pPr marL="342900" indent="-342900">
              <a:buFont typeface="Arial" panose="020B0604020202020204" pitchFamily="34" charset="0"/>
              <a:buChar char="•"/>
            </a:pPr>
            <a:r>
              <a:rPr lang="en-US" sz="2100" dirty="0">
                <a:latin typeface="+mn-lt"/>
              </a:rPr>
              <a:t>Easily compare rates or reserve and pay for spots. </a:t>
            </a:r>
          </a:p>
          <a:p>
            <a:pPr marL="342900" indent="-342900">
              <a:buFont typeface="Arial" panose="020B0604020202020204" pitchFamily="34" charset="0"/>
              <a:buChar char="•"/>
            </a:pPr>
            <a:r>
              <a:rPr lang="en-US" sz="2100" dirty="0">
                <a:latin typeface="+mn-lt"/>
              </a:rPr>
              <a:t>Map nearby locations. </a:t>
            </a:r>
          </a:p>
          <a:p>
            <a:pPr marL="342900" indent="-342900">
              <a:buFont typeface="Arial" panose="020B0604020202020204" pitchFamily="34" charset="0"/>
              <a:buChar char="•"/>
            </a:pPr>
            <a:r>
              <a:rPr lang="en-US" sz="2100" dirty="0">
                <a:latin typeface="+mn-lt"/>
              </a:rPr>
              <a:t>Waiting list management.</a:t>
            </a:r>
          </a:p>
          <a:p>
            <a:pPr marL="342900" indent="-342900">
              <a:buFont typeface="Arial" panose="020B0604020202020204" pitchFamily="34" charset="0"/>
              <a:buChar char="•"/>
            </a:pPr>
            <a:r>
              <a:rPr lang="en-US" sz="2100" dirty="0">
                <a:latin typeface="+mn-lt"/>
              </a:rPr>
              <a:t>Use SpotHero app to reserve spots in advance.</a:t>
            </a:r>
          </a:p>
        </p:txBody>
      </p:sp>
      <p:pic>
        <p:nvPicPr>
          <p:cNvPr id="25" name="Picture 24">
            <a:extLst>
              <a:ext uri="{FF2B5EF4-FFF2-40B4-BE49-F238E27FC236}">
                <a16:creationId xmlns:a16="http://schemas.microsoft.com/office/drawing/2014/main" xmlns="" id="{42A0B72C-1503-B148-8893-D55D1DCAF880}"/>
              </a:ext>
            </a:extLst>
          </p:cNvPr>
          <p:cNvPicPr>
            <a:picLocks noChangeAspect="1"/>
          </p:cNvPicPr>
          <p:nvPr/>
        </p:nvPicPr>
        <p:blipFill rotWithShape="1">
          <a:blip r:embed="rId3"/>
          <a:srcRect r="46114" b="21761"/>
          <a:stretch/>
        </p:blipFill>
        <p:spPr>
          <a:xfrm>
            <a:off x="1" y="-40938"/>
            <a:ext cx="2743200" cy="2655276"/>
          </a:xfrm>
          <a:prstGeom prst="rect">
            <a:avLst/>
          </a:prstGeom>
        </p:spPr>
      </p:pic>
    </p:spTree>
    <p:extLst>
      <p:ext uri="{BB962C8B-B14F-4D97-AF65-F5344CB8AC3E}">
        <p14:creationId xmlns:p14="http://schemas.microsoft.com/office/powerpoint/2010/main" val="2350467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22">
                                            <p:txEl>
                                              <p:pRg st="2" end="2"/>
                                            </p:txEl>
                                          </p:spTgt>
                                        </p:tgtEl>
                                        <p:attrNameLst>
                                          <p:attrName>style.visibility</p:attrName>
                                        </p:attrNameLst>
                                      </p:cBhvr>
                                      <p:to>
                                        <p:strVal val="visible"/>
                                      </p:to>
                                    </p:set>
                                    <p:animEffect transition="in" filter="fade">
                                      <p:cBhvr>
                                        <p:cTn id="15" dur="500"/>
                                        <p:tgtEl>
                                          <p:spTgt spid="22">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22">
                                            <p:txEl>
                                              <p:pRg st="3" end="3"/>
                                            </p:txEl>
                                          </p:spTgt>
                                        </p:tgtEl>
                                        <p:attrNameLst>
                                          <p:attrName>style.visibility</p:attrName>
                                        </p:attrNameLst>
                                      </p:cBhvr>
                                      <p:to>
                                        <p:strVal val="visible"/>
                                      </p:to>
                                    </p:set>
                                    <p:animEffect transition="in" filter="fade">
                                      <p:cBhvr>
                                        <p:cTn id="19" dur="500"/>
                                        <p:tgtEl>
                                          <p:spTgt spid="22">
                                            <p:txEl>
                                              <p:pRg st="3" end="3"/>
                                            </p:txEl>
                                          </p:spTgt>
                                        </p:tgtEl>
                                      </p:cBhvr>
                                    </p:animEffect>
                                  </p:childTnLst>
                                </p:cTn>
                              </p:par>
                            </p:childTnLst>
                          </p:cTn>
                        </p:par>
                        <p:par>
                          <p:cTn id="20" fill="hold">
                            <p:stCondLst>
                              <p:cond delay="5200"/>
                            </p:stCondLst>
                            <p:childTnLst>
                              <p:par>
                                <p:cTn id="21" presetID="10" presetClass="entr" presetSubtype="0" fill="hold" nodeType="afterEffect">
                                  <p:stCondLst>
                                    <p:cond delay="800"/>
                                  </p:stCondLst>
                                  <p:childTnLst>
                                    <p:set>
                                      <p:cBhvr>
                                        <p:cTn id="22" dur="1" fill="hold">
                                          <p:stCondLst>
                                            <p:cond delay="0"/>
                                          </p:stCondLst>
                                        </p:cTn>
                                        <p:tgtEl>
                                          <p:spTgt spid="22">
                                            <p:txEl>
                                              <p:pRg st="4" end="4"/>
                                            </p:txEl>
                                          </p:spTgt>
                                        </p:tgtEl>
                                        <p:attrNameLst>
                                          <p:attrName>style.visibility</p:attrName>
                                        </p:attrNameLst>
                                      </p:cBhvr>
                                      <p:to>
                                        <p:strVal val="visible"/>
                                      </p:to>
                                    </p:set>
                                    <p:animEffect transition="in" filter="fade">
                                      <p:cBhvr>
                                        <p:cTn id="23" dur="5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5312B00-2860-7A43-95A7-48BBD017B92E}"/>
              </a:ext>
            </a:extLst>
          </p:cNvPr>
          <p:cNvSpPr/>
          <p:nvPr/>
        </p:nvSpPr>
        <p:spPr>
          <a:xfrm>
            <a:off x="3936023" y="0"/>
            <a:ext cx="431995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3936022" y="2329382"/>
            <a:ext cx="4319955" cy="1412694"/>
          </a:xfrm>
        </p:spPr>
        <p:txBody>
          <a:bodyPr anchor="t" anchorCtr="0"/>
          <a:lstStyle/>
          <a:p>
            <a:pPr algn="ctr"/>
            <a:r>
              <a:rPr lang="en-US" sz="3400" dirty="0">
                <a:solidFill>
                  <a:schemeClr val="bg1"/>
                </a:solidFill>
              </a:rPr>
              <a:t>An efficient, flexible way to manage the program.</a:t>
            </a:r>
          </a:p>
        </p:txBody>
      </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8704386" y="2260383"/>
            <a:ext cx="2646484" cy="8309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latin typeface="+mn-lt"/>
              </a:rPr>
              <a:t>Integration with payroll, tax and enrollment systems.</a:t>
            </a:r>
          </a:p>
        </p:txBody>
      </p:sp>
      <p:grpSp>
        <p:nvGrpSpPr>
          <p:cNvPr id="24" name="Group 23">
            <a:extLst>
              <a:ext uri="{FF2B5EF4-FFF2-40B4-BE49-F238E27FC236}">
                <a16:creationId xmlns:a16="http://schemas.microsoft.com/office/drawing/2014/main" xmlns="" id="{B3615192-7DC8-184F-80B9-942CE0C8982F}"/>
              </a:ext>
            </a:extLst>
          </p:cNvPr>
          <p:cNvGrpSpPr/>
          <p:nvPr/>
        </p:nvGrpSpPr>
        <p:grpSpPr>
          <a:xfrm rot="5400000">
            <a:off x="5575813" y="695936"/>
            <a:ext cx="1040375" cy="1109666"/>
            <a:chOff x="3319075" y="2955505"/>
            <a:chExt cx="1286650" cy="1372343"/>
          </a:xfrm>
        </p:grpSpPr>
        <p:sp>
          <p:nvSpPr>
            <p:cNvPr id="26" name="Freeform 3">
              <a:extLst>
                <a:ext uri="{FF2B5EF4-FFF2-40B4-BE49-F238E27FC236}">
                  <a16:creationId xmlns:a16="http://schemas.microsoft.com/office/drawing/2014/main" xmlns="" id="{4C349AF8-2219-0E4B-8AFA-A39CB2E8F4CD}"/>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a16="http://schemas.microsoft.com/office/drawing/2014/main" xmlns="" id="{A21DF9E7-8C41-C64D-983C-4DF4979E97A6}"/>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807170A-57F1-5F43-9D0A-22A4E49F3F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B69B5E9C-824A-C349-B932-1460831B767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D19CC0A9-3E2E-524B-906E-D8A81860857B}"/>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itle 1">
            <a:extLst>
              <a:ext uri="{FF2B5EF4-FFF2-40B4-BE49-F238E27FC236}">
                <a16:creationId xmlns:a16="http://schemas.microsoft.com/office/drawing/2014/main" xmlns="" id="{41A2B745-77CD-C84B-B8B2-78BC6153AC6D}"/>
              </a:ext>
            </a:extLst>
          </p:cNvPr>
          <p:cNvSpPr txBox="1">
            <a:spLocks/>
          </p:cNvSpPr>
          <p:nvPr/>
        </p:nvSpPr>
        <p:spPr>
          <a:xfrm>
            <a:off x="4384430" y="4020667"/>
            <a:ext cx="3423140" cy="8309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sz="3000" dirty="0">
                <a:solidFill>
                  <a:schemeClr val="bg1"/>
                </a:solidFill>
                <a:latin typeface="+mn-lt"/>
              </a:rPr>
              <a:t>Take the burden </a:t>
            </a:r>
            <a:br>
              <a:rPr lang="en-US" sz="3000" dirty="0">
                <a:solidFill>
                  <a:schemeClr val="bg1"/>
                </a:solidFill>
                <a:latin typeface="+mn-lt"/>
              </a:rPr>
            </a:br>
            <a:r>
              <a:rPr lang="en-US" sz="3000" dirty="0">
                <a:solidFill>
                  <a:schemeClr val="bg1"/>
                </a:solidFill>
                <a:latin typeface="+mn-lt"/>
              </a:rPr>
              <a:t>off your team.</a:t>
            </a:r>
          </a:p>
        </p:txBody>
      </p:sp>
      <p:sp>
        <p:nvSpPr>
          <p:cNvPr id="34" name="Content Placeholder 2">
            <a:extLst>
              <a:ext uri="{FF2B5EF4-FFF2-40B4-BE49-F238E27FC236}">
                <a16:creationId xmlns:a16="http://schemas.microsoft.com/office/drawing/2014/main" xmlns="" id="{8DFEB139-C00F-F54B-A93A-23C36F360615}"/>
              </a:ext>
            </a:extLst>
          </p:cNvPr>
          <p:cNvSpPr txBox="1">
            <a:spLocks/>
          </p:cNvSpPr>
          <p:nvPr/>
        </p:nvSpPr>
        <p:spPr>
          <a:xfrm>
            <a:off x="737089" y="2260383"/>
            <a:ext cx="2750526" cy="55399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Customize options for each location.</a:t>
            </a:r>
          </a:p>
        </p:txBody>
      </p:sp>
      <p:sp>
        <p:nvSpPr>
          <p:cNvPr id="35" name="Content Placeholder 2">
            <a:extLst>
              <a:ext uri="{FF2B5EF4-FFF2-40B4-BE49-F238E27FC236}">
                <a16:creationId xmlns:a16="http://schemas.microsoft.com/office/drawing/2014/main" xmlns="" id="{968366B5-58DE-434F-8288-948F352492BC}"/>
              </a:ext>
            </a:extLst>
          </p:cNvPr>
          <p:cNvSpPr txBox="1">
            <a:spLocks/>
          </p:cNvSpPr>
          <p:nvPr/>
        </p:nvSpPr>
        <p:spPr>
          <a:xfrm>
            <a:off x="737089" y="3477803"/>
            <a:ext cx="2750526" cy="8309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Provide corporate, regional and employee-level subsidies.</a:t>
            </a:r>
          </a:p>
        </p:txBody>
      </p:sp>
      <p:sp>
        <p:nvSpPr>
          <p:cNvPr id="36" name="Content Placeholder 2">
            <a:extLst>
              <a:ext uri="{FF2B5EF4-FFF2-40B4-BE49-F238E27FC236}">
                <a16:creationId xmlns:a16="http://schemas.microsoft.com/office/drawing/2014/main" xmlns="" id="{2DBEA2DC-9AFD-F146-AD96-656AEEE3265E}"/>
              </a:ext>
            </a:extLst>
          </p:cNvPr>
          <p:cNvSpPr txBox="1">
            <a:spLocks/>
          </p:cNvSpPr>
          <p:nvPr/>
        </p:nvSpPr>
        <p:spPr>
          <a:xfrm>
            <a:off x="8704384" y="3636065"/>
            <a:ext cx="3341077" cy="27699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latin typeface="+mn-lt"/>
              </a:rPr>
              <a:t>IRS compliance.</a:t>
            </a:r>
          </a:p>
        </p:txBody>
      </p:sp>
      <p:sp>
        <p:nvSpPr>
          <p:cNvPr id="37" name="Content Placeholder 2">
            <a:extLst>
              <a:ext uri="{FF2B5EF4-FFF2-40B4-BE49-F238E27FC236}">
                <a16:creationId xmlns:a16="http://schemas.microsoft.com/office/drawing/2014/main" xmlns="" id="{0582D517-1862-8C49-99B0-611B1F04807A}"/>
              </a:ext>
            </a:extLst>
          </p:cNvPr>
          <p:cNvSpPr txBox="1">
            <a:spLocks/>
          </p:cNvSpPr>
          <p:nvPr/>
        </p:nvSpPr>
        <p:spPr>
          <a:xfrm>
            <a:off x="8704384" y="4713164"/>
            <a:ext cx="3341077" cy="30469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2"/>
                </a:solidFill>
              </a:rPr>
              <a:t>98% Client Retention</a:t>
            </a:r>
          </a:p>
        </p:txBody>
      </p:sp>
      <p:cxnSp>
        <p:nvCxnSpPr>
          <p:cNvPr id="39" name="Straight Connector 38">
            <a:extLst>
              <a:ext uri="{FF2B5EF4-FFF2-40B4-BE49-F238E27FC236}">
                <a16:creationId xmlns:a16="http://schemas.microsoft.com/office/drawing/2014/main" xmlns="" id="{3B9456AF-E2B7-D245-B2E3-6EFFF470F62C}"/>
              </a:ext>
            </a:extLst>
          </p:cNvPr>
          <p:cNvCxnSpPr/>
          <p:nvPr/>
        </p:nvCxnSpPr>
        <p:spPr>
          <a:xfrm flipH="1">
            <a:off x="3560885" y="2426677"/>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A1E41221-E66B-A945-A663-B706A2EBDCE2}"/>
              </a:ext>
            </a:extLst>
          </p:cNvPr>
          <p:cNvCxnSpPr/>
          <p:nvPr/>
        </p:nvCxnSpPr>
        <p:spPr>
          <a:xfrm flipH="1">
            <a:off x="3560885" y="3631224"/>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3FCBEF17-985A-F142-9DF2-C380C35E87B9}"/>
              </a:ext>
            </a:extLst>
          </p:cNvPr>
          <p:cNvCxnSpPr/>
          <p:nvPr/>
        </p:nvCxnSpPr>
        <p:spPr>
          <a:xfrm flipH="1">
            <a:off x="8238393" y="2426677"/>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D9968898-77D3-C347-BA9F-455E64C91B72}"/>
              </a:ext>
            </a:extLst>
          </p:cNvPr>
          <p:cNvCxnSpPr/>
          <p:nvPr/>
        </p:nvCxnSpPr>
        <p:spPr>
          <a:xfrm flipH="1">
            <a:off x="8238393" y="3789486"/>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25F9175C-D944-1045-A6D0-AF52428CE28D}"/>
              </a:ext>
            </a:extLst>
          </p:cNvPr>
          <p:cNvCxnSpPr/>
          <p:nvPr/>
        </p:nvCxnSpPr>
        <p:spPr>
          <a:xfrm flipH="1">
            <a:off x="8238393" y="4870939"/>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4" name="Content Placeholder 2">
            <a:extLst>
              <a:ext uri="{FF2B5EF4-FFF2-40B4-BE49-F238E27FC236}">
                <a16:creationId xmlns:a16="http://schemas.microsoft.com/office/drawing/2014/main" xmlns="" id="{7D5D76F4-75F6-2043-8D65-3C547E0DFCA0}"/>
              </a:ext>
            </a:extLst>
          </p:cNvPr>
          <p:cNvSpPr txBox="1">
            <a:spLocks/>
          </p:cNvSpPr>
          <p:nvPr/>
        </p:nvSpPr>
        <p:spPr>
          <a:xfrm>
            <a:off x="737089" y="4713164"/>
            <a:ext cx="2750526" cy="55399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Direct-to-participant customer service.</a:t>
            </a:r>
          </a:p>
        </p:txBody>
      </p:sp>
      <p:cxnSp>
        <p:nvCxnSpPr>
          <p:cNvPr id="45" name="Straight Connector 44">
            <a:extLst>
              <a:ext uri="{FF2B5EF4-FFF2-40B4-BE49-F238E27FC236}">
                <a16:creationId xmlns:a16="http://schemas.microsoft.com/office/drawing/2014/main" xmlns="" id="{E5C2E849-1CD6-354B-87DD-1F5DE0633E79}"/>
              </a:ext>
            </a:extLst>
          </p:cNvPr>
          <p:cNvCxnSpPr/>
          <p:nvPr/>
        </p:nvCxnSpPr>
        <p:spPr>
          <a:xfrm flipH="1">
            <a:off x="3560885" y="4870940"/>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69184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500"/>
                                        <p:tgtEl>
                                          <p:spTgt spid="3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4">
                                            <p:txEl>
                                              <p:pRg st="0" end="0"/>
                                            </p:txEl>
                                          </p:spTgt>
                                        </p:tgtEl>
                                        <p:attrNameLst>
                                          <p:attrName>style.visibility</p:attrName>
                                        </p:attrNameLst>
                                      </p:cBhvr>
                                      <p:to>
                                        <p:strVal val="visible"/>
                                      </p:to>
                                    </p:set>
                                    <p:animEffect transition="in" filter="fade">
                                      <p:cBhvr>
                                        <p:cTn id="15" dur="500"/>
                                        <p:tgtEl>
                                          <p:spTgt spid="34">
                                            <p:txEl>
                                              <p:pRg st="0" end="0"/>
                                            </p:txEl>
                                          </p:spTgt>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5">
                                            <p:txEl>
                                              <p:pRg st="0" end="0"/>
                                            </p:txEl>
                                          </p:spTgt>
                                        </p:tgtEl>
                                        <p:attrNameLst>
                                          <p:attrName>style.visibility</p:attrName>
                                        </p:attrNameLst>
                                      </p:cBhvr>
                                      <p:to>
                                        <p:strVal val="visible"/>
                                      </p:to>
                                    </p:set>
                                    <p:animEffect transition="in" filter="fade">
                                      <p:cBhvr>
                                        <p:cTn id="23" dur="500"/>
                                        <p:tgtEl>
                                          <p:spTgt spid="35">
                                            <p:txEl>
                                              <p:pRg st="0" end="0"/>
                                            </p:txEl>
                                          </p:spTgt>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right)">
                                      <p:cBhvr>
                                        <p:cTn id="27" dur="500"/>
                                        <p:tgtEl>
                                          <p:spTgt spid="4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4">
                                            <p:txEl>
                                              <p:pRg st="0" end="0"/>
                                            </p:txEl>
                                          </p:spTgt>
                                        </p:tgtEl>
                                        <p:attrNameLst>
                                          <p:attrName>style.visibility</p:attrName>
                                        </p:attrNameLst>
                                      </p:cBhvr>
                                      <p:to>
                                        <p:strVal val="visible"/>
                                      </p:to>
                                    </p:set>
                                    <p:animEffect transition="in" filter="fade">
                                      <p:cBhvr>
                                        <p:cTn id="31" dur="500"/>
                                        <p:tgtEl>
                                          <p:spTgt spid="44">
                                            <p:txEl>
                                              <p:pRg st="0" end="0"/>
                                            </p:txEl>
                                          </p:spTgt>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2">
                                            <p:txEl>
                                              <p:pRg st="0" end="0"/>
                                            </p:txEl>
                                          </p:spTgt>
                                        </p:tgtEl>
                                        <p:attrNameLst>
                                          <p:attrName>style.visibility</p:attrName>
                                        </p:attrNameLst>
                                      </p:cBhvr>
                                      <p:to>
                                        <p:strVal val="visible"/>
                                      </p:to>
                                    </p:set>
                                    <p:animEffect transition="in" filter="fade">
                                      <p:cBhvr>
                                        <p:cTn id="39" dur="500"/>
                                        <p:tgtEl>
                                          <p:spTgt spid="22">
                                            <p:txEl>
                                              <p:pRg st="0" end="0"/>
                                            </p:txEl>
                                          </p:spTgt>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7">
                                            <p:txEl>
                                              <p:pRg st="0" end="0"/>
                                            </p:txEl>
                                          </p:spTgt>
                                        </p:tgtEl>
                                        <p:attrNameLst>
                                          <p:attrName>style.visibility</p:attrName>
                                        </p:attrNameLst>
                                      </p:cBhvr>
                                      <p:to>
                                        <p:strVal val="visible"/>
                                      </p:to>
                                    </p:set>
                                    <p:animEffect transition="in" filter="fade">
                                      <p:cBhvr>
                                        <p:cTn id="55"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5312B00-2860-7A43-95A7-48BBD017B92E}"/>
              </a:ext>
            </a:extLst>
          </p:cNvPr>
          <p:cNvSpPr/>
          <p:nvPr/>
        </p:nvSpPr>
        <p:spPr>
          <a:xfrm>
            <a:off x="0" y="0"/>
            <a:ext cx="509074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1118564" y="2329382"/>
            <a:ext cx="2766646" cy="1772793"/>
          </a:xfrm>
        </p:spPr>
        <p:txBody>
          <a:bodyPr anchor="t" anchorCtr="0"/>
          <a:lstStyle/>
          <a:p>
            <a:pPr algn="ctr"/>
            <a:r>
              <a:rPr lang="en-US" sz="3200" dirty="0">
                <a:solidFill>
                  <a:schemeClr val="bg1"/>
                </a:solidFill>
              </a:rPr>
              <a:t>Put the power of the program at employees’ fingertips.</a:t>
            </a:r>
          </a:p>
        </p:txBody>
      </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8600958" y="2315477"/>
            <a:ext cx="3314700" cy="2074414"/>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latin typeface="+mn-lt"/>
              </a:rPr>
              <a:t>Submit claims and view status.</a:t>
            </a:r>
          </a:p>
          <a:p>
            <a:r>
              <a:rPr lang="en-US" sz="1800" dirty="0">
                <a:latin typeface="+mn-lt"/>
              </a:rPr>
              <a:t>Check account balances.</a:t>
            </a:r>
          </a:p>
          <a:p>
            <a:r>
              <a:rPr lang="en-US" sz="1800" dirty="0">
                <a:latin typeface="+mn-lt"/>
              </a:rPr>
              <a:t>View recent card transactions.</a:t>
            </a:r>
          </a:p>
          <a:p>
            <a:r>
              <a:rPr lang="en-US" sz="1800" dirty="0">
                <a:latin typeface="+mn-lt"/>
              </a:rPr>
              <a:t>Get program details.</a:t>
            </a:r>
          </a:p>
        </p:txBody>
      </p:sp>
      <p:grpSp>
        <p:nvGrpSpPr>
          <p:cNvPr id="24" name="Group 23">
            <a:extLst>
              <a:ext uri="{FF2B5EF4-FFF2-40B4-BE49-F238E27FC236}">
                <a16:creationId xmlns:a16="http://schemas.microsoft.com/office/drawing/2014/main" xmlns="" id="{B3615192-7DC8-184F-80B9-942CE0C8982F}"/>
              </a:ext>
            </a:extLst>
          </p:cNvPr>
          <p:cNvGrpSpPr/>
          <p:nvPr/>
        </p:nvGrpSpPr>
        <p:grpSpPr>
          <a:xfrm rot="5400000">
            <a:off x="1981700" y="695936"/>
            <a:ext cx="1040375" cy="1109666"/>
            <a:chOff x="3319075" y="2955505"/>
            <a:chExt cx="1286650" cy="1372343"/>
          </a:xfrm>
        </p:grpSpPr>
        <p:sp>
          <p:nvSpPr>
            <p:cNvPr id="26" name="Freeform 3">
              <a:extLst>
                <a:ext uri="{FF2B5EF4-FFF2-40B4-BE49-F238E27FC236}">
                  <a16:creationId xmlns:a16="http://schemas.microsoft.com/office/drawing/2014/main" xmlns="" id="{4C349AF8-2219-0E4B-8AFA-A39CB2E8F4CD}"/>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a16="http://schemas.microsoft.com/office/drawing/2014/main" xmlns="" id="{A21DF9E7-8C41-C64D-983C-4DF4979E97A6}"/>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807170A-57F1-5F43-9D0A-22A4E49F3F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B69B5E9C-824A-C349-B932-1460831B767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D19CC0A9-3E2E-524B-906E-D8A81860857B}"/>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A14D7498-8A87-7A45-A27B-911D356D6B8C}"/>
              </a:ext>
            </a:extLst>
          </p:cNvPr>
          <p:cNvGrpSpPr/>
          <p:nvPr/>
        </p:nvGrpSpPr>
        <p:grpSpPr>
          <a:xfrm>
            <a:off x="4483282" y="326074"/>
            <a:ext cx="3036276" cy="6205852"/>
            <a:chOff x="4483282" y="326074"/>
            <a:chExt cx="3036276" cy="6205852"/>
          </a:xfrm>
        </p:grpSpPr>
        <p:pic>
          <p:nvPicPr>
            <p:cNvPr id="6" name="Picture 5">
              <a:extLst>
                <a:ext uri="{FF2B5EF4-FFF2-40B4-BE49-F238E27FC236}">
                  <a16:creationId xmlns:a16="http://schemas.microsoft.com/office/drawing/2014/main" xmlns="" id="{965642A8-A5EC-8442-A6BC-04CCFB02E319}"/>
                </a:ext>
              </a:extLst>
            </p:cNvPr>
            <p:cNvPicPr>
              <a:picLocks noChangeAspect="1"/>
            </p:cNvPicPr>
            <p:nvPr/>
          </p:nvPicPr>
          <p:blipFill>
            <a:blip r:embed="rId3"/>
            <a:stretch>
              <a:fillRect/>
            </a:stretch>
          </p:blipFill>
          <p:spPr>
            <a:xfrm>
              <a:off x="4483282" y="326074"/>
              <a:ext cx="3036276" cy="6205852"/>
            </a:xfrm>
            <a:prstGeom prst="rect">
              <a:avLst/>
            </a:prstGeom>
          </p:spPr>
        </p:pic>
        <p:pic>
          <p:nvPicPr>
            <p:cNvPr id="25" name="Picture 24" descr="Screen Shot 2018-01-17 at 5.17.18 PM.png">
              <a:extLst>
                <a:ext uri="{FF2B5EF4-FFF2-40B4-BE49-F238E27FC236}">
                  <a16:creationId xmlns:a16="http://schemas.microsoft.com/office/drawing/2014/main" xmlns="" id="{3F335518-0978-2844-B573-2704331C086C}"/>
                </a:ext>
              </a:extLst>
            </p:cNvPr>
            <p:cNvPicPr>
              <a:picLocks noChangeAspect="1"/>
            </p:cNvPicPr>
            <p:nvPr/>
          </p:nvPicPr>
          <p:blipFill rotWithShape="1">
            <a:blip r:embed="rId4">
              <a:extLst>
                <a:ext uri="{28A0092B-C50C-407E-A947-70E740481C1C}">
                  <a14:useLocalDpi xmlns:a14="http://schemas.microsoft.com/office/drawing/2010/main" val="0"/>
                </a:ext>
              </a:extLst>
            </a:blip>
            <a:srcRect l="4931" t="1704" r="3336" b="3211"/>
            <a:stretch/>
          </p:blipFill>
          <p:spPr>
            <a:xfrm>
              <a:off x="4654124" y="1073150"/>
              <a:ext cx="2667425" cy="4695825"/>
            </a:xfrm>
            <a:prstGeom prst="rect">
              <a:avLst/>
            </a:prstGeom>
            <a:ln w="6350">
              <a:solidFill>
                <a:schemeClr val="tx1"/>
              </a:solidFill>
            </a:ln>
          </p:spPr>
        </p:pic>
      </p:grpSp>
      <p:cxnSp>
        <p:nvCxnSpPr>
          <p:cNvPr id="41" name="Straight Connector 40">
            <a:extLst>
              <a:ext uri="{FF2B5EF4-FFF2-40B4-BE49-F238E27FC236}">
                <a16:creationId xmlns:a16="http://schemas.microsoft.com/office/drawing/2014/main" xmlns="" id="{3FCBEF17-985A-F142-9DF2-C380C35E87B9}"/>
              </a:ext>
            </a:extLst>
          </p:cNvPr>
          <p:cNvCxnSpPr/>
          <p:nvPr/>
        </p:nvCxnSpPr>
        <p:spPr>
          <a:xfrm flipH="1">
            <a:off x="7512329" y="2438014"/>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D9968898-77D3-C347-BA9F-455E64C91B72}"/>
              </a:ext>
            </a:extLst>
          </p:cNvPr>
          <p:cNvCxnSpPr/>
          <p:nvPr/>
        </p:nvCxnSpPr>
        <p:spPr>
          <a:xfrm flipH="1">
            <a:off x="7512329" y="3041684"/>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D9968898-77D3-C347-BA9F-455E64C91B72}"/>
              </a:ext>
            </a:extLst>
          </p:cNvPr>
          <p:cNvCxnSpPr/>
          <p:nvPr/>
        </p:nvCxnSpPr>
        <p:spPr>
          <a:xfrm flipH="1">
            <a:off x="7519558" y="365903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D9968898-77D3-C347-BA9F-455E64C91B72}"/>
              </a:ext>
            </a:extLst>
          </p:cNvPr>
          <p:cNvCxnSpPr/>
          <p:nvPr/>
        </p:nvCxnSpPr>
        <p:spPr>
          <a:xfrm flipH="1">
            <a:off x="7526787" y="4245386"/>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7549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300"/>
                                        <p:tgtEl>
                                          <p:spTgt spid="41"/>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xEl>
                                              <p:pRg st="0" end="0"/>
                                            </p:txEl>
                                          </p:spTgt>
                                        </p:tgtEl>
                                        <p:attrNameLst>
                                          <p:attrName>style.visibility</p:attrName>
                                        </p:attrNameLst>
                                      </p:cBhvr>
                                      <p:to>
                                        <p:strVal val="visible"/>
                                      </p:to>
                                    </p:set>
                                    <p:animEffect transition="in" filter="fade">
                                      <p:cBhvr>
                                        <p:cTn id="13" dur="300"/>
                                        <p:tgtEl>
                                          <p:spTgt spid="22">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xEl>
                                              <p:pRg st="1" end="1"/>
                                            </p:txEl>
                                          </p:spTgt>
                                        </p:tgtEl>
                                        <p:attrNameLst>
                                          <p:attrName>style.visibility</p:attrName>
                                        </p:attrNameLst>
                                      </p:cBhvr>
                                      <p:to>
                                        <p:strVal val="visible"/>
                                      </p:to>
                                    </p:set>
                                    <p:animEffect transition="in" filter="fade">
                                      <p:cBhvr>
                                        <p:cTn id="16" dur="300"/>
                                        <p:tgtEl>
                                          <p:spTgt spid="22">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xEl>
                                              <p:pRg st="2" end="2"/>
                                            </p:txEl>
                                          </p:spTgt>
                                        </p:tgtEl>
                                        <p:attrNameLst>
                                          <p:attrName>style.visibility</p:attrName>
                                        </p:attrNameLst>
                                      </p:cBhvr>
                                      <p:to>
                                        <p:strVal val="visible"/>
                                      </p:to>
                                    </p:set>
                                    <p:animEffect transition="in" filter="fade">
                                      <p:cBhvr>
                                        <p:cTn id="19" dur="300"/>
                                        <p:tgtEl>
                                          <p:spTgt spid="22">
                                            <p:txEl>
                                              <p:pRg st="2" end="2"/>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300"/>
                                        <p:tgtEl>
                                          <p:spTgt spid="42"/>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xEl>
                                              <p:pRg st="3" end="3"/>
                                            </p:txEl>
                                          </p:spTgt>
                                        </p:tgtEl>
                                        <p:attrNameLst>
                                          <p:attrName>style.visibility</p:attrName>
                                        </p:attrNameLst>
                                      </p:cBhvr>
                                      <p:to>
                                        <p:strVal val="visible"/>
                                      </p:to>
                                    </p:set>
                                    <p:animEffect transition="in" filter="fade">
                                      <p:cBhvr>
                                        <p:cTn id="25" dur="300"/>
                                        <p:tgtEl>
                                          <p:spTgt spid="22">
                                            <p:txEl>
                                              <p:pRg st="3" end="3"/>
                                            </p:txEl>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300"/>
                                        <p:tgtEl>
                                          <p:spTgt spid="16"/>
                                        </p:tgtEl>
                                      </p:cBhvr>
                                    </p:animEffect>
                                  </p:childTnLst>
                                </p:cTn>
                              </p:par>
                              <p:par>
                                <p:cTn id="29" presetID="22" presetClass="entr" presetSubtype="8"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5312B00-2860-7A43-95A7-48BBD017B92E}"/>
              </a:ext>
            </a:extLst>
          </p:cNvPr>
          <p:cNvSpPr/>
          <p:nvPr/>
        </p:nvSpPr>
        <p:spPr>
          <a:xfrm>
            <a:off x="5877533" y="0"/>
            <a:ext cx="631446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1099457" y="1354586"/>
            <a:ext cx="3540758" cy="442787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1800" dirty="0">
                <a:latin typeface="+mn-lt"/>
              </a:rPr>
              <a:t>Simply swipe commuter card to </a:t>
            </a:r>
            <a:br>
              <a:rPr lang="en-US" sz="1800" dirty="0">
                <a:latin typeface="+mn-lt"/>
              </a:rPr>
            </a:br>
            <a:r>
              <a:rPr lang="en-US" sz="1800" dirty="0">
                <a:latin typeface="+mn-lt"/>
              </a:rPr>
              <a:t>pay for transit and parking.</a:t>
            </a:r>
          </a:p>
          <a:p>
            <a:pPr algn="r"/>
            <a:r>
              <a:rPr lang="en-US" sz="1800" dirty="0">
                <a:latin typeface="+mn-lt"/>
              </a:rPr>
              <a:t>Contributions loaded directly onto</a:t>
            </a:r>
            <a:br>
              <a:rPr lang="en-US" sz="1800" dirty="0">
                <a:latin typeface="+mn-lt"/>
              </a:rPr>
            </a:br>
            <a:r>
              <a:rPr lang="en-US" sz="1800" dirty="0">
                <a:latin typeface="+mn-lt"/>
              </a:rPr>
              <a:t> transit agency smart cards.</a:t>
            </a:r>
          </a:p>
          <a:p>
            <a:pPr algn="r"/>
            <a:r>
              <a:rPr lang="en-US" sz="1800" dirty="0">
                <a:solidFill>
                  <a:schemeClr val="accent2"/>
                </a:solidFill>
                <a:latin typeface="+mn-lt"/>
              </a:rPr>
              <a:t>Buy My Pass: </a:t>
            </a:r>
            <a:r>
              <a:rPr lang="en-US" sz="1800" dirty="0">
                <a:latin typeface="+mn-lt"/>
              </a:rPr>
              <a:t>Employees choose provider, and pass is delivered </a:t>
            </a:r>
            <a:br>
              <a:rPr lang="en-US" sz="1800" dirty="0">
                <a:latin typeface="+mn-lt"/>
              </a:rPr>
            </a:br>
            <a:r>
              <a:rPr lang="en-US" sz="1800" dirty="0">
                <a:latin typeface="+mn-lt"/>
              </a:rPr>
              <a:t>to their home.</a:t>
            </a:r>
          </a:p>
          <a:p>
            <a:pPr algn="r"/>
            <a:r>
              <a:rPr lang="en-US" sz="1800" dirty="0">
                <a:solidFill>
                  <a:schemeClr val="accent2"/>
                </a:solidFill>
                <a:latin typeface="+mn-lt"/>
              </a:rPr>
              <a:t>Pay Me Back: </a:t>
            </a:r>
            <a:r>
              <a:rPr lang="en-US" sz="1800" dirty="0">
                <a:latin typeface="+mn-lt"/>
              </a:rPr>
              <a:t>Employees can easily</a:t>
            </a:r>
            <a:br>
              <a:rPr lang="en-US" sz="1800" dirty="0">
                <a:latin typeface="+mn-lt"/>
              </a:rPr>
            </a:br>
            <a:r>
              <a:rPr lang="en-US" sz="1800" dirty="0">
                <a:latin typeface="+mn-lt"/>
              </a:rPr>
              <a:t> reimburse themselves via direct</a:t>
            </a:r>
            <a:br>
              <a:rPr lang="en-US" sz="1800" dirty="0">
                <a:latin typeface="+mn-lt"/>
              </a:rPr>
            </a:br>
            <a:r>
              <a:rPr lang="en-US" sz="1800" dirty="0">
                <a:latin typeface="+mn-lt"/>
              </a:rPr>
              <a:t> deposit or mailed check</a:t>
            </a:r>
          </a:p>
          <a:p>
            <a:pPr algn="r"/>
            <a:r>
              <a:rPr lang="en-US" sz="1800" dirty="0">
                <a:solidFill>
                  <a:schemeClr val="accent2"/>
                </a:solidFill>
                <a:latin typeface="+mn-lt"/>
              </a:rPr>
              <a:t>Pay My Provider: </a:t>
            </a:r>
            <a:r>
              <a:rPr lang="en-US" sz="1800" dirty="0">
                <a:latin typeface="+mn-lt"/>
              </a:rPr>
              <a:t>No receipts </a:t>
            </a:r>
            <a:br>
              <a:rPr lang="en-US" sz="1800" dirty="0">
                <a:latin typeface="+mn-lt"/>
              </a:rPr>
            </a:br>
            <a:r>
              <a:rPr lang="en-US" sz="1800" dirty="0">
                <a:latin typeface="+mn-lt"/>
              </a:rPr>
              <a:t>or claims forms required.</a:t>
            </a:r>
          </a:p>
        </p:txBody>
      </p:sp>
      <p:cxnSp>
        <p:nvCxnSpPr>
          <p:cNvPr id="44" name="Straight Connector 43">
            <a:extLst>
              <a:ext uri="{FF2B5EF4-FFF2-40B4-BE49-F238E27FC236}">
                <a16:creationId xmlns:a16="http://schemas.microsoft.com/office/drawing/2014/main" xmlns="" id="{1EFC4807-F435-C544-BED7-E990292863E0}"/>
              </a:ext>
            </a:extLst>
          </p:cNvPr>
          <p:cNvCxnSpPr/>
          <p:nvPr/>
        </p:nvCxnSpPr>
        <p:spPr>
          <a:xfrm flipH="1">
            <a:off x="4801857" y="1494662"/>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4FA0FBD1-8E9D-1846-87DC-4ECB99410C99}"/>
              </a:ext>
            </a:extLst>
          </p:cNvPr>
          <p:cNvCxnSpPr/>
          <p:nvPr/>
        </p:nvCxnSpPr>
        <p:spPr>
          <a:xfrm flipH="1">
            <a:off x="4801857" y="2350867"/>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xmlns="" id="{A0D27325-1796-DA41-BD00-7375050CA9E9}"/>
              </a:ext>
            </a:extLst>
          </p:cNvPr>
          <p:cNvCxnSpPr/>
          <p:nvPr/>
        </p:nvCxnSpPr>
        <p:spPr>
          <a:xfrm flipH="1">
            <a:off x="4801857" y="3187811"/>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07A411EF-4290-104A-BA4A-D5ABE9E6EA0C}"/>
              </a:ext>
            </a:extLst>
          </p:cNvPr>
          <p:cNvCxnSpPr/>
          <p:nvPr/>
        </p:nvCxnSpPr>
        <p:spPr>
          <a:xfrm flipH="1">
            <a:off x="4801857" y="4277638"/>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xmlns="" id="{801AD5B9-1E6E-7449-B8A6-64062109C481}"/>
              </a:ext>
            </a:extLst>
          </p:cNvPr>
          <p:cNvCxnSpPr/>
          <p:nvPr/>
        </p:nvCxnSpPr>
        <p:spPr>
          <a:xfrm flipH="1">
            <a:off x="4801857" y="5375839"/>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xmlns="" id="{55B62AA5-ADCD-5740-B03A-0387EC8E0AE1}"/>
              </a:ext>
            </a:extLst>
          </p:cNvPr>
          <p:cNvGrpSpPr/>
          <p:nvPr/>
        </p:nvGrpSpPr>
        <p:grpSpPr>
          <a:xfrm>
            <a:off x="6606305" y="1229938"/>
            <a:ext cx="1596788" cy="1596788"/>
            <a:chOff x="6606305" y="547550"/>
            <a:chExt cx="1596788" cy="1596788"/>
          </a:xfrm>
        </p:grpSpPr>
        <p:sp>
          <p:nvSpPr>
            <p:cNvPr id="5" name="Oval 4">
              <a:extLst>
                <a:ext uri="{FF2B5EF4-FFF2-40B4-BE49-F238E27FC236}">
                  <a16:creationId xmlns:a16="http://schemas.microsoft.com/office/drawing/2014/main" xmlns="" id="{1A673233-8EAA-6049-9DFE-6D1BF4B2D27E}"/>
                </a:ext>
              </a:extLst>
            </p:cNvPr>
            <p:cNvSpPr/>
            <p:nvPr/>
          </p:nvSpPr>
          <p:spPr>
            <a:xfrm>
              <a:off x="6606305" y="547550"/>
              <a:ext cx="1596788" cy="1596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1" name="Group 50">
              <a:extLst>
                <a:ext uri="{FF2B5EF4-FFF2-40B4-BE49-F238E27FC236}">
                  <a16:creationId xmlns:a16="http://schemas.microsoft.com/office/drawing/2014/main" xmlns="" id="{8F1D4EA1-E280-6341-94AF-FAEEEA6FEC3D}"/>
                </a:ext>
              </a:extLst>
            </p:cNvPr>
            <p:cNvGrpSpPr/>
            <p:nvPr/>
          </p:nvGrpSpPr>
          <p:grpSpPr>
            <a:xfrm>
              <a:off x="7058142" y="899180"/>
              <a:ext cx="693115" cy="893529"/>
              <a:chOff x="4474384" y="4252989"/>
              <a:chExt cx="1315981" cy="1696496"/>
            </a:xfrm>
          </p:grpSpPr>
          <p:sp>
            <p:nvSpPr>
              <p:cNvPr id="52" name="Freeform 3">
                <a:extLst>
                  <a:ext uri="{FF2B5EF4-FFF2-40B4-BE49-F238E27FC236}">
                    <a16:creationId xmlns:a16="http://schemas.microsoft.com/office/drawing/2014/main" xmlns="" id="{4918C3FE-1B7F-3240-8720-A6A46C483176}"/>
                  </a:ext>
                </a:extLst>
              </p:cNvPr>
              <p:cNvSpPr/>
              <p:nvPr/>
            </p:nvSpPr>
            <p:spPr>
              <a:xfrm>
                <a:off x="4474384" y="4252989"/>
                <a:ext cx="989940" cy="667626"/>
              </a:xfrm>
              <a:custGeom>
                <a:avLst/>
                <a:gdLst>
                  <a:gd name="connsiteX0" fmla="*/ 989940 w 989940"/>
                  <a:gd name="connsiteY0" fmla="*/ 274803 h 667626"/>
                  <a:gd name="connsiteX1" fmla="*/ 989940 w 989940"/>
                  <a:gd name="connsiteY1" fmla="*/ 68770 h 667626"/>
                  <a:gd name="connsiteX2" fmla="*/ 922579 w 989940"/>
                  <a:gd name="connsiteY2" fmla="*/ 0 h 667626"/>
                  <a:gd name="connsiteX3" fmla="*/ 70777 w 989940"/>
                  <a:gd name="connsiteY3" fmla="*/ 0 h 667626"/>
                  <a:gd name="connsiteX4" fmla="*/ 0 w 989940"/>
                  <a:gd name="connsiteY4" fmla="*/ 68770 h 667626"/>
                  <a:gd name="connsiteX5" fmla="*/ 0 w 989940"/>
                  <a:gd name="connsiteY5" fmla="*/ 265163 h 667626"/>
                  <a:gd name="connsiteX6" fmla="*/ 0 w 989940"/>
                  <a:gd name="connsiteY6" fmla="*/ 598272 h 667626"/>
                  <a:gd name="connsiteX7" fmla="*/ 70777 w 989940"/>
                  <a:gd name="connsiteY7" fmla="*/ 667626 h 667626"/>
                  <a:gd name="connsiteX8" fmla="*/ 232067 w 989940"/>
                  <a:gd name="connsiteY8" fmla="*/ 667626 h 6676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89940" h="667626">
                    <a:moveTo>
                      <a:pt x="989940" y="274803"/>
                    </a:moveTo>
                    <a:lnTo>
                      <a:pt x="989940" y="68770"/>
                    </a:lnTo>
                    <a:cubicBezTo>
                      <a:pt x="989940" y="30632"/>
                      <a:pt x="960717" y="0"/>
                      <a:pt x="922579" y="0"/>
                    </a:cubicBezTo>
                    <a:lnTo>
                      <a:pt x="70777" y="0"/>
                    </a:lnTo>
                    <a:cubicBezTo>
                      <a:pt x="32626" y="0"/>
                      <a:pt x="0" y="30632"/>
                      <a:pt x="0" y="68770"/>
                    </a:cubicBezTo>
                    <a:lnTo>
                      <a:pt x="0" y="265163"/>
                    </a:lnTo>
                    <a:lnTo>
                      <a:pt x="0" y="598272"/>
                    </a:lnTo>
                    <a:cubicBezTo>
                      <a:pt x="0" y="636422"/>
                      <a:pt x="32626" y="667626"/>
                      <a:pt x="70777" y="667626"/>
                    </a:cubicBezTo>
                    <a:lnTo>
                      <a:pt x="232067" y="667626"/>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52">
                <a:extLst>
                  <a:ext uri="{FF2B5EF4-FFF2-40B4-BE49-F238E27FC236}">
                    <a16:creationId xmlns:a16="http://schemas.microsoft.com/office/drawing/2014/main" xmlns="" id="{B9308CB7-A7AD-ED41-9C98-D5D179002E95}"/>
                  </a:ext>
                </a:extLst>
              </p:cNvPr>
              <p:cNvSpPr/>
              <p:nvPr/>
            </p:nvSpPr>
            <p:spPr>
              <a:xfrm>
                <a:off x="4474388" y="4416350"/>
                <a:ext cx="989940" cy="0"/>
              </a:xfrm>
              <a:custGeom>
                <a:avLst/>
                <a:gdLst>
                  <a:gd name="connsiteX0" fmla="*/ 0 w 989940"/>
                  <a:gd name="connsiteY0" fmla="*/ 0 h 0"/>
                  <a:gd name="connsiteX1" fmla="*/ 989940 w 989940"/>
                  <a:gd name="connsiteY1" fmla="*/ 0 h 0"/>
                </a:gdLst>
                <a:ahLst/>
                <a:cxnLst>
                  <a:cxn ang="0">
                    <a:pos x="connsiteX0" y="connsiteY0"/>
                  </a:cxn>
                  <a:cxn ang="1">
                    <a:pos x="connsiteX1" y="connsiteY1"/>
                  </a:cxn>
                </a:cxnLst>
                <a:rect l="l" t="t" r="r" b="b"/>
                <a:pathLst>
                  <a:path w="989940">
                    <a:moveTo>
                      <a:pt x="0" y="0"/>
                    </a:moveTo>
                    <a:lnTo>
                      <a:pt x="98994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6C99424A-8705-4340-B1F1-1E4539E15E13}"/>
                  </a:ext>
                </a:extLst>
              </p:cNvPr>
              <p:cNvSpPr/>
              <p:nvPr/>
            </p:nvSpPr>
            <p:spPr>
              <a:xfrm>
                <a:off x="4709277" y="4526768"/>
                <a:ext cx="1081088" cy="1422717"/>
              </a:xfrm>
              <a:custGeom>
                <a:avLst/>
                <a:gdLst>
                  <a:gd name="connsiteX0" fmla="*/ 1005103 w 1081088"/>
                  <a:gd name="connsiteY0" fmla="*/ 1422717 h 1422717"/>
                  <a:gd name="connsiteX1" fmla="*/ 75984 w 1081088"/>
                  <a:gd name="connsiteY1" fmla="*/ 1422717 h 1422717"/>
                  <a:gd name="connsiteX2" fmla="*/ 0 w 1081088"/>
                  <a:gd name="connsiteY2" fmla="*/ 1346746 h 1422717"/>
                  <a:gd name="connsiteX3" fmla="*/ 0 w 1081088"/>
                  <a:gd name="connsiteY3" fmla="*/ 75984 h 1422717"/>
                  <a:gd name="connsiteX4" fmla="*/ 75984 w 1081088"/>
                  <a:gd name="connsiteY4" fmla="*/ 0 h 1422717"/>
                  <a:gd name="connsiteX5" fmla="*/ 1005103 w 1081088"/>
                  <a:gd name="connsiteY5" fmla="*/ 0 h 1422717"/>
                  <a:gd name="connsiteX6" fmla="*/ 1081088 w 1081088"/>
                  <a:gd name="connsiteY6" fmla="*/ 75984 h 1422717"/>
                  <a:gd name="connsiteX7" fmla="*/ 1081088 w 1081088"/>
                  <a:gd name="connsiteY7" fmla="*/ 1346746 h 1422717"/>
                  <a:gd name="connsiteX8" fmla="*/ 1005103 w 1081088"/>
                  <a:gd name="connsiteY8" fmla="*/ 1422717 h 14227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81088" h="1422717">
                    <a:moveTo>
                      <a:pt x="1005103" y="1422717"/>
                    </a:moveTo>
                    <a:lnTo>
                      <a:pt x="75984" y="1422717"/>
                    </a:lnTo>
                    <a:cubicBezTo>
                      <a:pt x="34201" y="1422717"/>
                      <a:pt x="0" y="1388529"/>
                      <a:pt x="0" y="1346746"/>
                    </a:cubicBezTo>
                    <a:lnTo>
                      <a:pt x="0" y="75984"/>
                    </a:lnTo>
                    <a:cubicBezTo>
                      <a:pt x="0" y="34188"/>
                      <a:pt x="34201" y="0"/>
                      <a:pt x="75984" y="0"/>
                    </a:cubicBezTo>
                    <a:lnTo>
                      <a:pt x="1005103" y="0"/>
                    </a:lnTo>
                    <a:cubicBezTo>
                      <a:pt x="1046899" y="0"/>
                      <a:pt x="1081088" y="34188"/>
                      <a:pt x="1081088" y="75984"/>
                    </a:cubicBezTo>
                    <a:lnTo>
                      <a:pt x="1081088" y="1346746"/>
                    </a:lnTo>
                    <a:cubicBezTo>
                      <a:pt x="1081088" y="1388529"/>
                      <a:pt x="1046899" y="1422717"/>
                      <a:pt x="1005103" y="1422717"/>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A02388CC-33CE-7449-961C-D18DDC2C4DAD}"/>
                  </a:ext>
                </a:extLst>
              </p:cNvPr>
              <p:cNvSpPr/>
              <p:nvPr/>
            </p:nvSpPr>
            <p:spPr>
              <a:xfrm>
                <a:off x="4825517" y="5401894"/>
                <a:ext cx="848614" cy="279667"/>
              </a:xfrm>
              <a:custGeom>
                <a:avLst/>
                <a:gdLst>
                  <a:gd name="connsiteX0" fmla="*/ 0 w 848614"/>
                  <a:gd name="connsiteY0" fmla="*/ 279667 h 279667"/>
                  <a:gd name="connsiteX1" fmla="*/ 848614 w 848614"/>
                  <a:gd name="connsiteY1" fmla="*/ 279667 h 279667"/>
                  <a:gd name="connsiteX2" fmla="*/ 848614 w 848614"/>
                  <a:gd name="connsiteY2" fmla="*/ 0 h 279667"/>
                  <a:gd name="connsiteX3" fmla="*/ 0 w 848614"/>
                  <a:gd name="connsiteY3" fmla="*/ 0 h 279667"/>
                </a:gdLst>
                <a:ahLst/>
                <a:cxnLst>
                  <a:cxn ang="0">
                    <a:pos x="connsiteX0" y="connsiteY0"/>
                  </a:cxn>
                  <a:cxn ang="1">
                    <a:pos x="connsiteX1" y="connsiteY1"/>
                  </a:cxn>
                  <a:cxn ang="2">
                    <a:pos x="connsiteX2" y="connsiteY2"/>
                  </a:cxn>
                  <a:cxn ang="3">
                    <a:pos x="connsiteX3" y="connsiteY3"/>
                  </a:cxn>
                </a:cxnLst>
                <a:rect l="l" t="t" r="r" b="b"/>
                <a:pathLst>
                  <a:path w="848614" h="279667">
                    <a:moveTo>
                      <a:pt x="0" y="279667"/>
                    </a:moveTo>
                    <a:lnTo>
                      <a:pt x="848614" y="279667"/>
                    </a:lnTo>
                    <a:lnTo>
                      <a:pt x="848614" y="0"/>
                    </a:lnTo>
                    <a:lnTo>
                      <a:pt x="0" y="0"/>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8C1B092F-9513-7846-AC03-83AB66FB267A}"/>
                  </a:ext>
                </a:extLst>
              </p:cNvPr>
              <p:cNvSpPr/>
              <p:nvPr/>
            </p:nvSpPr>
            <p:spPr>
              <a:xfrm>
                <a:off x="5122689" y="4730591"/>
                <a:ext cx="273571" cy="494995"/>
              </a:xfrm>
              <a:custGeom>
                <a:avLst/>
                <a:gdLst>
                  <a:gd name="connsiteX0" fmla="*/ 0 w 273571"/>
                  <a:gd name="connsiteY0" fmla="*/ 291490 h 494995"/>
                  <a:gd name="connsiteX1" fmla="*/ 127813 w 273571"/>
                  <a:gd name="connsiteY1" fmla="*/ 291490 h 494995"/>
                  <a:gd name="connsiteX2" fmla="*/ 273571 w 273571"/>
                  <a:gd name="connsiteY2" fmla="*/ 145745 h 494995"/>
                  <a:gd name="connsiteX3" fmla="*/ 127813 w 273571"/>
                  <a:gd name="connsiteY3" fmla="*/ 0 h 494995"/>
                  <a:gd name="connsiteX4" fmla="*/ 0 w 273571"/>
                  <a:gd name="connsiteY4" fmla="*/ 0 h 494995"/>
                  <a:gd name="connsiteX5" fmla="*/ 0 w 273571"/>
                  <a:gd name="connsiteY5" fmla="*/ 494995 h 4949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73571" h="494995">
                    <a:moveTo>
                      <a:pt x="0" y="291490"/>
                    </a:moveTo>
                    <a:lnTo>
                      <a:pt x="127813" y="291490"/>
                    </a:lnTo>
                    <a:cubicBezTo>
                      <a:pt x="208318" y="291490"/>
                      <a:pt x="273571" y="226238"/>
                      <a:pt x="273571" y="145745"/>
                    </a:cubicBezTo>
                    <a:cubicBezTo>
                      <a:pt x="273571" y="65253"/>
                      <a:pt x="208318" y="0"/>
                      <a:pt x="127813" y="0"/>
                    </a:cubicBezTo>
                    <a:lnTo>
                      <a:pt x="0" y="0"/>
                    </a:lnTo>
                    <a:lnTo>
                      <a:pt x="0" y="494995"/>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Group 7">
            <a:extLst>
              <a:ext uri="{FF2B5EF4-FFF2-40B4-BE49-F238E27FC236}">
                <a16:creationId xmlns:a16="http://schemas.microsoft.com/office/drawing/2014/main" xmlns="" id="{DC8B013B-4E64-504F-AB76-A6C3B99A01EE}"/>
              </a:ext>
            </a:extLst>
          </p:cNvPr>
          <p:cNvGrpSpPr/>
          <p:nvPr/>
        </p:nvGrpSpPr>
        <p:grpSpPr>
          <a:xfrm>
            <a:off x="9827177" y="1229938"/>
            <a:ext cx="1596788" cy="1596788"/>
            <a:chOff x="9827177" y="547550"/>
            <a:chExt cx="1596788" cy="1596788"/>
          </a:xfrm>
        </p:grpSpPr>
        <p:sp>
          <p:nvSpPr>
            <p:cNvPr id="65" name="Oval 64">
              <a:extLst>
                <a:ext uri="{FF2B5EF4-FFF2-40B4-BE49-F238E27FC236}">
                  <a16:creationId xmlns:a16="http://schemas.microsoft.com/office/drawing/2014/main" xmlns="" id="{4B4EB5F1-E357-2A4F-8AD2-A0F6F6B95916}"/>
                </a:ext>
              </a:extLst>
            </p:cNvPr>
            <p:cNvSpPr/>
            <p:nvPr/>
          </p:nvSpPr>
          <p:spPr>
            <a:xfrm>
              <a:off x="9827177" y="547550"/>
              <a:ext cx="1596788" cy="1596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a16="http://schemas.microsoft.com/office/drawing/2014/main" xmlns="" id="{C6507B37-EAFA-764C-A51A-E58D23038A6D}"/>
                </a:ext>
              </a:extLst>
            </p:cNvPr>
            <p:cNvGrpSpPr/>
            <p:nvPr/>
          </p:nvGrpSpPr>
          <p:grpSpPr>
            <a:xfrm>
              <a:off x="10351000" y="879932"/>
              <a:ext cx="549143" cy="932025"/>
              <a:chOff x="13054967" y="6637836"/>
              <a:chExt cx="1089571" cy="1849260"/>
            </a:xfrm>
          </p:grpSpPr>
          <p:sp>
            <p:nvSpPr>
              <p:cNvPr id="58" name="Freeform 3">
                <a:extLst>
                  <a:ext uri="{FF2B5EF4-FFF2-40B4-BE49-F238E27FC236}">
                    <a16:creationId xmlns:a16="http://schemas.microsoft.com/office/drawing/2014/main" xmlns="" id="{1CB7328B-46E1-0444-BB53-831DCF9667EB}"/>
                  </a:ext>
                </a:extLst>
              </p:cNvPr>
              <p:cNvSpPr/>
              <p:nvPr/>
            </p:nvSpPr>
            <p:spPr>
              <a:xfrm>
                <a:off x="13527274" y="7599214"/>
                <a:ext cx="144958" cy="144958"/>
              </a:xfrm>
              <a:custGeom>
                <a:avLst/>
                <a:gdLst>
                  <a:gd name="connsiteX0" fmla="*/ 144958 w 144958"/>
                  <a:gd name="connsiteY0" fmla="*/ 72479 h 144958"/>
                  <a:gd name="connsiteX1" fmla="*/ 72479 w 144958"/>
                  <a:gd name="connsiteY1" fmla="*/ 144958 h 144958"/>
                  <a:gd name="connsiteX2" fmla="*/ 0 w 144958"/>
                  <a:gd name="connsiteY2" fmla="*/ 72479 h 144958"/>
                  <a:gd name="connsiteX3" fmla="*/ 72479 w 144958"/>
                  <a:gd name="connsiteY3" fmla="*/ 0 h 144958"/>
                  <a:gd name="connsiteX4" fmla="*/ 144958 w 144958"/>
                  <a:gd name="connsiteY4" fmla="*/ 72479 h 1449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958" h="144958">
                    <a:moveTo>
                      <a:pt x="144958" y="72479"/>
                    </a:moveTo>
                    <a:cubicBezTo>
                      <a:pt x="144958" y="112509"/>
                      <a:pt x="112497" y="144958"/>
                      <a:pt x="72479" y="144958"/>
                    </a:cubicBezTo>
                    <a:cubicBezTo>
                      <a:pt x="32449" y="144958"/>
                      <a:pt x="0" y="112509"/>
                      <a:pt x="0" y="72479"/>
                    </a:cubicBezTo>
                    <a:cubicBezTo>
                      <a:pt x="0" y="32461"/>
                      <a:pt x="32449" y="0"/>
                      <a:pt x="72479" y="0"/>
                    </a:cubicBezTo>
                    <a:cubicBezTo>
                      <a:pt x="112497" y="0"/>
                      <a:pt x="144958" y="32461"/>
                      <a:pt x="144958" y="7247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66AD1C6F-2FA4-EC4B-9E38-4E4E470387AD}"/>
                  </a:ext>
                </a:extLst>
              </p:cNvPr>
              <p:cNvSpPr/>
              <p:nvPr/>
            </p:nvSpPr>
            <p:spPr>
              <a:xfrm>
                <a:off x="13328476" y="7292612"/>
                <a:ext cx="542557" cy="114427"/>
              </a:xfrm>
              <a:custGeom>
                <a:avLst/>
                <a:gdLst>
                  <a:gd name="connsiteX0" fmla="*/ 0 w 542557"/>
                  <a:gd name="connsiteY0" fmla="*/ 114427 h 114427"/>
                  <a:gd name="connsiteX1" fmla="*/ 271272 w 542557"/>
                  <a:gd name="connsiteY1" fmla="*/ 0 h 114427"/>
                  <a:gd name="connsiteX2" fmla="*/ 542557 w 542557"/>
                  <a:gd name="connsiteY2" fmla="*/ 114427 h 114427"/>
                </a:gdLst>
                <a:ahLst/>
                <a:cxnLst>
                  <a:cxn ang="0">
                    <a:pos x="connsiteX0" y="connsiteY0"/>
                  </a:cxn>
                  <a:cxn ang="1">
                    <a:pos x="connsiteX1" y="connsiteY1"/>
                  </a:cxn>
                  <a:cxn ang="2">
                    <a:pos x="connsiteX2" y="connsiteY2"/>
                  </a:cxn>
                </a:cxnLst>
                <a:rect l="l" t="t" r="r" b="b"/>
                <a:pathLst>
                  <a:path w="542557" h="114427">
                    <a:moveTo>
                      <a:pt x="0" y="114427"/>
                    </a:moveTo>
                    <a:cubicBezTo>
                      <a:pt x="68834" y="43866"/>
                      <a:pt x="164909" y="0"/>
                      <a:pt x="271272" y="0"/>
                    </a:cubicBezTo>
                    <a:cubicBezTo>
                      <a:pt x="377634" y="0"/>
                      <a:pt x="473710" y="43866"/>
                      <a:pt x="542557" y="114427"/>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79612708-A577-4446-8ABA-4A7DE33137D4}"/>
                  </a:ext>
                </a:extLst>
              </p:cNvPr>
              <p:cNvSpPr/>
              <p:nvPr/>
            </p:nvSpPr>
            <p:spPr>
              <a:xfrm>
                <a:off x="13209228" y="7124050"/>
                <a:ext cx="781037" cy="163754"/>
              </a:xfrm>
              <a:custGeom>
                <a:avLst/>
                <a:gdLst>
                  <a:gd name="connsiteX0" fmla="*/ 781037 w 781037"/>
                  <a:gd name="connsiteY0" fmla="*/ 163754 h 163754"/>
                  <a:gd name="connsiteX1" fmla="*/ 390525 w 781037"/>
                  <a:gd name="connsiteY1" fmla="*/ 0 h 163754"/>
                  <a:gd name="connsiteX2" fmla="*/ 0 w 781037"/>
                  <a:gd name="connsiteY2" fmla="*/ 163754 h 163754"/>
                </a:gdLst>
                <a:ahLst/>
                <a:cxnLst>
                  <a:cxn ang="0">
                    <a:pos x="connsiteX0" y="connsiteY0"/>
                  </a:cxn>
                  <a:cxn ang="1">
                    <a:pos x="connsiteX1" y="connsiteY1"/>
                  </a:cxn>
                  <a:cxn ang="2">
                    <a:pos x="connsiteX2" y="connsiteY2"/>
                  </a:cxn>
                </a:cxnLst>
                <a:rect l="l" t="t" r="r" b="b"/>
                <a:pathLst>
                  <a:path w="781037" h="163754">
                    <a:moveTo>
                      <a:pt x="781037" y="163754"/>
                    </a:moveTo>
                    <a:cubicBezTo>
                      <a:pt x="681685" y="62700"/>
                      <a:pt x="543433" y="0"/>
                      <a:pt x="390525" y="0"/>
                    </a:cubicBezTo>
                    <a:cubicBezTo>
                      <a:pt x="237604" y="0"/>
                      <a:pt x="99352" y="62700"/>
                      <a:pt x="0" y="163754"/>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C28067D1-A281-D34C-B8AF-587D1B9E3DD6}"/>
                  </a:ext>
                </a:extLst>
              </p:cNvPr>
              <p:cNvSpPr/>
              <p:nvPr/>
            </p:nvSpPr>
            <p:spPr>
              <a:xfrm>
                <a:off x="13435781" y="7444379"/>
                <a:ext cx="327927" cy="69977"/>
              </a:xfrm>
              <a:custGeom>
                <a:avLst/>
                <a:gdLst>
                  <a:gd name="connsiteX0" fmla="*/ 0 w 327927"/>
                  <a:gd name="connsiteY0" fmla="*/ 69977 h 69977"/>
                  <a:gd name="connsiteX1" fmla="*/ 163970 w 327927"/>
                  <a:gd name="connsiteY1" fmla="*/ 0 h 69977"/>
                  <a:gd name="connsiteX2" fmla="*/ 327927 w 327927"/>
                  <a:gd name="connsiteY2" fmla="*/ 69977 h 69977"/>
                </a:gdLst>
                <a:ahLst/>
                <a:cxnLst>
                  <a:cxn ang="0">
                    <a:pos x="connsiteX0" y="connsiteY0"/>
                  </a:cxn>
                  <a:cxn ang="1">
                    <a:pos x="connsiteX1" y="connsiteY1"/>
                  </a:cxn>
                  <a:cxn ang="2">
                    <a:pos x="connsiteX2" y="connsiteY2"/>
                  </a:cxn>
                </a:cxnLst>
                <a:rect l="l" t="t" r="r" b="b"/>
                <a:pathLst>
                  <a:path w="327927" h="69977">
                    <a:moveTo>
                      <a:pt x="0" y="69977"/>
                    </a:moveTo>
                    <a:cubicBezTo>
                      <a:pt x="41377" y="26873"/>
                      <a:pt x="99517" y="0"/>
                      <a:pt x="163970" y="0"/>
                    </a:cubicBezTo>
                    <a:cubicBezTo>
                      <a:pt x="228422" y="0"/>
                      <a:pt x="286563" y="26873"/>
                      <a:pt x="327927" y="69977"/>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7AF24768-867A-604B-8048-EE789C18E7C5}"/>
                  </a:ext>
                </a:extLst>
              </p:cNvPr>
              <p:cNvSpPr/>
              <p:nvPr/>
            </p:nvSpPr>
            <p:spPr>
              <a:xfrm>
                <a:off x="13054967" y="6637836"/>
                <a:ext cx="1089571" cy="1849260"/>
              </a:xfrm>
              <a:custGeom>
                <a:avLst/>
                <a:gdLst>
                  <a:gd name="connsiteX0" fmla="*/ 1089571 w 1089571"/>
                  <a:gd name="connsiteY0" fmla="*/ 104115 h 1849260"/>
                  <a:gd name="connsiteX1" fmla="*/ 990626 w 1089571"/>
                  <a:gd name="connsiteY1" fmla="*/ 1550 h 1849260"/>
                  <a:gd name="connsiteX2" fmla="*/ 102159 w 1089571"/>
                  <a:gd name="connsiteY2" fmla="*/ 0 h 1849260"/>
                  <a:gd name="connsiteX3" fmla="*/ 2908 w 1089571"/>
                  <a:gd name="connsiteY3" fmla="*/ 102222 h 1849260"/>
                  <a:gd name="connsiteX4" fmla="*/ 0 w 1089571"/>
                  <a:gd name="connsiteY4" fmla="*/ 1488402 h 1849260"/>
                  <a:gd name="connsiteX5" fmla="*/ 495 w 1089571"/>
                  <a:gd name="connsiteY5" fmla="*/ 1488351 h 1849260"/>
                  <a:gd name="connsiteX6" fmla="*/ 0 w 1089571"/>
                  <a:gd name="connsiteY6" fmla="*/ 1745145 h 1849260"/>
                  <a:gd name="connsiteX7" fmla="*/ 98946 w 1089571"/>
                  <a:gd name="connsiteY7" fmla="*/ 1847710 h 1849260"/>
                  <a:gd name="connsiteX8" fmla="*/ 987412 w 1089571"/>
                  <a:gd name="connsiteY8" fmla="*/ 1849260 h 1849260"/>
                  <a:gd name="connsiteX9" fmla="*/ 1086663 w 1089571"/>
                  <a:gd name="connsiteY9" fmla="*/ 1747038 h 1849260"/>
                  <a:gd name="connsiteX10" fmla="*/ 1089571 w 1089571"/>
                  <a:gd name="connsiteY10" fmla="*/ 360858 h 1849260"/>
                  <a:gd name="connsiteX11" fmla="*/ 1089076 w 1089571"/>
                  <a:gd name="connsiteY11" fmla="*/ 360909 h 1849260"/>
                  <a:gd name="connsiteX12" fmla="*/ 1089571 w 1089571"/>
                  <a:gd name="connsiteY12" fmla="*/ 104115 h 18492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089571" h="1849260">
                    <a:moveTo>
                      <a:pt x="1089571" y="104115"/>
                    </a:moveTo>
                    <a:cubicBezTo>
                      <a:pt x="1089660" y="47549"/>
                      <a:pt x="1045388" y="1677"/>
                      <a:pt x="990626" y="1550"/>
                    </a:cubicBezTo>
                    <a:lnTo>
                      <a:pt x="102159" y="0"/>
                    </a:lnTo>
                    <a:cubicBezTo>
                      <a:pt x="47447" y="-89"/>
                      <a:pt x="2985" y="45695"/>
                      <a:pt x="2908" y="102222"/>
                    </a:cubicBezTo>
                    <a:lnTo>
                      <a:pt x="0" y="1488402"/>
                    </a:lnTo>
                    <a:lnTo>
                      <a:pt x="495" y="1488351"/>
                    </a:lnTo>
                    <a:lnTo>
                      <a:pt x="0" y="1745145"/>
                    </a:lnTo>
                    <a:cubicBezTo>
                      <a:pt x="-89" y="1801711"/>
                      <a:pt x="44196" y="1847583"/>
                      <a:pt x="98946" y="1847710"/>
                    </a:cubicBezTo>
                    <a:lnTo>
                      <a:pt x="987412" y="1849260"/>
                    </a:lnTo>
                    <a:cubicBezTo>
                      <a:pt x="1042124" y="1849349"/>
                      <a:pt x="1086574" y="1803565"/>
                      <a:pt x="1086663" y="1747038"/>
                    </a:cubicBezTo>
                    <a:lnTo>
                      <a:pt x="1089571" y="360858"/>
                    </a:lnTo>
                    <a:lnTo>
                      <a:pt x="1089076" y="360909"/>
                    </a:lnTo>
                    <a:lnTo>
                      <a:pt x="1089571" y="104115"/>
                    </a:ln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a:extLst>
                  <a:ext uri="{FF2B5EF4-FFF2-40B4-BE49-F238E27FC236}">
                    <a16:creationId xmlns:a16="http://schemas.microsoft.com/office/drawing/2014/main" xmlns="" id="{5FAAD2E4-1FFC-1E46-BF3B-62C58503AC61}"/>
                  </a:ext>
                </a:extLst>
              </p:cNvPr>
              <p:cNvSpPr/>
              <p:nvPr/>
            </p:nvSpPr>
            <p:spPr>
              <a:xfrm>
                <a:off x="13403151" y="6813116"/>
                <a:ext cx="393192" cy="0"/>
              </a:xfrm>
              <a:custGeom>
                <a:avLst/>
                <a:gdLst>
                  <a:gd name="connsiteX0" fmla="*/ 0 w 393192"/>
                  <a:gd name="connsiteY0" fmla="*/ 0 h 0"/>
                  <a:gd name="connsiteX1" fmla="*/ 393192 w 393192"/>
                  <a:gd name="connsiteY1" fmla="*/ 0 h 0"/>
                </a:gdLst>
                <a:ahLst/>
                <a:cxnLst>
                  <a:cxn ang="0">
                    <a:pos x="connsiteX0" y="connsiteY0"/>
                  </a:cxn>
                  <a:cxn ang="1">
                    <a:pos x="connsiteX1" y="connsiteY1"/>
                  </a:cxn>
                </a:cxnLst>
                <a:rect l="l" t="t" r="r" b="b"/>
                <a:pathLst>
                  <a:path w="393192">
                    <a:moveTo>
                      <a:pt x="0" y="0"/>
                    </a:moveTo>
                    <a:lnTo>
                      <a:pt x="393192"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a16="http://schemas.microsoft.com/office/drawing/2014/main" xmlns="" id="{A92AC859-BA09-154F-9DE2-867DB665D83C}"/>
                  </a:ext>
                </a:extLst>
              </p:cNvPr>
              <p:cNvSpPr/>
              <p:nvPr/>
            </p:nvSpPr>
            <p:spPr>
              <a:xfrm>
                <a:off x="13536389" y="8299512"/>
                <a:ext cx="126733" cy="0"/>
              </a:xfrm>
              <a:custGeom>
                <a:avLst/>
                <a:gdLst>
                  <a:gd name="connsiteX0" fmla="*/ 0 w 126733"/>
                  <a:gd name="connsiteY0" fmla="*/ 0 h 0"/>
                  <a:gd name="connsiteX1" fmla="*/ 126733 w 126733"/>
                  <a:gd name="connsiteY1" fmla="*/ 0 h 0"/>
                </a:gdLst>
                <a:ahLst/>
                <a:cxnLst>
                  <a:cxn ang="0">
                    <a:pos x="connsiteX0" y="connsiteY0"/>
                  </a:cxn>
                  <a:cxn ang="1">
                    <a:pos x="connsiteX1" y="connsiteY1"/>
                  </a:cxn>
                </a:cxnLst>
                <a:rect l="l" t="t" r="r" b="b"/>
                <a:pathLst>
                  <a:path w="126733">
                    <a:moveTo>
                      <a:pt x="0" y="0"/>
                    </a:moveTo>
                    <a:lnTo>
                      <a:pt x="1267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7402461" y="3394262"/>
            <a:ext cx="3264611" cy="1883593"/>
          </a:xfrm>
        </p:spPr>
        <p:txBody>
          <a:bodyPr anchor="t" anchorCtr="0">
            <a:spAutoFit/>
          </a:bodyPr>
          <a:lstStyle/>
          <a:p>
            <a:pPr algn="ctr"/>
            <a:r>
              <a:rPr lang="en-US" sz="3400" dirty="0">
                <a:solidFill>
                  <a:schemeClr val="bg1"/>
                </a:solidFill>
              </a:rPr>
              <a:t>Give employees payment options, and drive adoption. </a:t>
            </a:r>
          </a:p>
        </p:txBody>
      </p:sp>
      <p:grpSp>
        <p:nvGrpSpPr>
          <p:cNvPr id="37" name="Group 36">
            <a:extLst>
              <a:ext uri="{FF2B5EF4-FFF2-40B4-BE49-F238E27FC236}">
                <a16:creationId xmlns:a16="http://schemas.microsoft.com/office/drawing/2014/main" xmlns="" id="{83228C7A-DA8A-EE4F-9C29-F8FB7AFF1642}"/>
              </a:ext>
            </a:extLst>
          </p:cNvPr>
          <p:cNvGrpSpPr/>
          <p:nvPr/>
        </p:nvGrpSpPr>
        <p:grpSpPr>
          <a:xfrm>
            <a:off x="8541596" y="1741130"/>
            <a:ext cx="986340" cy="1102226"/>
            <a:chOff x="6056121" y="8207430"/>
            <a:chExt cx="1219821" cy="1363140"/>
          </a:xfrm>
        </p:grpSpPr>
        <p:sp>
          <p:nvSpPr>
            <p:cNvPr id="38" name="Freeform 37">
              <a:extLst>
                <a:ext uri="{FF2B5EF4-FFF2-40B4-BE49-F238E27FC236}">
                  <a16:creationId xmlns:a16="http://schemas.microsoft.com/office/drawing/2014/main" xmlns="" id="{48F094DC-674A-764D-BB47-6CA6E367288D}"/>
                </a:ext>
              </a:extLst>
            </p:cNvPr>
            <p:cNvSpPr/>
            <p:nvPr/>
          </p:nvSpPr>
          <p:spPr>
            <a:xfrm>
              <a:off x="6056121" y="8207430"/>
              <a:ext cx="1115212" cy="760374"/>
            </a:xfrm>
            <a:custGeom>
              <a:avLst/>
              <a:gdLst>
                <a:gd name="connsiteX0" fmla="*/ 1115212 w 1115212"/>
                <a:gd name="connsiteY0" fmla="*/ 460159 h 760374"/>
                <a:gd name="connsiteX1" fmla="*/ 1115212 w 1115212"/>
                <a:gd name="connsiteY1" fmla="*/ 50698 h 760374"/>
                <a:gd name="connsiteX2" fmla="*/ 1064527 w 1115212"/>
                <a:gd name="connsiteY2" fmla="*/ 0 h 760374"/>
                <a:gd name="connsiteX3" fmla="*/ 50686 w 1115212"/>
                <a:gd name="connsiteY3" fmla="*/ 0 h 760374"/>
                <a:gd name="connsiteX4" fmla="*/ 0 w 1115212"/>
                <a:gd name="connsiteY4" fmla="*/ 50698 h 760374"/>
                <a:gd name="connsiteX5" fmla="*/ 0 w 1115212"/>
                <a:gd name="connsiteY5" fmla="*/ 709676 h 760374"/>
                <a:gd name="connsiteX6" fmla="*/ 50686 w 1115212"/>
                <a:gd name="connsiteY6" fmla="*/ 760374 h 760374"/>
                <a:gd name="connsiteX7" fmla="*/ 218923 w 1115212"/>
                <a:gd name="connsiteY7" fmla="*/ 760374 h 7603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115212" h="760374">
                  <a:moveTo>
                    <a:pt x="1115212" y="460159"/>
                  </a:moveTo>
                  <a:lnTo>
                    <a:pt x="1115212" y="50698"/>
                  </a:lnTo>
                  <a:cubicBezTo>
                    <a:pt x="1115212" y="22746"/>
                    <a:pt x="1092467" y="0"/>
                    <a:pt x="1064527" y="0"/>
                  </a:cubicBezTo>
                  <a:lnTo>
                    <a:pt x="50686" y="0"/>
                  </a:lnTo>
                  <a:cubicBezTo>
                    <a:pt x="22746" y="0"/>
                    <a:pt x="0" y="22746"/>
                    <a:pt x="0" y="50698"/>
                  </a:cubicBezTo>
                  <a:lnTo>
                    <a:pt x="0" y="709676"/>
                  </a:lnTo>
                  <a:cubicBezTo>
                    <a:pt x="0" y="737641"/>
                    <a:pt x="22746" y="760374"/>
                    <a:pt x="50686" y="760374"/>
                  </a:cubicBezTo>
                  <a:lnTo>
                    <a:pt x="218923" y="76037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a:extLst>
                <a:ext uri="{FF2B5EF4-FFF2-40B4-BE49-F238E27FC236}">
                  <a16:creationId xmlns:a16="http://schemas.microsoft.com/office/drawing/2014/main" xmlns="" id="{BBA4EB99-697E-B243-89B6-34F2E1527006}"/>
                </a:ext>
              </a:extLst>
            </p:cNvPr>
            <p:cNvSpPr/>
            <p:nvPr/>
          </p:nvSpPr>
          <p:spPr>
            <a:xfrm>
              <a:off x="6419040"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12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59" y="506920"/>
                    <a:pt x="0" y="519595"/>
                    <a:pt x="0" y="546849"/>
                  </a:cubicBezTo>
                  <a:cubicBezTo>
                    <a:pt x="0" y="569697"/>
                    <a:pt x="15189" y="583603"/>
                    <a:pt x="39954" y="604418"/>
                  </a:cubicBezTo>
                  <a:cubicBezTo>
                    <a:pt x="53785"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12"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764065AB-C0AD-D24C-AC71-78DC7EB568E0}"/>
                </a:ext>
              </a:extLst>
            </p:cNvPr>
            <p:cNvSpPr/>
            <p:nvPr/>
          </p:nvSpPr>
          <p:spPr>
            <a:xfrm>
              <a:off x="6895755"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35"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733839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left)">
                                      <p:cBhvr>
                                        <p:cTn id="8" dur="500"/>
                                        <p:tgtEl>
                                          <p:spTgt spid="9"/>
                                        </p:tgtEl>
                                      </p:cBhvr>
                                    </p:animEffect>
                                  </p:childTnLst>
                                </p:cTn>
                              </p:par>
                              <p:par>
                                <p:cTn id="9" presetID="1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right)">
                                      <p:cBhvr>
                                        <p:cTn id="12" dur="500"/>
                                        <p:tgtEl>
                                          <p:spTgt spid="8"/>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right)">
                                      <p:cBhvr>
                                        <p:cTn id="16" dur="300"/>
                                        <p:tgtEl>
                                          <p:spTgt spid="44"/>
                                        </p:tgtEl>
                                      </p:cBhvr>
                                    </p:animEffect>
                                  </p:childTnLst>
                                </p:cTn>
                              </p:par>
                            </p:childTnLst>
                          </p:cTn>
                        </p:par>
                        <p:par>
                          <p:cTn id="17" fill="hold">
                            <p:stCondLst>
                              <p:cond delay="800"/>
                            </p:stCondLst>
                            <p:childTnLst>
                              <p:par>
                                <p:cTn id="18" presetID="10" presetClass="entr" presetSubtype="0" fill="hold" nodeType="after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fade">
                                      <p:cBhvr>
                                        <p:cTn id="20" dur="300"/>
                                        <p:tgtEl>
                                          <p:spTgt spid="22">
                                            <p:txEl>
                                              <p:pRg st="0" end="0"/>
                                            </p:txEl>
                                          </p:spTgt>
                                        </p:tgtEl>
                                      </p:cBhvr>
                                    </p:animEffect>
                                  </p:childTnLst>
                                </p:cTn>
                              </p:par>
                            </p:childTnLst>
                          </p:cTn>
                        </p:par>
                        <p:par>
                          <p:cTn id="21" fill="hold">
                            <p:stCondLst>
                              <p:cond delay="1100"/>
                            </p:stCondLst>
                            <p:childTnLst>
                              <p:par>
                                <p:cTn id="22" presetID="22" presetClass="entr" presetSubtype="2"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right)">
                                      <p:cBhvr>
                                        <p:cTn id="24" dur="300"/>
                                        <p:tgtEl>
                                          <p:spTgt spid="45"/>
                                        </p:tgtEl>
                                      </p:cBhvr>
                                    </p:animEffect>
                                  </p:childTnLst>
                                </p:cTn>
                              </p:par>
                            </p:childTnLst>
                          </p:cTn>
                        </p:par>
                        <p:par>
                          <p:cTn id="25" fill="hold">
                            <p:stCondLst>
                              <p:cond delay="1400"/>
                            </p:stCondLst>
                            <p:childTnLst>
                              <p:par>
                                <p:cTn id="26" presetID="10" presetClass="entr" presetSubtype="0" fill="hold" nodeType="afterEffect">
                                  <p:stCondLst>
                                    <p:cond delay="0"/>
                                  </p:stCondLst>
                                  <p:childTnLst>
                                    <p:set>
                                      <p:cBhvr>
                                        <p:cTn id="27" dur="1" fill="hold">
                                          <p:stCondLst>
                                            <p:cond delay="0"/>
                                          </p:stCondLst>
                                        </p:cTn>
                                        <p:tgtEl>
                                          <p:spTgt spid="22">
                                            <p:txEl>
                                              <p:pRg st="1" end="1"/>
                                            </p:txEl>
                                          </p:spTgt>
                                        </p:tgtEl>
                                        <p:attrNameLst>
                                          <p:attrName>style.visibility</p:attrName>
                                        </p:attrNameLst>
                                      </p:cBhvr>
                                      <p:to>
                                        <p:strVal val="visible"/>
                                      </p:to>
                                    </p:set>
                                    <p:animEffect transition="in" filter="fade">
                                      <p:cBhvr>
                                        <p:cTn id="28" dur="300"/>
                                        <p:tgtEl>
                                          <p:spTgt spid="22">
                                            <p:txEl>
                                              <p:pRg st="1" end="1"/>
                                            </p:txEl>
                                          </p:spTgt>
                                        </p:tgtEl>
                                      </p:cBhvr>
                                    </p:animEffect>
                                  </p:childTnLst>
                                </p:cTn>
                              </p:par>
                            </p:childTnLst>
                          </p:cTn>
                        </p:par>
                        <p:par>
                          <p:cTn id="29" fill="hold">
                            <p:stCondLst>
                              <p:cond delay="1700"/>
                            </p:stCondLst>
                            <p:childTnLst>
                              <p:par>
                                <p:cTn id="30" presetID="22" presetClass="entr" presetSubtype="2"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right)">
                                      <p:cBhvr>
                                        <p:cTn id="32" dur="300"/>
                                        <p:tgtEl>
                                          <p:spTgt spid="48"/>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22">
                                            <p:txEl>
                                              <p:pRg st="2" end="2"/>
                                            </p:txEl>
                                          </p:spTgt>
                                        </p:tgtEl>
                                        <p:attrNameLst>
                                          <p:attrName>style.visibility</p:attrName>
                                        </p:attrNameLst>
                                      </p:cBhvr>
                                      <p:to>
                                        <p:strVal val="visible"/>
                                      </p:to>
                                    </p:set>
                                    <p:animEffect transition="in" filter="fade">
                                      <p:cBhvr>
                                        <p:cTn id="36" dur="300"/>
                                        <p:tgtEl>
                                          <p:spTgt spid="22">
                                            <p:txEl>
                                              <p:pRg st="2" end="2"/>
                                            </p:txEl>
                                          </p:spTgt>
                                        </p:tgtEl>
                                      </p:cBhvr>
                                    </p:animEffect>
                                  </p:childTnLst>
                                </p:cTn>
                              </p:par>
                            </p:childTnLst>
                          </p:cTn>
                        </p:par>
                        <p:par>
                          <p:cTn id="37" fill="hold">
                            <p:stCondLst>
                              <p:cond delay="23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2600"/>
                            </p:stCondLst>
                            <p:childTnLst>
                              <p:par>
                                <p:cTn id="42" presetID="10" presetClass="entr" presetSubtype="0" fill="hold" nodeType="afterEffect">
                                  <p:stCondLst>
                                    <p:cond delay="0"/>
                                  </p:stCondLst>
                                  <p:childTnLst>
                                    <p:set>
                                      <p:cBhvr>
                                        <p:cTn id="43" dur="1" fill="hold">
                                          <p:stCondLst>
                                            <p:cond delay="0"/>
                                          </p:stCondLst>
                                        </p:cTn>
                                        <p:tgtEl>
                                          <p:spTgt spid="22">
                                            <p:txEl>
                                              <p:pRg st="3" end="3"/>
                                            </p:txEl>
                                          </p:spTgt>
                                        </p:tgtEl>
                                        <p:attrNameLst>
                                          <p:attrName>style.visibility</p:attrName>
                                        </p:attrNameLst>
                                      </p:cBhvr>
                                      <p:to>
                                        <p:strVal val="visible"/>
                                      </p:to>
                                    </p:set>
                                    <p:animEffect transition="in" filter="fade">
                                      <p:cBhvr>
                                        <p:cTn id="44" dur="300"/>
                                        <p:tgtEl>
                                          <p:spTgt spid="22">
                                            <p:txEl>
                                              <p:pRg st="3" end="3"/>
                                            </p:txEl>
                                          </p:spTgt>
                                        </p:tgtEl>
                                      </p:cBhvr>
                                    </p:animEffect>
                                  </p:childTnLst>
                                </p:cTn>
                              </p:par>
                            </p:childTnLst>
                          </p:cTn>
                        </p:par>
                        <p:par>
                          <p:cTn id="45" fill="hold">
                            <p:stCondLst>
                              <p:cond delay="2900"/>
                            </p:stCondLst>
                            <p:childTnLst>
                              <p:par>
                                <p:cTn id="46" presetID="22" presetClass="entr" presetSubtype="2"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right)">
                                      <p:cBhvr>
                                        <p:cTn id="48" dur="300"/>
                                        <p:tgtEl>
                                          <p:spTgt spid="50"/>
                                        </p:tgtEl>
                                      </p:cBhvr>
                                    </p:animEffect>
                                  </p:childTnLst>
                                </p:cTn>
                              </p:par>
                            </p:childTnLst>
                          </p:cTn>
                        </p:par>
                        <p:par>
                          <p:cTn id="49" fill="hold">
                            <p:stCondLst>
                              <p:cond delay="3200"/>
                            </p:stCondLst>
                            <p:childTnLst>
                              <p:par>
                                <p:cTn id="50" presetID="10" presetClass="entr" presetSubtype="0" fill="hold" nodeType="afterEffect">
                                  <p:stCondLst>
                                    <p:cond delay="0"/>
                                  </p:stCondLst>
                                  <p:childTnLst>
                                    <p:set>
                                      <p:cBhvr>
                                        <p:cTn id="51" dur="1" fill="hold">
                                          <p:stCondLst>
                                            <p:cond delay="0"/>
                                          </p:stCondLst>
                                        </p:cTn>
                                        <p:tgtEl>
                                          <p:spTgt spid="22">
                                            <p:txEl>
                                              <p:pRg st="4" end="4"/>
                                            </p:txEl>
                                          </p:spTgt>
                                        </p:tgtEl>
                                        <p:attrNameLst>
                                          <p:attrName>style.visibility</p:attrName>
                                        </p:attrNameLst>
                                      </p:cBhvr>
                                      <p:to>
                                        <p:strVal val="visible"/>
                                      </p:to>
                                    </p:set>
                                    <p:animEffect transition="in" filter="fade">
                                      <p:cBhvr>
                                        <p:cTn id="52" dur="3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HRA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69-77 can be used to deliver our HRA product message. </a:t>
            </a:r>
          </a:p>
        </p:txBody>
      </p:sp>
    </p:spTree>
    <p:extLst>
      <p:ext uri="{BB962C8B-B14F-4D97-AF65-F5344CB8AC3E}">
        <p14:creationId xmlns:p14="http://schemas.microsoft.com/office/powerpoint/2010/main" val="31351664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xmlns="" id="{7EE8C254-5451-0B4D-A78F-2B747B4F05FD}"/>
              </a:ext>
            </a:extLst>
          </p:cNvPr>
          <p:cNvPicPr>
            <a:picLocks noGrp="1" noChangeAspect="1"/>
          </p:cNvPicPr>
          <p:nvPr>
            <p:ph type="pic" sz="quarter" idx="10"/>
          </p:nvPr>
        </p:nvPicPr>
        <p:blipFill rotWithShape="1">
          <a:blip r:embed="rId2"/>
          <a:srcRect l="4903" t="5499" b="14264"/>
          <a:stretch/>
        </p:blipFill>
        <p:spPr>
          <a:xfrm>
            <a:off x="0" y="0"/>
            <a:ext cx="12192000" cy="6858000"/>
          </a:xfrm>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6985686" y="3292523"/>
            <a:ext cx="4997048" cy="2160591"/>
          </a:xfrm>
        </p:spPr>
        <p:txBody>
          <a:bodyPr wrap="square">
            <a:spAutoFit/>
          </a:bodyPr>
          <a:lstStyle/>
          <a:p>
            <a:r>
              <a:rPr lang="en-US" dirty="0"/>
              <a:t>Health</a:t>
            </a:r>
            <a:br>
              <a:rPr lang="en-US" dirty="0"/>
            </a:br>
            <a:r>
              <a:rPr lang="en-US" dirty="0"/>
              <a:t>Reimbursement Accounts</a:t>
            </a:r>
          </a:p>
        </p:txBody>
      </p:sp>
    </p:spTree>
    <p:extLst>
      <p:ext uri="{BB962C8B-B14F-4D97-AF65-F5344CB8AC3E}">
        <p14:creationId xmlns:p14="http://schemas.microsoft.com/office/powerpoint/2010/main" val="172767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202442" y="5016582"/>
            <a:ext cx="3957980" cy="969496"/>
          </a:xfrm>
          <a:prstGeom prst="rect">
            <a:avLst/>
          </a:prstGeom>
          <a:noFill/>
        </p:spPr>
        <p:txBody>
          <a:bodyPr wrap="square" lIns="0" tIns="0" rIns="0" bIns="0" rtlCol="0">
            <a:spAutoFit/>
          </a:bodyPr>
          <a:lstStyle/>
          <a:p>
            <a:pPr algn="ctr"/>
            <a:r>
              <a:rPr lang="en-US" sz="2100" dirty="0">
                <a:solidFill>
                  <a:schemeClr val="bg1"/>
                </a:solidFill>
              </a:rPr>
              <a:t>58% of employees want customized benefit options based on their personal information.</a:t>
            </a:r>
          </a:p>
        </p:txBody>
      </p:sp>
      <p:grpSp>
        <p:nvGrpSpPr>
          <p:cNvPr id="21" name="Group 20"/>
          <p:cNvGrpSpPr/>
          <p:nvPr/>
        </p:nvGrpSpPr>
        <p:grpSpPr>
          <a:xfrm>
            <a:off x="7708668" y="1797680"/>
            <a:ext cx="2942003" cy="2941292"/>
            <a:chOff x="13448342" y="4740671"/>
            <a:chExt cx="5306708" cy="5305425"/>
          </a:xfrm>
        </p:grpSpPr>
        <p:sp>
          <p:nvSpPr>
            <p:cNvPr id="22" name="Freeform 3"/>
            <p:cNvSpPr/>
            <p:nvPr/>
          </p:nvSpPr>
          <p:spPr>
            <a:xfrm>
              <a:off x="13448342" y="4740673"/>
              <a:ext cx="2650818" cy="4993437"/>
            </a:xfrm>
            <a:custGeom>
              <a:avLst/>
              <a:gdLst>
                <a:gd name="connsiteX0" fmla="*/ 2650818 w 2650818"/>
                <a:gd name="connsiteY0" fmla="*/ 0 h 4993437"/>
                <a:gd name="connsiteX1" fmla="*/ 311783 w 2650818"/>
                <a:gd name="connsiteY1" fmla="*/ 1407338 h 4993437"/>
                <a:gd name="connsiteX2" fmla="*/ 117194 w 2650818"/>
                <a:gd name="connsiteY2" fmla="*/ 3428289 h 4993437"/>
                <a:gd name="connsiteX3" fmla="*/ 1405812 w 2650818"/>
                <a:gd name="connsiteY3" fmla="*/ 4993437 h 4993437"/>
                <a:gd name="connsiteX4" fmla="*/ 2650818 w 2650818"/>
                <a:gd name="connsiteY4" fmla="*/ 2651925 h 49934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50818" h="4993437">
                  <a:moveTo>
                    <a:pt x="2650818" y="0"/>
                  </a:moveTo>
                  <a:cubicBezTo>
                    <a:pt x="1654059" y="1092"/>
                    <a:pt x="779854" y="527025"/>
                    <a:pt x="311783" y="1407338"/>
                  </a:cubicBezTo>
                  <a:cubicBezTo>
                    <a:pt x="-20868" y="2032965"/>
                    <a:pt x="-89981" y="2750693"/>
                    <a:pt x="117194" y="3428289"/>
                  </a:cubicBezTo>
                  <a:cubicBezTo>
                    <a:pt x="324051" y="4104907"/>
                    <a:pt x="781581" y="4660608"/>
                    <a:pt x="1405812" y="4993437"/>
                  </a:cubicBezTo>
                  <a:lnTo>
                    <a:pt x="2650818" y="2651925"/>
                  </a:ln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3"/>
            <p:cNvSpPr/>
            <p:nvPr/>
          </p:nvSpPr>
          <p:spPr>
            <a:xfrm>
              <a:off x="14859757" y="4740671"/>
              <a:ext cx="3895293" cy="5305425"/>
            </a:xfrm>
            <a:custGeom>
              <a:avLst/>
              <a:gdLst>
                <a:gd name="connsiteX0" fmla="*/ 0 w 3895293"/>
                <a:gd name="connsiteY0" fmla="*/ 4996409 h 5305425"/>
                <a:gd name="connsiteX1" fmla="*/ 1242581 w 3895293"/>
                <a:gd name="connsiteY1" fmla="*/ 5305425 h 5305425"/>
                <a:gd name="connsiteX2" fmla="*/ 3118320 w 3895293"/>
                <a:gd name="connsiteY2" fmla="*/ 4528452 h 5305425"/>
                <a:gd name="connsiteX3" fmla="*/ 3895293 w 3895293"/>
                <a:gd name="connsiteY3" fmla="*/ 2652712 h 5305425"/>
                <a:gd name="connsiteX4" fmla="*/ 3118320 w 3895293"/>
                <a:gd name="connsiteY4" fmla="*/ 776973 h 5305425"/>
                <a:gd name="connsiteX5" fmla="*/ 1245756 w 3895293"/>
                <a:gd name="connsiteY5" fmla="*/ 0 h 5305425"/>
                <a:gd name="connsiteX6" fmla="*/ 1245756 w 3895293"/>
                <a:gd name="connsiteY6" fmla="*/ 2653513 h 5305425"/>
                <a:gd name="connsiteX7" fmla="*/ 1245387 w 3895293"/>
                <a:gd name="connsiteY7" fmla="*/ 2654198 h 53054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895293" h="5305425">
                  <a:moveTo>
                    <a:pt x="0" y="4996409"/>
                  </a:moveTo>
                  <a:cubicBezTo>
                    <a:pt x="413601" y="5215865"/>
                    <a:pt x="773849" y="5305425"/>
                    <a:pt x="1242581" y="5305425"/>
                  </a:cubicBezTo>
                  <a:cubicBezTo>
                    <a:pt x="1951139" y="5305425"/>
                    <a:pt x="2617292" y="5029492"/>
                    <a:pt x="3118320" y="4528452"/>
                  </a:cubicBezTo>
                  <a:cubicBezTo>
                    <a:pt x="3619360" y="4027424"/>
                    <a:pt x="3895293" y="3361271"/>
                    <a:pt x="3895293" y="2652712"/>
                  </a:cubicBezTo>
                  <a:cubicBezTo>
                    <a:pt x="3895293" y="1944154"/>
                    <a:pt x="3619360" y="1278001"/>
                    <a:pt x="3118320" y="776973"/>
                  </a:cubicBezTo>
                  <a:cubicBezTo>
                    <a:pt x="2618042" y="276670"/>
                    <a:pt x="1953158" y="813"/>
                    <a:pt x="1245756" y="0"/>
                  </a:cubicBezTo>
                  <a:lnTo>
                    <a:pt x="1245756" y="2653513"/>
                  </a:lnTo>
                  <a:lnTo>
                    <a:pt x="1245387" y="2654198"/>
                  </a:ln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4682465" y="5974160"/>
              <a:ext cx="2838450" cy="2838450"/>
            </a:xfrm>
            <a:custGeom>
              <a:avLst/>
              <a:gdLst>
                <a:gd name="connsiteX0" fmla="*/ 2838450 w 2838450"/>
                <a:gd name="connsiteY0" fmla="*/ 1419225 h 2838450"/>
                <a:gd name="connsiteX1" fmla="*/ 1419225 w 2838450"/>
                <a:gd name="connsiteY1" fmla="*/ 0 h 2838450"/>
                <a:gd name="connsiteX2" fmla="*/ 0 w 2838450"/>
                <a:gd name="connsiteY2" fmla="*/ 1419225 h 2838450"/>
                <a:gd name="connsiteX3" fmla="*/ 1419225 w 2838450"/>
                <a:gd name="connsiteY3" fmla="*/ 2838450 h 2838450"/>
                <a:gd name="connsiteX4" fmla="*/ 2838450 w 2838450"/>
                <a:gd name="connsiteY4" fmla="*/ 1419225 h 28384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8450" h="2838450">
                  <a:moveTo>
                    <a:pt x="2838450" y="1419225"/>
                  </a:moveTo>
                  <a:cubicBezTo>
                    <a:pt x="2838450" y="635406"/>
                    <a:pt x="2203044" y="0"/>
                    <a:pt x="1419225" y="0"/>
                  </a:cubicBezTo>
                  <a:cubicBezTo>
                    <a:pt x="635406" y="0"/>
                    <a:pt x="0" y="635406"/>
                    <a:pt x="0" y="1419225"/>
                  </a:cubicBezTo>
                  <a:cubicBezTo>
                    <a:pt x="0" y="2203044"/>
                    <a:pt x="635406" y="2838450"/>
                    <a:pt x="1419225" y="2838450"/>
                  </a:cubicBezTo>
                  <a:cubicBezTo>
                    <a:pt x="2203044" y="2838450"/>
                    <a:pt x="2838450" y="2203044"/>
                    <a:pt x="2838450" y="1419225"/>
                  </a:cubicBezTo>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Group 9"/>
          <p:cNvGrpSpPr/>
          <p:nvPr/>
        </p:nvGrpSpPr>
        <p:grpSpPr>
          <a:xfrm>
            <a:off x="8494815" y="2600939"/>
            <a:ext cx="1367638" cy="1367701"/>
            <a:chOff x="11510993" y="6183644"/>
            <a:chExt cx="1367638" cy="1367701"/>
          </a:xfrm>
        </p:grpSpPr>
        <p:sp>
          <p:nvSpPr>
            <p:cNvPr id="11" name="Freeform 3"/>
            <p:cNvSpPr/>
            <p:nvPr/>
          </p:nvSpPr>
          <p:spPr>
            <a:xfrm>
              <a:off x="11510993" y="6183644"/>
              <a:ext cx="1367638" cy="1367701"/>
            </a:xfrm>
            <a:custGeom>
              <a:avLst/>
              <a:gdLst>
                <a:gd name="connsiteX0" fmla="*/ 1367638 w 1367638"/>
                <a:gd name="connsiteY0" fmla="*/ 683844 h 1367701"/>
                <a:gd name="connsiteX1" fmla="*/ 683793 w 1367638"/>
                <a:gd name="connsiteY1" fmla="*/ 1367701 h 1367701"/>
                <a:gd name="connsiteX2" fmla="*/ 0 w 1367638"/>
                <a:gd name="connsiteY2" fmla="*/ 683844 h 1367701"/>
                <a:gd name="connsiteX3" fmla="*/ 683793 w 1367638"/>
                <a:gd name="connsiteY3" fmla="*/ 0 h 1367701"/>
                <a:gd name="connsiteX4" fmla="*/ 1367638 w 1367638"/>
                <a:gd name="connsiteY4" fmla="*/ 683844 h 13677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701">
                  <a:moveTo>
                    <a:pt x="1367638" y="683844"/>
                  </a:moveTo>
                  <a:cubicBezTo>
                    <a:pt x="1367638" y="1061517"/>
                    <a:pt x="1061466" y="1367701"/>
                    <a:pt x="683793" y="1367701"/>
                  </a:cubicBezTo>
                  <a:cubicBezTo>
                    <a:pt x="306121" y="1367701"/>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1"/>
            <p:cNvSpPr/>
            <p:nvPr/>
          </p:nvSpPr>
          <p:spPr>
            <a:xfrm>
              <a:off x="11903164" y="6520355"/>
              <a:ext cx="576230" cy="602051"/>
            </a:xfrm>
            <a:custGeom>
              <a:avLst/>
              <a:gdLst>
                <a:gd name="connsiteX0" fmla="*/ 533647 w 576230"/>
                <a:gd name="connsiteY0" fmla="*/ 185047 h 602051"/>
                <a:gd name="connsiteX1" fmla="*/ 448214 w 576230"/>
                <a:gd name="connsiteY1" fmla="*/ 61361 h 602051"/>
                <a:gd name="connsiteX2" fmla="*/ 205834 w 576230"/>
                <a:gd name="connsiteY2" fmla="*/ 15590 h 602051"/>
                <a:gd name="connsiteX3" fmla="*/ 18 w 576230"/>
                <a:gd name="connsiteY3" fmla="*/ 378163 h 602051"/>
                <a:gd name="connsiteX4" fmla="*/ 51466 w 576230"/>
                <a:gd name="connsiteY4" fmla="*/ 542729 h 602051"/>
                <a:gd name="connsiteX5" fmla="*/ 229748 w 576230"/>
                <a:gd name="connsiteY5" fmla="*/ 602051 h 602051"/>
                <a:gd name="connsiteX6" fmla="*/ 232352 w 576230"/>
                <a:gd name="connsiteY6" fmla="*/ 572231 h 602051"/>
                <a:gd name="connsiteX7" fmla="*/ 146195 w 576230"/>
                <a:gd name="connsiteY7" fmla="*/ 492018 h 602051"/>
                <a:gd name="connsiteX8" fmla="*/ 109784 w 576230"/>
                <a:gd name="connsiteY8" fmla="*/ 307297 h 602051"/>
                <a:gd name="connsiteX9" fmla="*/ 297262 w 576230"/>
                <a:gd name="connsiteY9" fmla="*/ 255112 h 602051"/>
                <a:gd name="connsiteX10" fmla="*/ 452748 w 576230"/>
                <a:gd name="connsiteY10" fmla="*/ 156395 h 602051"/>
                <a:gd name="connsiteX11" fmla="*/ 445890 w 576230"/>
                <a:gd name="connsiteY11" fmla="*/ 492018 h 602051"/>
                <a:gd name="connsiteX12" fmla="*/ 379062 w 576230"/>
                <a:gd name="connsiteY12" fmla="*/ 559519 h 602051"/>
                <a:gd name="connsiteX13" fmla="*/ 383215 w 576230"/>
                <a:gd name="connsiteY13" fmla="*/ 592272 h 602051"/>
                <a:gd name="connsiteX14" fmla="*/ 576230 w 576230"/>
                <a:gd name="connsiteY14" fmla="*/ 501594 h 602051"/>
                <a:gd name="connsiteX15" fmla="*/ 535082 w 576230"/>
                <a:gd name="connsiteY15" fmla="*/ 357589 h 602051"/>
                <a:gd name="connsiteX16" fmla="*/ 533913 w 576230"/>
                <a:gd name="connsiteY16" fmla="*/ 186482 h 602051"/>
                <a:gd name="connsiteX17" fmla="*/ 533647 w 576230"/>
                <a:gd name="connsiteY17" fmla="*/ 185047 h 6020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1">
                  <a:moveTo>
                    <a:pt x="533647" y="185047"/>
                  </a:moveTo>
                  <a:cubicBezTo>
                    <a:pt x="524503" y="126360"/>
                    <a:pt x="501490" y="74645"/>
                    <a:pt x="448214" y="61361"/>
                  </a:cubicBezTo>
                  <a:cubicBezTo>
                    <a:pt x="448214" y="61361"/>
                    <a:pt x="397147" y="-37305"/>
                    <a:pt x="205834" y="15590"/>
                  </a:cubicBezTo>
                  <a:cubicBezTo>
                    <a:pt x="-11780" y="75814"/>
                    <a:pt x="437" y="277490"/>
                    <a:pt x="18" y="378163"/>
                  </a:cubicBezTo>
                  <a:cubicBezTo>
                    <a:pt x="-350" y="472409"/>
                    <a:pt x="51466" y="542729"/>
                    <a:pt x="51466" y="542729"/>
                  </a:cubicBezTo>
                  <a:cubicBezTo>
                    <a:pt x="51466" y="542729"/>
                    <a:pt x="104780" y="593174"/>
                    <a:pt x="229748" y="602051"/>
                  </a:cubicBezTo>
                  <a:cubicBezTo>
                    <a:pt x="231501" y="591205"/>
                    <a:pt x="232200" y="581007"/>
                    <a:pt x="232352" y="572231"/>
                  </a:cubicBezTo>
                  <a:cubicBezTo>
                    <a:pt x="182238" y="543047"/>
                    <a:pt x="146195" y="492018"/>
                    <a:pt x="146195" y="492018"/>
                  </a:cubicBezTo>
                  <a:cubicBezTo>
                    <a:pt x="96068" y="417025"/>
                    <a:pt x="109784" y="307297"/>
                    <a:pt x="109784" y="307297"/>
                  </a:cubicBezTo>
                  <a:cubicBezTo>
                    <a:pt x="109784" y="307297"/>
                    <a:pt x="256965" y="275204"/>
                    <a:pt x="297262" y="255112"/>
                  </a:cubicBezTo>
                  <a:cubicBezTo>
                    <a:pt x="401287" y="203284"/>
                    <a:pt x="452748" y="156395"/>
                    <a:pt x="452748" y="156395"/>
                  </a:cubicBezTo>
                  <a:cubicBezTo>
                    <a:pt x="452748" y="156395"/>
                    <a:pt x="514508" y="391396"/>
                    <a:pt x="445890" y="492018"/>
                  </a:cubicBezTo>
                  <a:cubicBezTo>
                    <a:pt x="445890" y="492018"/>
                    <a:pt x="418826" y="530296"/>
                    <a:pt x="379062" y="559519"/>
                  </a:cubicBezTo>
                  <a:cubicBezTo>
                    <a:pt x="379393" y="571444"/>
                    <a:pt x="380980" y="582176"/>
                    <a:pt x="383215" y="592272"/>
                  </a:cubicBezTo>
                  <a:cubicBezTo>
                    <a:pt x="518394" y="565843"/>
                    <a:pt x="576230" y="501594"/>
                    <a:pt x="576230" y="501594"/>
                  </a:cubicBezTo>
                  <a:cubicBezTo>
                    <a:pt x="576230" y="501594"/>
                    <a:pt x="532478" y="401658"/>
                    <a:pt x="535082" y="357589"/>
                  </a:cubicBezTo>
                  <a:cubicBezTo>
                    <a:pt x="537469" y="317355"/>
                    <a:pt x="543273" y="248254"/>
                    <a:pt x="533913" y="186482"/>
                  </a:cubicBezTo>
                  <a:lnTo>
                    <a:pt x="533647" y="185047"/>
                  </a:lnTo>
                  <a:close/>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2295334" y="7110791"/>
              <a:ext cx="128727" cy="127254"/>
            </a:xfrm>
            <a:custGeom>
              <a:avLst/>
              <a:gdLst>
                <a:gd name="connsiteX0" fmla="*/ 128727 w 128727"/>
                <a:gd name="connsiteY0" fmla="*/ 127254 h 127254"/>
                <a:gd name="connsiteX1" fmla="*/ 31026 w 128727"/>
                <a:gd name="connsiteY1" fmla="*/ 77864 h 127254"/>
                <a:gd name="connsiteX2" fmla="*/ 0 w 128727"/>
                <a:gd name="connsiteY2" fmla="*/ 0 h 127254"/>
              </a:gdLst>
              <a:ahLst/>
              <a:cxnLst>
                <a:cxn ang="0">
                  <a:pos x="connsiteX0" y="connsiteY0"/>
                </a:cxn>
                <a:cxn ang="1">
                  <a:pos x="connsiteX1" y="connsiteY1"/>
                </a:cxn>
                <a:cxn ang="2">
                  <a:pos x="connsiteX2" y="connsiteY2"/>
                </a:cxn>
              </a:cxnLst>
              <a:rect l="l" t="t" r="r" b="b"/>
              <a:pathLst>
                <a:path w="128727" h="127254">
                  <a:moveTo>
                    <a:pt x="128727" y="127254"/>
                  </a:moveTo>
                  <a:cubicBezTo>
                    <a:pt x="97892" y="114821"/>
                    <a:pt x="62065" y="98171"/>
                    <a:pt x="31026" y="77864"/>
                  </a:cubicBezTo>
                  <a:cubicBezTo>
                    <a:pt x="17462" y="63843"/>
                    <a:pt x="8026" y="36741"/>
                    <a:pt x="0" y="0"/>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2010186" y="7121228"/>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75" y="25248"/>
                    <a:pt x="108814" y="54305"/>
                    <a:pt x="86106" y="72111"/>
                  </a:cubicBezTo>
                  <a:cubicBezTo>
                    <a:pt x="83617" y="73812"/>
                    <a:pt x="52680" y="105651"/>
                    <a:pt x="0" y="127813"/>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1737882" y="7221592"/>
              <a:ext cx="915187" cy="155372"/>
            </a:xfrm>
            <a:custGeom>
              <a:avLst/>
              <a:gdLst>
                <a:gd name="connsiteX0" fmla="*/ 915187 w 915187"/>
                <a:gd name="connsiteY0" fmla="*/ 155372 h 155372"/>
                <a:gd name="connsiteX1" fmla="*/ 875589 w 915187"/>
                <a:gd name="connsiteY1" fmla="*/ 96799 h 155372"/>
                <a:gd name="connsiteX2" fmla="*/ 700380 w 915187"/>
                <a:gd name="connsiteY2" fmla="*/ 2667 h 155372"/>
                <a:gd name="connsiteX3" fmla="*/ 686143 w 915187"/>
                <a:gd name="connsiteY3" fmla="*/ 16434 h 155372"/>
                <a:gd name="connsiteX4" fmla="*/ 462559 w 915187"/>
                <a:gd name="connsiteY4" fmla="*/ 127787 h 155372"/>
                <a:gd name="connsiteX5" fmla="*/ 272313 w 915187"/>
                <a:gd name="connsiteY5" fmla="*/ 27483 h 155372"/>
                <a:gd name="connsiteX6" fmla="*/ 247117 w 915187"/>
                <a:gd name="connsiteY6" fmla="*/ 0 h 155372"/>
                <a:gd name="connsiteX7" fmla="*/ 70549 w 915187"/>
                <a:gd name="connsiteY7" fmla="*/ 70168 h 155372"/>
                <a:gd name="connsiteX8" fmla="*/ 0 w 915187"/>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87" h="155372">
                  <a:moveTo>
                    <a:pt x="915187" y="155372"/>
                  </a:moveTo>
                  <a:cubicBezTo>
                    <a:pt x="899566" y="120142"/>
                    <a:pt x="875589" y="96799"/>
                    <a:pt x="875589" y="96799"/>
                  </a:cubicBezTo>
                  <a:lnTo>
                    <a:pt x="700380" y="2667"/>
                  </a:lnTo>
                  <a:cubicBezTo>
                    <a:pt x="695604" y="7544"/>
                    <a:pt x="690918" y="11900"/>
                    <a:pt x="686143" y="16434"/>
                  </a:cubicBezTo>
                  <a:cubicBezTo>
                    <a:pt x="568236" y="129007"/>
                    <a:pt x="462559" y="127787"/>
                    <a:pt x="462559" y="127787"/>
                  </a:cubicBezTo>
                  <a:cubicBezTo>
                    <a:pt x="384531" y="129007"/>
                    <a:pt x="309804" y="65380"/>
                    <a:pt x="272313" y="27483"/>
                  </a:cubicBezTo>
                  <a:cubicBezTo>
                    <a:pt x="256477" y="11532"/>
                    <a:pt x="247117" y="0"/>
                    <a:pt x="247117" y="0"/>
                  </a:cubicBezTo>
                  <a:cubicBezTo>
                    <a:pt x="226555" y="3454"/>
                    <a:pt x="70549" y="70168"/>
                    <a:pt x="70549" y="70168"/>
                  </a:cubicBezTo>
                  <a:cubicBezTo>
                    <a:pt x="70549" y="70168"/>
                    <a:pt x="26429" y="96901"/>
                    <a:pt x="0" y="152603"/>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2135390" y="7093458"/>
              <a:ext cx="147777" cy="22191"/>
            </a:xfrm>
            <a:custGeom>
              <a:avLst/>
              <a:gdLst>
                <a:gd name="connsiteX0" fmla="*/ 0 w 147777"/>
                <a:gd name="connsiteY0" fmla="*/ 3734 h 22191"/>
                <a:gd name="connsiteX1" fmla="*/ 147777 w 147777"/>
                <a:gd name="connsiteY1" fmla="*/ 0 h 22191"/>
              </a:gdLst>
              <a:ahLst/>
              <a:cxnLst>
                <a:cxn ang="0">
                  <a:pos x="connsiteX0" y="connsiteY0"/>
                </a:cxn>
                <a:cxn ang="1">
                  <a:pos x="connsiteX1" y="connsiteY1"/>
                </a:cxn>
              </a:cxnLst>
              <a:rect l="l" t="t" r="r" b="b"/>
              <a:pathLst>
                <a:path w="147777" h="22191">
                  <a:moveTo>
                    <a:pt x="0" y="3734"/>
                  </a:moveTo>
                  <a:cubicBezTo>
                    <a:pt x="0" y="3734"/>
                    <a:pt x="69317" y="47650"/>
                    <a:pt x="147777" y="0"/>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p:cNvGrpSpPr/>
          <p:nvPr/>
        </p:nvGrpSpPr>
        <p:grpSpPr>
          <a:xfrm>
            <a:off x="1064904" y="1558188"/>
            <a:ext cx="3766176" cy="4610307"/>
            <a:chOff x="6644905" y="1566262"/>
            <a:chExt cx="3766176" cy="4610307"/>
          </a:xfrm>
        </p:grpSpPr>
        <p:sp>
          <p:nvSpPr>
            <p:cNvPr id="18" name="TextBox 17"/>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19" name="TextBox 18"/>
            <p:cNvSpPr txBox="1"/>
            <p:nvPr/>
          </p:nvSpPr>
          <p:spPr>
            <a:xfrm>
              <a:off x="9714659" y="4329910"/>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23" name="Content Placeholder 2"/>
            <p:cNvSpPr txBox="1">
              <a:spLocks/>
            </p:cNvSpPr>
            <p:nvPr/>
          </p:nvSpPr>
          <p:spPr>
            <a:xfrm>
              <a:off x="7295930" y="2103435"/>
              <a:ext cx="3115151" cy="348916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100" dirty="0">
                  <a:latin typeface="+mn-lt"/>
                </a:rPr>
                <a:t>Your employees are becoming progressively aware of their position as benefit consumers rather than passive participants, and with this realization comes expectations for more robust benefit tools and decision support.</a:t>
              </a:r>
            </a:p>
            <a:p>
              <a:pPr algn="r"/>
              <a:r>
                <a:rPr lang="en-US" sz="1600" dirty="0">
                  <a:latin typeface="+mn-lt"/>
                </a:rPr>
                <a:t>Aflac WorkForce Report</a:t>
              </a:r>
            </a:p>
          </p:txBody>
        </p:sp>
      </p:grpSp>
      <p:sp>
        <p:nvSpPr>
          <p:cNvPr id="26" name="TextBox 25"/>
          <p:cNvSpPr txBox="1"/>
          <p:nvPr/>
        </p:nvSpPr>
        <p:spPr>
          <a:xfrm>
            <a:off x="1430592" y="464077"/>
            <a:ext cx="9100711" cy="553998"/>
          </a:xfrm>
          <a:prstGeom prst="rect">
            <a:avLst/>
          </a:prstGeom>
          <a:noFill/>
        </p:spPr>
        <p:txBody>
          <a:bodyPr wrap="square" lIns="0" tIns="0" rIns="0" bIns="0" rtlCol="0">
            <a:spAutoFit/>
          </a:bodyPr>
          <a:lstStyle/>
          <a:p>
            <a:r>
              <a:rPr lang="en-US" sz="3600" dirty="0">
                <a:solidFill>
                  <a:schemeClr val="accent1"/>
                </a:solidFill>
                <a:latin typeface="Franklin Gothic Medium" charset="0"/>
                <a:ea typeface="Franklin Gothic Medium" charset="0"/>
                <a:cs typeface="Franklin Gothic Medium" charset="0"/>
              </a:rPr>
              <a:t>Employee demands are</a:t>
            </a:r>
            <a:r>
              <a:rPr lang="en-US" sz="3600" dirty="0">
                <a:solidFill>
                  <a:schemeClr val="bg1"/>
                </a:solidFill>
                <a:latin typeface="Franklin Gothic Medium" charset="0"/>
                <a:ea typeface="Franklin Gothic Medium" charset="0"/>
                <a:cs typeface="Franklin Gothic Medium" charset="0"/>
              </a:rPr>
              <a:t> always increasing.</a:t>
            </a:r>
          </a:p>
        </p:txBody>
      </p:sp>
    </p:spTree>
    <p:extLst>
      <p:ext uri="{BB962C8B-B14F-4D97-AF65-F5344CB8AC3E}">
        <p14:creationId xmlns:p14="http://schemas.microsoft.com/office/powerpoint/2010/main" val="10976770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10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right)">
                                      <p:cBhvr>
                                        <p:cTn id="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Three keys to successful HRA programs: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135980" y="4328224"/>
            <a:ext cx="276760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Capabilities and Support</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685607" y="4328224"/>
            <a:ext cx="282078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Simple Participant Experience</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254726" y="4328224"/>
            <a:ext cx="278457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Ongoing Engagement and Education</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5635FAC8-F12E-2349-9485-9494B09C42A6}"/>
              </a:ext>
            </a:extLst>
          </p:cNvPr>
          <p:cNvGrpSpPr/>
          <p:nvPr/>
        </p:nvGrpSpPr>
        <p:grpSpPr>
          <a:xfrm>
            <a:off x="2001559" y="2608893"/>
            <a:ext cx="1036448" cy="1264541"/>
            <a:chOff x="4794251" y="5175801"/>
            <a:chExt cx="1722288" cy="2101316"/>
          </a:xfrm>
        </p:grpSpPr>
        <p:sp>
          <p:nvSpPr>
            <p:cNvPr id="9" name="Freeform 3">
              <a:extLst>
                <a:ext uri="{FF2B5EF4-FFF2-40B4-BE49-F238E27FC236}">
                  <a16:creationId xmlns:a16="http://schemas.microsoft.com/office/drawing/2014/main" xmlns="" id="{AA15BBA4-BBD8-3A4E-96A0-7E83740BB7AC}"/>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5291A322-F0F9-7D48-B810-2E17B391EF87}"/>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535D573A-5E6A-AF42-9D4D-590B7A0D93C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31F03259-4CC3-AD40-9B5D-24C565F73F5E}"/>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25AD900A-A36D-EC40-94FE-545FFB246D35}"/>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a:extLst>
              <a:ext uri="{FF2B5EF4-FFF2-40B4-BE49-F238E27FC236}">
                <a16:creationId xmlns:a16="http://schemas.microsoft.com/office/drawing/2014/main" xmlns="" id="{E2F506AD-3DC0-2449-A9B3-8E571F9D000B}"/>
              </a:ext>
            </a:extLst>
          </p:cNvPr>
          <p:cNvGrpSpPr/>
          <p:nvPr/>
        </p:nvGrpSpPr>
        <p:grpSpPr>
          <a:xfrm>
            <a:off x="9063073" y="2660483"/>
            <a:ext cx="1167882" cy="1161361"/>
            <a:chOff x="13336805" y="2979751"/>
            <a:chExt cx="1519672" cy="1511186"/>
          </a:xfrm>
        </p:grpSpPr>
        <p:sp>
          <p:nvSpPr>
            <p:cNvPr id="18" name="Freeform 3">
              <a:extLst>
                <a:ext uri="{FF2B5EF4-FFF2-40B4-BE49-F238E27FC236}">
                  <a16:creationId xmlns:a16="http://schemas.microsoft.com/office/drawing/2014/main" xmlns="" id="{657F4002-907F-9B4D-B4ED-53E6ED2D3C73}"/>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a16="http://schemas.microsoft.com/office/drawing/2014/main" xmlns="" id="{98E77DD0-87E4-7D43-811E-67D952346BDD}"/>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2246E7B-D6BD-CE44-B492-F2BFA511ACEF}"/>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4277AB3D-06CB-ED40-A7B7-70D0B6943FDA}"/>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3800A64-2F9A-7B4E-8F29-A7B2C2FEF36D}"/>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74C1DFB0-75A5-574E-88D0-09A1239E3364}"/>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Group 23">
            <a:extLst>
              <a:ext uri="{FF2B5EF4-FFF2-40B4-BE49-F238E27FC236}">
                <a16:creationId xmlns:a16="http://schemas.microsoft.com/office/drawing/2014/main" xmlns="" id="{33332BFE-8CE7-CA4C-BB64-052C67F800B5}"/>
              </a:ext>
            </a:extLst>
          </p:cNvPr>
          <p:cNvGrpSpPr/>
          <p:nvPr/>
        </p:nvGrpSpPr>
        <p:grpSpPr>
          <a:xfrm>
            <a:off x="5660024" y="2608893"/>
            <a:ext cx="871952" cy="1246612"/>
            <a:chOff x="2677787" y="8246581"/>
            <a:chExt cx="1113699" cy="1592232"/>
          </a:xfrm>
        </p:grpSpPr>
        <p:sp>
          <p:nvSpPr>
            <p:cNvPr id="25" name="Freeform 3">
              <a:extLst>
                <a:ext uri="{FF2B5EF4-FFF2-40B4-BE49-F238E27FC236}">
                  <a16:creationId xmlns:a16="http://schemas.microsoft.com/office/drawing/2014/main" xmlns="" id="{8305DD40-D2F8-7842-A37D-421068548C2E}"/>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a16="http://schemas.microsoft.com/office/drawing/2014/main" xmlns="" id="{E58E473D-C675-904F-A2CA-BE2D243AC4DF}"/>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639DB8C-DF9B-EF47-BD52-B6E5E9585B44}"/>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CFE64512-BEF7-1043-A045-93D3943B47C0}"/>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30710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20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xmlns="" id="{BE64D094-AC13-114E-B113-24CBB9B2D891}"/>
              </a:ext>
            </a:extLst>
          </p:cNvPr>
          <p:cNvPicPr>
            <a:picLocks noChangeAspect="1"/>
          </p:cNvPicPr>
          <p:nvPr/>
        </p:nvPicPr>
        <p:blipFill rotWithShape="1">
          <a:blip r:embed="rId3"/>
          <a:srcRect l="27512" r="25310"/>
          <a:stretch/>
        </p:blipFill>
        <p:spPr>
          <a:xfrm>
            <a:off x="-1643" y="1972506"/>
            <a:ext cx="4097547" cy="4885494"/>
          </a:xfrm>
          <a:prstGeom prst="rect">
            <a:avLst/>
          </a:prstGeom>
        </p:spPr>
      </p:pic>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4690872" y="2580135"/>
            <a:ext cx="7335926" cy="3739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t>Adapt to any plan design.</a:t>
            </a:r>
          </a:p>
        </p:txBody>
      </p:sp>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Flexible capabilities and support.</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90872" y="3197503"/>
            <a:ext cx="6327372" cy="3071610"/>
          </a:xfrm>
        </p:spPr>
        <p:txBody>
          <a:bodyPr/>
          <a:lstStyle/>
          <a:p>
            <a:pPr marL="342900" indent="-342900">
              <a:spcBef>
                <a:spcPts val="1200"/>
              </a:spcBef>
              <a:buFont typeface="Arial" panose="020B0604020202020204" pitchFamily="34" charset="0"/>
              <a:buChar char="•"/>
            </a:pPr>
            <a:r>
              <a:rPr lang="en-US" sz="1800" dirty="0"/>
              <a:t>High-deductible plans</a:t>
            </a:r>
          </a:p>
          <a:p>
            <a:pPr marL="342900" indent="-342900">
              <a:spcBef>
                <a:spcPts val="1200"/>
              </a:spcBef>
              <a:buFont typeface="Arial" panose="020B0604020202020204" pitchFamily="34" charset="0"/>
              <a:buChar char="•"/>
            </a:pPr>
            <a:r>
              <a:rPr lang="en-US" sz="1800" dirty="0"/>
              <a:t>Wellness contributions</a:t>
            </a:r>
          </a:p>
          <a:p>
            <a:pPr marL="342900" indent="-342900">
              <a:spcBef>
                <a:spcPts val="1200"/>
              </a:spcBef>
              <a:buFont typeface="Arial" panose="020B0604020202020204" pitchFamily="34" charset="0"/>
              <a:buChar char="•"/>
            </a:pPr>
            <a:r>
              <a:rPr lang="en-US" sz="1800" dirty="0"/>
              <a:t>Retiree medical plans</a:t>
            </a:r>
          </a:p>
          <a:p>
            <a:pPr marL="342900" indent="-342900">
              <a:spcBef>
                <a:spcPts val="1200"/>
              </a:spcBef>
              <a:buFont typeface="Arial" panose="020B0604020202020204" pitchFamily="34" charset="0"/>
              <a:buChar char="•"/>
            </a:pPr>
            <a:r>
              <a:rPr lang="en-US" sz="1800" dirty="0"/>
              <a:t>Custom designs</a:t>
            </a:r>
          </a:p>
          <a:p>
            <a:pPr marL="342900" indent="-342900">
              <a:spcBef>
                <a:spcPts val="1200"/>
              </a:spcBef>
              <a:buFont typeface="Arial" panose="020B0604020202020204" pitchFamily="34" charset="0"/>
              <a:buChar char="•"/>
            </a:pPr>
            <a:r>
              <a:rPr lang="en-US" sz="1800" dirty="0"/>
              <a:t>Customize eligible expense list and funding descriptions</a:t>
            </a:r>
          </a:p>
          <a:p>
            <a:pPr marL="342900" indent="-342900">
              <a:spcBef>
                <a:spcPts val="1200"/>
              </a:spcBef>
              <a:buFont typeface="Arial" panose="020B0604020202020204" pitchFamily="34" charset="0"/>
              <a:buChar char="•"/>
            </a:pPr>
            <a:r>
              <a:rPr lang="en-US" sz="1800" dirty="0"/>
              <a:t>Set contribution limits</a:t>
            </a:r>
          </a:p>
          <a:p>
            <a:pPr marL="342900" indent="-342900">
              <a:spcBef>
                <a:spcPts val="1200"/>
              </a:spcBef>
              <a:buFont typeface="Arial" panose="020B0604020202020204" pitchFamily="34" charset="0"/>
              <a:buChar char="•"/>
            </a:pPr>
            <a:r>
              <a:rPr lang="en-US" sz="1800" dirty="0"/>
              <a:t>Choose to allow/restrict roll overs</a:t>
            </a:r>
          </a:p>
          <a:p>
            <a:pPr marL="342900" indent="-342900">
              <a:spcBef>
                <a:spcPts val="1200"/>
              </a:spcBef>
              <a:buFont typeface="Arial" panose="020B0604020202020204" pitchFamily="34" charset="0"/>
              <a:buChar char="•"/>
            </a:pPr>
            <a:r>
              <a:rPr lang="en-US" sz="1800" dirty="0"/>
              <a:t>Connect with FSA using same debit card and systems</a:t>
            </a:r>
          </a:p>
        </p:txBody>
      </p:sp>
      <p:grpSp>
        <p:nvGrpSpPr>
          <p:cNvPr id="8" name="Group 7">
            <a:extLst>
              <a:ext uri="{FF2B5EF4-FFF2-40B4-BE49-F238E27FC236}">
                <a16:creationId xmlns:a16="http://schemas.microsoft.com/office/drawing/2014/main" xmlns="" id="{A5C03F7A-4953-7044-BF0D-E1CFCC91EFAD}"/>
              </a:ext>
            </a:extLst>
          </p:cNvPr>
          <p:cNvGrpSpPr/>
          <p:nvPr/>
        </p:nvGrpSpPr>
        <p:grpSpPr>
          <a:xfrm>
            <a:off x="9608493" y="1354183"/>
            <a:ext cx="1036448" cy="1264541"/>
            <a:chOff x="4794251" y="5175801"/>
            <a:chExt cx="1722288" cy="2101316"/>
          </a:xfrm>
        </p:grpSpPr>
        <p:sp>
          <p:nvSpPr>
            <p:cNvPr id="9" name="Freeform 3">
              <a:extLst>
                <a:ext uri="{FF2B5EF4-FFF2-40B4-BE49-F238E27FC236}">
                  <a16:creationId xmlns:a16="http://schemas.microsoft.com/office/drawing/2014/main" xmlns="" id="{EC326548-CAC9-2545-882F-2907D6C8DC58}"/>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20E39592-9D83-5B41-A336-18B7C58BEEE9}"/>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D5AC9549-6D44-B348-93EA-DC0A1C911615}"/>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EA6F96F-4489-374C-B3A5-30D55B90AB80}"/>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39006DF0-1301-8646-BB7B-C5452C9CC8F9}"/>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144113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10" presetClass="entr" presetSubtype="0" fill="hold"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4800"/>
                            </p:stCondLst>
                            <p:childTnLst>
                              <p:par>
                                <p:cTn id="25" presetID="10" presetClass="entr" presetSubtype="0" fill="hold"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5800"/>
                            </p:stCondLst>
                            <p:childTnLst>
                              <p:par>
                                <p:cTn id="29" presetID="10" presetClass="entr" presetSubtype="0" fill="hold" nodeType="afterEffect">
                                  <p:stCondLst>
                                    <p:cond delay="50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6800"/>
                            </p:stCondLst>
                            <p:childTnLst>
                              <p:par>
                                <p:cTn id="33" presetID="10" presetClass="entr" presetSubtype="0" fill="hold" nodeType="afterEffect">
                                  <p:stCondLst>
                                    <p:cond delay="50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7800"/>
                            </p:stCondLst>
                            <p:childTnLst>
                              <p:par>
                                <p:cTn id="37" presetID="10" presetClass="entr" presetSubtype="0" fill="hold" nodeType="afterEffect">
                                  <p:stCondLst>
                                    <p:cond delay="50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297633E4-4F39-FD46-A818-56AF50287C09}"/>
              </a:ext>
            </a:extLst>
          </p:cNvPr>
          <p:cNvPicPr>
            <a:picLocks noChangeAspect="1"/>
          </p:cNvPicPr>
          <p:nvPr/>
        </p:nvPicPr>
        <p:blipFill rotWithShape="1">
          <a:blip r:embed="rId3"/>
          <a:srcRect l="23327" r="20758"/>
          <a:stretch/>
        </p:blipFill>
        <p:spPr>
          <a:xfrm>
            <a:off x="-1643" y="1972506"/>
            <a:ext cx="4097547" cy="4885494"/>
          </a:xfrm>
          <a:prstGeom prst="rect">
            <a:avLst/>
          </a:prstGeom>
        </p:spPr>
      </p:pic>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Flexible capabilities and support.</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90872" y="3010528"/>
            <a:ext cx="7335926" cy="373949"/>
          </a:xfrm>
        </p:spPr>
        <p:txBody>
          <a:bodyPr/>
          <a:lstStyle/>
          <a:p>
            <a:r>
              <a:rPr lang="en-US" sz="2700" dirty="0"/>
              <a:t>Manage your options for a single view.</a:t>
            </a:r>
          </a:p>
        </p:txBody>
      </p:sp>
      <p:sp>
        <p:nvSpPr>
          <p:cNvPr id="46" name="Content Placeholder 2">
            <a:extLst>
              <a:ext uri="{FF2B5EF4-FFF2-40B4-BE49-F238E27FC236}">
                <a16:creationId xmlns:a16="http://schemas.microsoft.com/office/drawing/2014/main" xmlns="" id="{ACB35C13-5685-2F48-9C7B-C49FAF26CAE3}"/>
              </a:ext>
            </a:extLst>
          </p:cNvPr>
          <p:cNvSpPr txBox="1">
            <a:spLocks/>
          </p:cNvSpPr>
          <p:nvPr/>
        </p:nvSpPr>
        <p:spPr>
          <a:xfrm>
            <a:off x="4690872" y="3712279"/>
            <a:ext cx="6676240" cy="145886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Pull reports with real-time tracking and analysis of your benefits. </a:t>
            </a:r>
          </a:p>
          <a:p>
            <a:pPr marL="342900" indent="-342900">
              <a:spcBef>
                <a:spcPts val="1200"/>
              </a:spcBef>
              <a:buFont typeface="Arial" panose="020B0604020202020204" pitchFamily="34" charset="0"/>
              <a:buChar char="•"/>
            </a:pPr>
            <a:r>
              <a:rPr lang="en-US" sz="1800" dirty="0"/>
              <a:t>View plan rules and customize settings.</a:t>
            </a:r>
          </a:p>
          <a:p>
            <a:pPr marL="342900" indent="-342900">
              <a:spcBef>
                <a:spcPts val="1200"/>
              </a:spcBef>
              <a:buFont typeface="Arial" panose="020B0604020202020204" pitchFamily="34" charset="0"/>
              <a:buChar char="•"/>
            </a:pPr>
            <a:r>
              <a:rPr lang="en-US" sz="1800" dirty="0"/>
              <a:t>Communicate with a few clicks.</a:t>
            </a:r>
          </a:p>
          <a:p>
            <a:pPr marL="342900" indent="-342900">
              <a:spcBef>
                <a:spcPts val="1200"/>
              </a:spcBef>
              <a:buFont typeface="Arial" panose="020B0604020202020204" pitchFamily="34" charset="0"/>
              <a:buChar char="•"/>
            </a:pPr>
            <a:r>
              <a:rPr lang="en-US" sz="1800" dirty="0"/>
              <a:t>Customize employee experience.</a:t>
            </a:r>
          </a:p>
        </p:txBody>
      </p:sp>
      <p:grpSp>
        <p:nvGrpSpPr>
          <p:cNvPr id="8" name="Group 7">
            <a:extLst>
              <a:ext uri="{FF2B5EF4-FFF2-40B4-BE49-F238E27FC236}">
                <a16:creationId xmlns:a16="http://schemas.microsoft.com/office/drawing/2014/main" xmlns="" id="{9E198DB3-1069-7646-95BA-60B204F585DE}"/>
              </a:ext>
            </a:extLst>
          </p:cNvPr>
          <p:cNvGrpSpPr/>
          <p:nvPr/>
        </p:nvGrpSpPr>
        <p:grpSpPr>
          <a:xfrm>
            <a:off x="9608493" y="1354183"/>
            <a:ext cx="1036448" cy="1264541"/>
            <a:chOff x="4794251" y="5175801"/>
            <a:chExt cx="1722288" cy="2101316"/>
          </a:xfrm>
        </p:grpSpPr>
        <p:sp>
          <p:nvSpPr>
            <p:cNvPr id="9" name="Freeform 3">
              <a:extLst>
                <a:ext uri="{FF2B5EF4-FFF2-40B4-BE49-F238E27FC236}">
                  <a16:creationId xmlns:a16="http://schemas.microsoft.com/office/drawing/2014/main" xmlns="" id="{64502B52-2E15-F941-B5BA-CCC883967FF6}"/>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C2A66C75-4886-3B48-A360-763E7F7DC9D6}"/>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E3879C14-33C9-994E-AA92-36F44C056EBB}"/>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D1641451-6C3E-E642-B486-535AB69E1E93}"/>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0BC300E8-F852-E143-B115-8E7A3D574199}"/>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399537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800"/>
                                  </p:stCondLst>
                                  <p:childTnLst>
                                    <p:set>
                                      <p:cBhvr>
                                        <p:cTn id="10" dur="1" fill="hold">
                                          <p:stCondLst>
                                            <p:cond delay="0"/>
                                          </p:stCondLst>
                                        </p:cTn>
                                        <p:tgtEl>
                                          <p:spTgt spid="46">
                                            <p:txEl>
                                              <p:pRg st="0" end="0"/>
                                            </p:txEl>
                                          </p:spTgt>
                                        </p:tgtEl>
                                        <p:attrNameLst>
                                          <p:attrName>style.visibility</p:attrName>
                                        </p:attrNameLst>
                                      </p:cBhvr>
                                      <p:to>
                                        <p:strVal val="visible"/>
                                      </p:to>
                                    </p:set>
                                    <p:animEffect transition="in" filter="fade">
                                      <p:cBhvr>
                                        <p:cTn id="11" dur="500"/>
                                        <p:tgtEl>
                                          <p:spTgt spid="46">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800"/>
                                  </p:stCondLst>
                                  <p:childTnLst>
                                    <p:set>
                                      <p:cBhvr>
                                        <p:cTn id="14" dur="1" fill="hold">
                                          <p:stCondLst>
                                            <p:cond delay="0"/>
                                          </p:stCondLst>
                                        </p:cTn>
                                        <p:tgtEl>
                                          <p:spTgt spid="46">
                                            <p:txEl>
                                              <p:pRg st="1" end="1"/>
                                            </p:txEl>
                                          </p:spTgt>
                                        </p:tgtEl>
                                        <p:attrNameLst>
                                          <p:attrName>style.visibility</p:attrName>
                                        </p:attrNameLst>
                                      </p:cBhvr>
                                      <p:to>
                                        <p:strVal val="visible"/>
                                      </p:to>
                                    </p:set>
                                    <p:animEffect transition="in" filter="fade">
                                      <p:cBhvr>
                                        <p:cTn id="15" dur="500"/>
                                        <p:tgtEl>
                                          <p:spTgt spid="46">
                                            <p:txEl>
                                              <p:pRg st="1" end="1"/>
                                            </p:txEl>
                                          </p:spTgt>
                                        </p:tgtEl>
                                      </p:cBhvr>
                                    </p:animEffect>
                                  </p:childTnLst>
                                </p:cTn>
                              </p:par>
                            </p:childTnLst>
                          </p:cTn>
                        </p:par>
                        <p:par>
                          <p:cTn id="16" fill="hold">
                            <p:stCondLst>
                              <p:cond delay="3300"/>
                            </p:stCondLst>
                            <p:childTnLst>
                              <p:par>
                                <p:cTn id="17" presetID="10" presetClass="entr" presetSubtype="0" fill="hold" nodeType="afterEffect">
                                  <p:stCondLst>
                                    <p:cond delay="800"/>
                                  </p:stCondLst>
                                  <p:childTnLst>
                                    <p:set>
                                      <p:cBhvr>
                                        <p:cTn id="18" dur="1" fill="hold">
                                          <p:stCondLst>
                                            <p:cond delay="0"/>
                                          </p:stCondLst>
                                        </p:cTn>
                                        <p:tgtEl>
                                          <p:spTgt spid="46">
                                            <p:txEl>
                                              <p:pRg st="2" end="2"/>
                                            </p:txEl>
                                          </p:spTgt>
                                        </p:tgtEl>
                                        <p:attrNameLst>
                                          <p:attrName>style.visibility</p:attrName>
                                        </p:attrNameLst>
                                      </p:cBhvr>
                                      <p:to>
                                        <p:strVal val="visible"/>
                                      </p:to>
                                    </p:set>
                                    <p:animEffect transition="in" filter="fade">
                                      <p:cBhvr>
                                        <p:cTn id="19" dur="500"/>
                                        <p:tgtEl>
                                          <p:spTgt spid="46">
                                            <p:txEl>
                                              <p:pRg st="2" end="2"/>
                                            </p:txEl>
                                          </p:spTgt>
                                        </p:tgtEl>
                                      </p:cBhvr>
                                    </p:animEffect>
                                  </p:childTnLst>
                                </p:cTn>
                              </p:par>
                            </p:childTnLst>
                          </p:cTn>
                        </p:par>
                        <p:par>
                          <p:cTn id="20" fill="hold">
                            <p:stCondLst>
                              <p:cond delay="4600"/>
                            </p:stCondLst>
                            <p:childTnLst>
                              <p:par>
                                <p:cTn id="21" presetID="10" presetClass="entr" presetSubtype="0" fill="hold" nodeType="afterEffect">
                                  <p:stCondLst>
                                    <p:cond delay="800"/>
                                  </p:stCondLst>
                                  <p:childTnLst>
                                    <p:set>
                                      <p:cBhvr>
                                        <p:cTn id="22" dur="1" fill="hold">
                                          <p:stCondLst>
                                            <p:cond delay="0"/>
                                          </p:stCondLst>
                                        </p:cTn>
                                        <p:tgtEl>
                                          <p:spTgt spid="46">
                                            <p:txEl>
                                              <p:pRg st="3" end="3"/>
                                            </p:txEl>
                                          </p:spTgt>
                                        </p:tgtEl>
                                        <p:attrNameLst>
                                          <p:attrName>style.visibility</p:attrName>
                                        </p:attrNameLst>
                                      </p:cBhvr>
                                      <p:to>
                                        <p:strVal val="visible"/>
                                      </p:to>
                                    </p:set>
                                    <p:animEffect transition="in" filter="fade">
                                      <p:cBhvr>
                                        <p:cTn id="23" dur="500"/>
                                        <p:tgtEl>
                                          <p:spTgt spid="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345890" y="3022075"/>
            <a:ext cx="6312698" cy="747897"/>
          </a:xfrm>
        </p:spPr>
        <p:txBody>
          <a:bodyPr wrap="square">
            <a:spAutoFit/>
          </a:bodyPr>
          <a:lstStyle/>
          <a:p>
            <a:pPr lvl="0"/>
            <a:r>
              <a:rPr lang="en-US" sz="2700" dirty="0">
                <a:solidFill>
                  <a:srgbClr val="808285"/>
                </a:solidFill>
              </a:rPr>
              <a:t>Manage expenses and reimbursements with a simple click or tap.</a:t>
            </a:r>
          </a:p>
        </p:txBody>
      </p:sp>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4345890" y="4056102"/>
            <a:ext cx="4418413" cy="145886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Check balances.</a:t>
            </a:r>
          </a:p>
          <a:p>
            <a:pPr marL="342900" indent="-342900">
              <a:spcBef>
                <a:spcPts val="1200"/>
              </a:spcBef>
              <a:buFont typeface="Arial" panose="020B0604020202020204" pitchFamily="34" charset="0"/>
              <a:buChar char="•"/>
            </a:pPr>
            <a:r>
              <a:rPr lang="en-US" sz="1800" dirty="0"/>
              <a:t>View and process claims.</a:t>
            </a:r>
          </a:p>
          <a:p>
            <a:pPr marL="342900" indent="-342900">
              <a:spcBef>
                <a:spcPts val="1200"/>
              </a:spcBef>
              <a:buFont typeface="Arial" panose="020B0604020202020204" pitchFamily="34" charset="0"/>
              <a:buChar char="•"/>
            </a:pPr>
            <a:r>
              <a:rPr lang="en-US" sz="1800" dirty="0"/>
              <a:t>Upload receipts.</a:t>
            </a:r>
          </a:p>
          <a:p>
            <a:pPr marL="342900" indent="-342900">
              <a:spcBef>
                <a:spcPts val="1200"/>
              </a:spcBef>
              <a:buFont typeface="Arial" panose="020B0604020202020204" pitchFamily="34" charset="0"/>
              <a:buChar char="•"/>
            </a:pPr>
            <a:r>
              <a:rPr lang="en-US" sz="1800" dirty="0"/>
              <a:t>Access tools and resources.</a:t>
            </a:r>
          </a:p>
        </p:txBody>
      </p:sp>
      <p:grpSp>
        <p:nvGrpSpPr>
          <p:cNvPr id="17" name="Group 16">
            <a:extLst>
              <a:ext uri="{FF2B5EF4-FFF2-40B4-BE49-F238E27FC236}">
                <a16:creationId xmlns:a16="http://schemas.microsoft.com/office/drawing/2014/main" xmlns="" id="{EA2D0354-025E-5A4A-AF8C-65B41865FFBF}"/>
              </a:ext>
            </a:extLst>
          </p:cNvPr>
          <p:cNvGrpSpPr/>
          <p:nvPr/>
        </p:nvGrpSpPr>
        <p:grpSpPr>
          <a:xfrm>
            <a:off x="9690741" y="1363147"/>
            <a:ext cx="871952" cy="1246612"/>
            <a:chOff x="2677787" y="8246581"/>
            <a:chExt cx="1113699" cy="1592232"/>
          </a:xfrm>
        </p:grpSpPr>
        <p:sp>
          <p:nvSpPr>
            <p:cNvPr id="18" name="Freeform 3">
              <a:extLst>
                <a:ext uri="{FF2B5EF4-FFF2-40B4-BE49-F238E27FC236}">
                  <a16:creationId xmlns:a16="http://schemas.microsoft.com/office/drawing/2014/main" xmlns="" id="{AEB02ED5-2CAB-0249-87E8-A1EBA9C6A130}"/>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a16="http://schemas.microsoft.com/office/drawing/2014/main" xmlns="" id="{36B0C5CF-6FA3-E443-A0D2-892DE1B4EBC3}"/>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31919846-C43A-354F-AFC7-EDB968E2B108}"/>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03FFBB0C-6223-DB40-B1B9-B963B1A6B86F}"/>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Group 5">
            <a:extLst>
              <a:ext uri="{FF2B5EF4-FFF2-40B4-BE49-F238E27FC236}">
                <a16:creationId xmlns:a16="http://schemas.microsoft.com/office/drawing/2014/main" xmlns="" id="{083DC198-29B8-6A41-8B21-1146F98B0C66}"/>
              </a:ext>
            </a:extLst>
          </p:cNvPr>
          <p:cNvGrpSpPr/>
          <p:nvPr/>
        </p:nvGrpSpPr>
        <p:grpSpPr>
          <a:xfrm>
            <a:off x="838200" y="1736289"/>
            <a:ext cx="2743540" cy="5121711"/>
            <a:chOff x="838200" y="1736289"/>
            <a:chExt cx="2743540" cy="5121711"/>
          </a:xfrm>
        </p:grpSpPr>
        <p:pic>
          <p:nvPicPr>
            <p:cNvPr id="15" name="Picture 14">
              <a:extLst>
                <a:ext uri="{FF2B5EF4-FFF2-40B4-BE49-F238E27FC236}">
                  <a16:creationId xmlns:a16="http://schemas.microsoft.com/office/drawing/2014/main" xmlns="" id="{77B1D36C-E91C-9044-8E54-968C635397F4}"/>
                </a:ext>
              </a:extLst>
            </p:cNvPr>
            <p:cNvPicPr>
              <a:picLocks noChangeAspect="1"/>
            </p:cNvPicPr>
            <p:nvPr/>
          </p:nvPicPr>
          <p:blipFill rotWithShape="1">
            <a:blip r:embed="rId3"/>
            <a:srcRect t="1" b="8663"/>
            <a:stretch/>
          </p:blipFill>
          <p:spPr>
            <a:xfrm>
              <a:off x="838200" y="1736289"/>
              <a:ext cx="2743540" cy="5121711"/>
            </a:xfrm>
            <a:prstGeom prst="rect">
              <a:avLst/>
            </a:prstGeom>
          </p:spPr>
        </p:pic>
        <p:pic>
          <p:nvPicPr>
            <p:cNvPr id="22" name="Picture 21">
              <a:extLst>
                <a:ext uri="{FF2B5EF4-FFF2-40B4-BE49-F238E27FC236}">
                  <a16:creationId xmlns:a16="http://schemas.microsoft.com/office/drawing/2014/main" xmlns="" id="{FA729C71-54B0-334A-B192-893004CB5251}"/>
                </a:ext>
              </a:extLst>
            </p:cNvPr>
            <p:cNvPicPr>
              <a:picLocks noChangeAspect="1"/>
            </p:cNvPicPr>
            <p:nvPr/>
          </p:nvPicPr>
          <p:blipFill>
            <a:blip r:embed="rId4"/>
            <a:stretch>
              <a:fillRect/>
            </a:stretch>
          </p:blipFill>
          <p:spPr>
            <a:xfrm>
              <a:off x="996489" y="2310175"/>
              <a:ext cx="2426217" cy="4474034"/>
            </a:xfrm>
            <a:prstGeom prst="rect">
              <a:avLst/>
            </a:prstGeom>
            <a:ln>
              <a:solidFill>
                <a:schemeClr val="bg2">
                  <a:lumMod val="50000"/>
                </a:schemeClr>
              </a:solidFill>
            </a:ln>
          </p:spPr>
        </p:pic>
      </p:grpSp>
    </p:spTree>
    <p:extLst>
      <p:ext uri="{BB962C8B-B14F-4D97-AF65-F5344CB8AC3E}">
        <p14:creationId xmlns:p14="http://schemas.microsoft.com/office/powerpoint/2010/main" val="37628286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par>
                          <p:cTn id="20" fill="hold">
                            <p:stCondLst>
                              <p:cond delay="3200"/>
                            </p:stCondLst>
                            <p:childTnLst>
                              <p:par>
                                <p:cTn id="21" presetID="10" presetClass="entr" presetSubtype="0" fill="hold" nodeType="afterEffect">
                                  <p:stCondLst>
                                    <p:cond delay="400"/>
                                  </p:stCondLst>
                                  <p:childTnLst>
                                    <p:set>
                                      <p:cBhvr>
                                        <p:cTn id="22" dur="1" fill="hold">
                                          <p:stCondLst>
                                            <p:cond delay="0"/>
                                          </p:stCondLst>
                                        </p:cTn>
                                        <p:tgtEl>
                                          <p:spTgt spid="11">
                                            <p:txEl>
                                              <p:pRg st="3" end="3"/>
                                            </p:txEl>
                                          </p:spTgt>
                                        </p:tgtEl>
                                        <p:attrNameLst>
                                          <p:attrName>style.visibility</p:attrName>
                                        </p:attrNameLst>
                                      </p:cBhvr>
                                      <p:to>
                                        <p:strVal val="visible"/>
                                      </p:to>
                                    </p:set>
                                    <p:animEffect transition="in" filter="fade">
                                      <p:cBhvr>
                                        <p:cTn id="23"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3C0FE97-D05C-304E-B289-2AD35CF6BE93}"/>
              </a:ext>
            </a:extLst>
          </p:cNvPr>
          <p:cNvPicPr>
            <a:picLocks noChangeAspect="1"/>
          </p:cNvPicPr>
          <p:nvPr/>
        </p:nvPicPr>
        <p:blipFill rotWithShape="1">
          <a:blip r:embed="rId3"/>
          <a:srcRect l="28531" t="16648" r="24828"/>
          <a:stretch/>
        </p:blipFill>
        <p:spPr>
          <a:xfrm>
            <a:off x="-1643" y="1972506"/>
            <a:ext cx="4097547" cy="4885494"/>
          </a:xfrm>
          <a:prstGeom prst="rect">
            <a:avLst/>
          </a:prstGeom>
        </p:spPr>
      </p:pic>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90872" y="3024476"/>
            <a:ext cx="5064936" cy="747897"/>
          </a:xfrm>
        </p:spPr>
        <p:txBody>
          <a:bodyPr>
            <a:spAutoFit/>
          </a:bodyPr>
          <a:lstStyle/>
          <a:p>
            <a:pPr lvl="0"/>
            <a:r>
              <a:rPr lang="en-US" sz="2700" dirty="0">
                <a:solidFill>
                  <a:srgbClr val="808285"/>
                </a:solidFill>
              </a:rPr>
              <a:t>Convenient access to funds and easy processing.</a:t>
            </a:r>
          </a:p>
        </p:txBody>
      </p:sp>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4690872" y="4166575"/>
            <a:ext cx="7310093" cy="1458861"/>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solidFill>
                  <a:schemeClr val="accent1"/>
                </a:solidFill>
                <a:latin typeface="+mj-lt"/>
              </a:rPr>
              <a:t>Pay By Card: </a:t>
            </a:r>
            <a:r>
              <a:rPr lang="en-US" sz="1800" dirty="0"/>
              <a:t>Swipe a debit card to pay eligible expenses.</a:t>
            </a:r>
          </a:p>
          <a:p>
            <a:pPr marL="342900" indent="-342900">
              <a:spcBef>
                <a:spcPts val="1200"/>
              </a:spcBef>
              <a:buFont typeface="Arial" panose="020B0604020202020204" pitchFamily="34" charset="0"/>
              <a:buChar char="•"/>
            </a:pPr>
            <a:r>
              <a:rPr lang="en-US" sz="1800" dirty="0">
                <a:solidFill>
                  <a:schemeClr val="accent1"/>
                </a:solidFill>
                <a:latin typeface="+mj-lt"/>
              </a:rPr>
              <a:t>Pay Me Back: </a:t>
            </a:r>
            <a:r>
              <a:rPr lang="en-US" sz="1800" dirty="0"/>
              <a:t>Get reimbursed by check or direct deposit.</a:t>
            </a:r>
          </a:p>
          <a:p>
            <a:pPr marL="342900" indent="-342900">
              <a:spcBef>
                <a:spcPts val="1200"/>
              </a:spcBef>
              <a:buFont typeface="Arial" panose="020B0604020202020204" pitchFamily="34" charset="0"/>
              <a:buChar char="•"/>
            </a:pPr>
            <a:r>
              <a:rPr lang="en-US" sz="1800" dirty="0">
                <a:solidFill>
                  <a:schemeClr val="accent1"/>
                </a:solidFill>
                <a:latin typeface="+mj-lt"/>
              </a:rPr>
              <a:t>Pay My Provider: </a:t>
            </a:r>
            <a:r>
              <a:rPr lang="en-US" sz="1800" dirty="0"/>
              <a:t>Pay directly using online bill pay.</a:t>
            </a:r>
          </a:p>
          <a:p>
            <a:pPr marL="342900" indent="-342900">
              <a:spcBef>
                <a:spcPts val="1200"/>
              </a:spcBef>
              <a:buFont typeface="Arial" panose="020B0604020202020204" pitchFamily="34" charset="0"/>
              <a:buChar char="•"/>
            </a:pPr>
            <a:r>
              <a:rPr lang="en-US" sz="1800" dirty="0">
                <a:solidFill>
                  <a:schemeClr val="accent1"/>
                </a:solidFill>
                <a:latin typeface="+mj-lt"/>
              </a:rPr>
              <a:t>Pay By Carrier File: </a:t>
            </a:r>
            <a:r>
              <a:rPr lang="en-US" sz="1800" dirty="0"/>
              <a:t>Get auto-reimbursement based on carrier files.</a:t>
            </a:r>
          </a:p>
        </p:txBody>
      </p:sp>
      <p:grpSp>
        <p:nvGrpSpPr>
          <p:cNvPr id="8" name="Group 7">
            <a:extLst>
              <a:ext uri="{FF2B5EF4-FFF2-40B4-BE49-F238E27FC236}">
                <a16:creationId xmlns:a16="http://schemas.microsoft.com/office/drawing/2014/main" xmlns="" id="{C6795828-CBD5-B946-9831-B6C7A5E2110D}"/>
              </a:ext>
            </a:extLst>
          </p:cNvPr>
          <p:cNvGrpSpPr/>
          <p:nvPr/>
        </p:nvGrpSpPr>
        <p:grpSpPr>
          <a:xfrm>
            <a:off x="9690741" y="1363147"/>
            <a:ext cx="871952" cy="1246612"/>
            <a:chOff x="2677787" y="8246581"/>
            <a:chExt cx="1113699" cy="1592232"/>
          </a:xfrm>
        </p:grpSpPr>
        <p:sp>
          <p:nvSpPr>
            <p:cNvPr id="9" name="Freeform 3">
              <a:extLst>
                <a:ext uri="{FF2B5EF4-FFF2-40B4-BE49-F238E27FC236}">
                  <a16:creationId xmlns:a16="http://schemas.microsoft.com/office/drawing/2014/main" xmlns="" id="{AECEE9A7-92E8-8848-A576-6BF4D53EB76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DE588692-30BA-8345-9226-83A684A52B54}"/>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1C20A50C-DDC7-6A40-95C8-5A9967C8B70F}"/>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0FD1987B-459F-6A4C-AC7F-5E0FEF7CAF61}"/>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72907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5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700"/>
                            </p:stCondLst>
                            <p:childTnLst>
                              <p:par>
                                <p:cTn id="13" presetID="10" presetClass="entr" presetSubtype="0" fill="hold" nodeType="afterEffect">
                                  <p:stCondLst>
                                    <p:cond delay="5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2700"/>
                            </p:stCondLst>
                            <p:childTnLst>
                              <p:par>
                                <p:cTn id="17" presetID="10" presetClass="entr" presetSubtype="0" fill="hold" nodeType="afterEffect">
                                  <p:stCondLst>
                                    <p:cond delay="5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par>
                          <p:cTn id="20" fill="hold">
                            <p:stCondLst>
                              <p:cond delay="3700"/>
                            </p:stCondLst>
                            <p:childTnLst>
                              <p:par>
                                <p:cTn id="21" presetID="10" presetClass="entr" presetSubtype="0" fill="hold" nodeType="afterEffect">
                                  <p:stCondLst>
                                    <p:cond delay="500"/>
                                  </p:stCondLst>
                                  <p:childTnLst>
                                    <p:set>
                                      <p:cBhvr>
                                        <p:cTn id="22" dur="1" fill="hold">
                                          <p:stCondLst>
                                            <p:cond delay="0"/>
                                          </p:stCondLst>
                                        </p:cTn>
                                        <p:tgtEl>
                                          <p:spTgt spid="11">
                                            <p:txEl>
                                              <p:pRg st="3" end="3"/>
                                            </p:txEl>
                                          </p:spTgt>
                                        </p:tgtEl>
                                        <p:attrNameLst>
                                          <p:attrName>style.visibility</p:attrName>
                                        </p:attrNameLst>
                                      </p:cBhvr>
                                      <p:to>
                                        <p:strVal val="visible"/>
                                      </p:to>
                                    </p:set>
                                    <p:animEffect transition="in" filter="fade">
                                      <p:cBhvr>
                                        <p:cTn id="23"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296422"/>
            <a:ext cx="7440294" cy="373949"/>
          </a:xfrm>
        </p:spPr>
        <p:txBody>
          <a:bodyPr/>
          <a:lstStyle/>
          <a:p>
            <a:pPr lvl="0">
              <a:spcBef>
                <a:spcPts val="0"/>
              </a:spcBef>
            </a:pPr>
            <a:r>
              <a:rPr lang="en-US" sz="2700" dirty="0">
                <a:solidFill>
                  <a:srgbClr val="808285"/>
                </a:solidFill>
              </a:rPr>
              <a:t>Pick and Process: </a:t>
            </a:r>
          </a:p>
        </p:txBody>
      </p:sp>
      <p:grpSp>
        <p:nvGrpSpPr>
          <p:cNvPr id="8" name="Group 7">
            <a:extLst>
              <a:ext uri="{FF2B5EF4-FFF2-40B4-BE49-F238E27FC236}">
                <a16:creationId xmlns:a16="http://schemas.microsoft.com/office/drawing/2014/main" xmlns="" id="{53A9479A-63FC-8344-856F-3C37E7F1794A}"/>
              </a:ext>
            </a:extLst>
          </p:cNvPr>
          <p:cNvGrpSpPr/>
          <p:nvPr/>
        </p:nvGrpSpPr>
        <p:grpSpPr>
          <a:xfrm>
            <a:off x="6112895" y="3715109"/>
            <a:ext cx="4570517" cy="640080"/>
            <a:chOff x="6013205" y="3665580"/>
            <a:chExt cx="4570517" cy="640080"/>
          </a:xfrm>
        </p:grpSpPr>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6882755" y="3847121"/>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Pick a claim. </a:t>
              </a:r>
            </a:p>
          </p:txBody>
        </p:sp>
        <p:grpSp>
          <p:nvGrpSpPr>
            <p:cNvPr id="7" name="Group 6">
              <a:extLst>
                <a:ext uri="{FF2B5EF4-FFF2-40B4-BE49-F238E27FC236}">
                  <a16:creationId xmlns:a16="http://schemas.microsoft.com/office/drawing/2014/main" xmlns="" id="{5CABF9F1-841B-7348-80EF-77E9D852A781}"/>
                </a:ext>
              </a:extLst>
            </p:cNvPr>
            <p:cNvGrpSpPr/>
            <p:nvPr/>
          </p:nvGrpSpPr>
          <p:grpSpPr>
            <a:xfrm>
              <a:off x="6013205" y="3665580"/>
              <a:ext cx="640080" cy="640080"/>
              <a:chOff x="3483033" y="3972907"/>
              <a:chExt cx="640080" cy="640080"/>
            </a:xfrm>
          </p:grpSpPr>
          <p:sp>
            <p:nvSpPr>
              <p:cNvPr id="5" name="Oval 4">
                <a:extLst>
                  <a:ext uri="{FF2B5EF4-FFF2-40B4-BE49-F238E27FC236}">
                    <a16:creationId xmlns:a16="http://schemas.microsoft.com/office/drawing/2014/main" xmlns="" id="{0E97337E-5609-CD41-ADAD-1EDBBF35D184}"/>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xmlns="" id="{B09E2262-8FB5-514F-AF02-81B4E48C6589}"/>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1</a:t>
                </a:r>
              </a:p>
            </p:txBody>
          </p:sp>
        </p:grpSp>
      </p:grpSp>
      <p:grpSp>
        <p:nvGrpSpPr>
          <p:cNvPr id="31" name="Group 30">
            <a:extLst>
              <a:ext uri="{FF2B5EF4-FFF2-40B4-BE49-F238E27FC236}">
                <a16:creationId xmlns:a16="http://schemas.microsoft.com/office/drawing/2014/main" xmlns="" id="{5932E543-D84B-E24D-BCEB-6E9580BFEBBF}"/>
              </a:ext>
            </a:extLst>
          </p:cNvPr>
          <p:cNvGrpSpPr/>
          <p:nvPr/>
        </p:nvGrpSpPr>
        <p:grpSpPr>
          <a:xfrm>
            <a:off x="838200" y="2980339"/>
            <a:ext cx="4892709" cy="3306172"/>
            <a:chOff x="838200" y="2980339"/>
            <a:chExt cx="5010778" cy="3385955"/>
          </a:xfrm>
        </p:grpSpPr>
        <p:pic>
          <p:nvPicPr>
            <p:cNvPr id="30" name="Picture 29">
              <a:extLst>
                <a:ext uri="{FF2B5EF4-FFF2-40B4-BE49-F238E27FC236}">
                  <a16:creationId xmlns:a16="http://schemas.microsoft.com/office/drawing/2014/main" xmlns="" id="{BB06DD25-6DAF-4D4A-B222-F895791A6CBA}"/>
                </a:ext>
              </a:extLst>
            </p:cNvPr>
            <p:cNvPicPr>
              <a:picLocks noChangeAspect="1"/>
            </p:cNvPicPr>
            <p:nvPr/>
          </p:nvPicPr>
          <p:blipFill>
            <a:blip r:embed="rId3"/>
            <a:stretch>
              <a:fillRect/>
            </a:stretch>
          </p:blipFill>
          <p:spPr>
            <a:xfrm>
              <a:off x="838200" y="2980339"/>
              <a:ext cx="5010778" cy="3385955"/>
            </a:xfrm>
            <a:prstGeom prst="rect">
              <a:avLst/>
            </a:prstGeom>
          </p:spPr>
        </p:pic>
        <p:pic>
          <p:nvPicPr>
            <p:cNvPr id="12" name="Picture 11" descr="Pick-a-claim-iPad-Air-Landscape-Mock-up.png">
              <a:extLst>
                <a:ext uri="{FF2B5EF4-FFF2-40B4-BE49-F238E27FC236}">
                  <a16:creationId xmlns:a16="http://schemas.microsoft.com/office/drawing/2014/main" xmlns="" id="{4736A855-68FC-1646-AF51-C2B3D303111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161" t="10994" r="9043" b="7064"/>
            <a:stretch/>
          </p:blipFill>
          <p:spPr>
            <a:xfrm>
              <a:off x="1248336" y="3130785"/>
              <a:ext cx="4361956" cy="3085062"/>
            </a:xfrm>
            <a:prstGeom prst="roundRect">
              <a:avLst>
                <a:gd name="adj" fmla="val 1830"/>
              </a:avLst>
            </a:prstGeom>
            <a:ln>
              <a:solidFill>
                <a:schemeClr val="accent3"/>
              </a:solidFill>
            </a:ln>
            <a:effectLst/>
          </p:spPr>
        </p:pic>
      </p:grpSp>
      <p:grpSp>
        <p:nvGrpSpPr>
          <p:cNvPr id="15" name="Group 14">
            <a:extLst>
              <a:ext uri="{FF2B5EF4-FFF2-40B4-BE49-F238E27FC236}">
                <a16:creationId xmlns:a16="http://schemas.microsoft.com/office/drawing/2014/main" xmlns="" id="{615F837C-8324-514B-ADE7-AF07C59AD803}"/>
              </a:ext>
            </a:extLst>
          </p:cNvPr>
          <p:cNvGrpSpPr/>
          <p:nvPr/>
        </p:nvGrpSpPr>
        <p:grpSpPr>
          <a:xfrm>
            <a:off x="9690741" y="1363147"/>
            <a:ext cx="871952" cy="1246612"/>
            <a:chOff x="2677787" y="8246581"/>
            <a:chExt cx="1113699" cy="1592232"/>
          </a:xfrm>
        </p:grpSpPr>
        <p:sp>
          <p:nvSpPr>
            <p:cNvPr id="16" name="Freeform 3">
              <a:extLst>
                <a:ext uri="{FF2B5EF4-FFF2-40B4-BE49-F238E27FC236}">
                  <a16:creationId xmlns:a16="http://schemas.microsoft.com/office/drawing/2014/main" xmlns="" id="{A4FBD1FC-0B6E-284B-A194-4E9708A67B29}"/>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B7295AC1-F3E4-8842-BA11-FE6DF7E2628D}"/>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13446237-CCB7-5D48-8E50-5FFA131AB21D}"/>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735004D1-CEED-1D4E-9064-84AF3F57B262}"/>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Group 8">
            <a:extLst>
              <a:ext uri="{FF2B5EF4-FFF2-40B4-BE49-F238E27FC236}">
                <a16:creationId xmlns:a16="http://schemas.microsoft.com/office/drawing/2014/main" xmlns="" id="{8873EBD8-3853-424C-9322-A3EBA75E62D5}"/>
              </a:ext>
            </a:extLst>
          </p:cNvPr>
          <p:cNvGrpSpPr/>
          <p:nvPr/>
        </p:nvGrpSpPr>
        <p:grpSpPr>
          <a:xfrm>
            <a:off x="6112895" y="4551871"/>
            <a:ext cx="4570517" cy="640080"/>
            <a:chOff x="6013205" y="4502342"/>
            <a:chExt cx="4570517" cy="640080"/>
          </a:xfrm>
        </p:grpSpPr>
        <p:sp>
          <p:nvSpPr>
            <p:cNvPr id="20" name="Content Placeholder 2">
              <a:extLst>
                <a:ext uri="{FF2B5EF4-FFF2-40B4-BE49-F238E27FC236}">
                  <a16:creationId xmlns:a16="http://schemas.microsoft.com/office/drawing/2014/main" xmlns="" id="{70EDABD1-C394-8644-806C-7E20F88B01AD}"/>
                </a:ext>
              </a:extLst>
            </p:cNvPr>
            <p:cNvSpPr txBox="1">
              <a:spLocks/>
            </p:cNvSpPr>
            <p:nvPr/>
          </p:nvSpPr>
          <p:spPr>
            <a:xfrm>
              <a:off x="6882755" y="4683883"/>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Pick a payment.</a:t>
              </a:r>
            </a:p>
          </p:txBody>
        </p:sp>
        <p:grpSp>
          <p:nvGrpSpPr>
            <p:cNvPr id="22" name="Group 21">
              <a:extLst>
                <a:ext uri="{FF2B5EF4-FFF2-40B4-BE49-F238E27FC236}">
                  <a16:creationId xmlns:a16="http://schemas.microsoft.com/office/drawing/2014/main" xmlns="" id="{5529D784-8629-F247-945E-071034071EEF}"/>
                </a:ext>
              </a:extLst>
            </p:cNvPr>
            <p:cNvGrpSpPr/>
            <p:nvPr/>
          </p:nvGrpSpPr>
          <p:grpSpPr>
            <a:xfrm>
              <a:off x="6013205" y="4502342"/>
              <a:ext cx="640080" cy="640080"/>
              <a:chOff x="3483033" y="3972907"/>
              <a:chExt cx="640080" cy="640080"/>
            </a:xfrm>
          </p:grpSpPr>
          <p:sp>
            <p:nvSpPr>
              <p:cNvPr id="23" name="Oval 22">
                <a:extLst>
                  <a:ext uri="{FF2B5EF4-FFF2-40B4-BE49-F238E27FC236}">
                    <a16:creationId xmlns:a16="http://schemas.microsoft.com/office/drawing/2014/main" xmlns="" id="{B7062A52-B0DB-B747-8E54-BBC005D9CA47}"/>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xmlns="" id="{49E94FBE-8045-A14A-BFD7-7C9D9A224E7C}"/>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2</a:t>
                </a:r>
              </a:p>
            </p:txBody>
          </p:sp>
        </p:grpSp>
      </p:grpSp>
      <p:grpSp>
        <p:nvGrpSpPr>
          <p:cNvPr id="10" name="Group 9">
            <a:extLst>
              <a:ext uri="{FF2B5EF4-FFF2-40B4-BE49-F238E27FC236}">
                <a16:creationId xmlns:a16="http://schemas.microsoft.com/office/drawing/2014/main" xmlns="" id="{2B4FCFD0-D5A2-4F4F-9724-D0B28AF38909}"/>
              </a:ext>
            </a:extLst>
          </p:cNvPr>
          <p:cNvGrpSpPr/>
          <p:nvPr/>
        </p:nvGrpSpPr>
        <p:grpSpPr>
          <a:xfrm>
            <a:off x="6112895" y="5388633"/>
            <a:ext cx="4570517" cy="640080"/>
            <a:chOff x="6013205" y="5339104"/>
            <a:chExt cx="4570517" cy="640080"/>
          </a:xfrm>
        </p:grpSpPr>
        <p:sp>
          <p:nvSpPr>
            <p:cNvPr id="21" name="Content Placeholder 2">
              <a:extLst>
                <a:ext uri="{FF2B5EF4-FFF2-40B4-BE49-F238E27FC236}">
                  <a16:creationId xmlns:a16="http://schemas.microsoft.com/office/drawing/2014/main" xmlns="" id="{621A0380-8FED-AD46-924D-B1D48AB6D0DE}"/>
                </a:ext>
              </a:extLst>
            </p:cNvPr>
            <p:cNvSpPr txBox="1">
              <a:spLocks/>
            </p:cNvSpPr>
            <p:nvPr/>
          </p:nvSpPr>
          <p:spPr>
            <a:xfrm>
              <a:off x="6882755" y="5520645"/>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Confirm request.</a:t>
              </a:r>
            </a:p>
          </p:txBody>
        </p:sp>
        <p:grpSp>
          <p:nvGrpSpPr>
            <p:cNvPr id="25" name="Group 24">
              <a:extLst>
                <a:ext uri="{FF2B5EF4-FFF2-40B4-BE49-F238E27FC236}">
                  <a16:creationId xmlns:a16="http://schemas.microsoft.com/office/drawing/2014/main" xmlns="" id="{69AF52F7-0448-7044-9648-339DEFAAC445}"/>
                </a:ext>
              </a:extLst>
            </p:cNvPr>
            <p:cNvGrpSpPr/>
            <p:nvPr/>
          </p:nvGrpSpPr>
          <p:grpSpPr>
            <a:xfrm>
              <a:off x="6013205" y="5339104"/>
              <a:ext cx="640080" cy="640080"/>
              <a:chOff x="3483033" y="3972907"/>
              <a:chExt cx="640080" cy="640080"/>
            </a:xfrm>
          </p:grpSpPr>
          <p:sp>
            <p:nvSpPr>
              <p:cNvPr id="26" name="Oval 25">
                <a:extLst>
                  <a:ext uri="{FF2B5EF4-FFF2-40B4-BE49-F238E27FC236}">
                    <a16:creationId xmlns:a16="http://schemas.microsoft.com/office/drawing/2014/main" xmlns="" id="{AF853342-B598-BD4C-BBA7-2ABACA16F3E2}"/>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xmlns="" id="{0ABE20EA-A446-1143-B188-D8A030FE9AC0}"/>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3</a:t>
                </a:r>
              </a:p>
            </p:txBody>
          </p:sp>
        </p:grpSp>
      </p:grpSp>
      <p:sp>
        <p:nvSpPr>
          <p:cNvPr id="28" name="Content Placeholder 2">
            <a:extLst>
              <a:ext uri="{FF2B5EF4-FFF2-40B4-BE49-F238E27FC236}">
                <a16:creationId xmlns:a16="http://schemas.microsoft.com/office/drawing/2014/main" xmlns="" id="{94A6AA79-8717-1A4F-A6D2-F7A068262FA5}"/>
              </a:ext>
            </a:extLst>
          </p:cNvPr>
          <p:cNvSpPr txBox="1">
            <a:spLocks/>
          </p:cNvSpPr>
          <p:nvPr/>
        </p:nvSpPr>
        <p:spPr>
          <a:xfrm>
            <a:off x="6111387" y="3021487"/>
            <a:ext cx="5558645"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pPr>
            <a:r>
              <a:rPr lang="en-US" sz="1800" dirty="0">
                <a:solidFill>
                  <a:srgbClr val="808285"/>
                </a:solidFill>
              </a:rPr>
              <a:t>You choose a claim, then decide how to process it  expenses and reimbursements with a simple click or tap.</a:t>
            </a:r>
          </a:p>
        </p:txBody>
      </p:sp>
    </p:spTree>
    <p:extLst>
      <p:ext uri="{BB962C8B-B14F-4D97-AF65-F5344CB8AC3E}">
        <p14:creationId xmlns:p14="http://schemas.microsoft.com/office/powerpoint/2010/main" val="437192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700"/>
                            </p:stCondLst>
                            <p:childTnLst>
                              <p:par>
                                <p:cTn id="10" presetID="10" presetClass="entr" presetSubtype="0" fill="hold" grpId="0" nodeType="afterEffect">
                                  <p:stCondLst>
                                    <p:cond delay="2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par>
                          <p:cTn id="13" fill="hold">
                            <p:stCondLst>
                              <p:cond delay="1400"/>
                            </p:stCondLst>
                            <p:childTnLst>
                              <p:par>
                                <p:cTn id="14" presetID="10" presetClass="entr" presetSubtype="0" fill="hold" nodeType="afterEffect">
                                  <p:stCondLst>
                                    <p:cond delay="9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2800"/>
                            </p:stCondLst>
                            <p:childTnLst>
                              <p:par>
                                <p:cTn id="18" presetID="10" presetClass="entr" presetSubtype="0" fill="hold" nodeType="afterEffect">
                                  <p:stCondLst>
                                    <p:cond delay="4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3700"/>
                            </p:stCondLst>
                            <p:childTnLst>
                              <p:par>
                                <p:cTn id="22" presetID="10" presetClass="entr" presetSubtype="0" fill="hold" nodeType="afterEffect">
                                  <p:stCondLst>
                                    <p:cond delay="4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E0614260-D624-3547-8D7D-4DB088432175}"/>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xmlns="" id="{D0E1DD79-5AD8-6C40-8E54-A5E5D21E2BC8}"/>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24" name="Content Placeholder 2">
            <a:extLst>
              <a:ext uri="{FF2B5EF4-FFF2-40B4-BE49-F238E27FC236}">
                <a16:creationId xmlns:a16="http://schemas.microsoft.com/office/drawing/2014/main" xmlns="" id="{C9801C89-3945-A848-917C-CB1C6222D62B}"/>
              </a:ext>
            </a:extLst>
          </p:cNvPr>
          <p:cNvSpPr txBox="1">
            <a:spLocks/>
          </p:cNvSpPr>
          <p:nvPr/>
        </p:nvSpPr>
        <p:spPr>
          <a:xfrm>
            <a:off x="4965183" y="3392357"/>
            <a:ext cx="2375328"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website.</a:t>
            </a:r>
          </a:p>
        </p:txBody>
      </p:sp>
      <p:grpSp>
        <p:nvGrpSpPr>
          <p:cNvPr id="11" name="Group 10">
            <a:extLst>
              <a:ext uri="{FF2B5EF4-FFF2-40B4-BE49-F238E27FC236}">
                <a16:creationId xmlns:a16="http://schemas.microsoft.com/office/drawing/2014/main" xmlns="" id="{099B8C26-A9CA-CE43-8475-8226D0502761}"/>
              </a:ext>
            </a:extLst>
          </p:cNvPr>
          <p:cNvGrpSpPr/>
          <p:nvPr/>
        </p:nvGrpSpPr>
        <p:grpSpPr>
          <a:xfrm>
            <a:off x="9690741" y="1363147"/>
            <a:ext cx="871952" cy="1246612"/>
            <a:chOff x="2677787" y="8246581"/>
            <a:chExt cx="1113699" cy="1592232"/>
          </a:xfrm>
        </p:grpSpPr>
        <p:sp>
          <p:nvSpPr>
            <p:cNvPr id="12" name="Freeform 3">
              <a:extLst>
                <a:ext uri="{FF2B5EF4-FFF2-40B4-BE49-F238E27FC236}">
                  <a16:creationId xmlns:a16="http://schemas.microsoft.com/office/drawing/2014/main" xmlns="" id="{A964396B-8749-484B-ACB5-8838CE17527B}"/>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4">
              <a:extLst>
                <a:ext uri="{FF2B5EF4-FFF2-40B4-BE49-F238E27FC236}">
                  <a16:creationId xmlns:a16="http://schemas.microsoft.com/office/drawing/2014/main" xmlns="" id="{BE00EA9C-42EA-864E-BA8A-9F6E1BCDB92E}"/>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D7825D1F-3EE7-C841-9BBA-92369EAF46BF}"/>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52F4E839-56E2-1248-8356-E0364EBD1B6E}"/>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ontent Placeholder 2">
            <a:extLst>
              <a:ext uri="{FF2B5EF4-FFF2-40B4-BE49-F238E27FC236}">
                <a16:creationId xmlns:a16="http://schemas.microsoft.com/office/drawing/2014/main" xmlns="" id="{E8E83677-AB02-F94E-91FD-CCA70BC4D94D}"/>
              </a:ext>
            </a:extLst>
          </p:cNvPr>
          <p:cNvSpPr>
            <a:spLocks noGrp="1"/>
          </p:cNvSpPr>
          <p:nvPr>
            <p:ph idx="1"/>
          </p:nvPr>
        </p:nvSpPr>
        <p:spPr>
          <a:xfrm>
            <a:off x="838199" y="2347293"/>
            <a:ext cx="7353979" cy="332399"/>
          </a:xfrm>
        </p:spPr>
        <p:txBody>
          <a:bodyPr wrap="square">
            <a:spAutoFit/>
          </a:bodyPr>
          <a:lstStyle/>
          <a:p>
            <a:r>
              <a:rPr lang="en-US" dirty="0"/>
              <a:t>Integrate with HSAs or FSAs into a single experience.</a:t>
            </a:r>
          </a:p>
        </p:txBody>
      </p:sp>
      <p:sp>
        <p:nvSpPr>
          <p:cNvPr id="18" name="Content Placeholder 2">
            <a:extLst>
              <a:ext uri="{FF2B5EF4-FFF2-40B4-BE49-F238E27FC236}">
                <a16:creationId xmlns:a16="http://schemas.microsoft.com/office/drawing/2014/main" xmlns="" id="{44C6E306-0FC2-A94D-A817-6735DB153417}"/>
              </a:ext>
            </a:extLst>
          </p:cNvPr>
          <p:cNvSpPr txBox="1">
            <a:spLocks/>
          </p:cNvSpPr>
          <p:nvPr/>
        </p:nvSpPr>
        <p:spPr>
          <a:xfrm>
            <a:off x="4965183" y="4930013"/>
            <a:ext cx="620558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smart platform that knows which accounts to use when.</a:t>
            </a:r>
          </a:p>
        </p:txBody>
      </p:sp>
      <p:sp>
        <p:nvSpPr>
          <p:cNvPr id="19" name="Content Placeholder 2">
            <a:extLst>
              <a:ext uri="{FF2B5EF4-FFF2-40B4-BE49-F238E27FC236}">
                <a16:creationId xmlns:a16="http://schemas.microsoft.com/office/drawing/2014/main" xmlns="" id="{B17BCFF5-F32D-CC4B-9841-8D3BB0CA99C8}"/>
              </a:ext>
            </a:extLst>
          </p:cNvPr>
          <p:cNvSpPr txBox="1">
            <a:spLocks/>
          </p:cNvSpPr>
          <p:nvPr/>
        </p:nvSpPr>
        <p:spPr>
          <a:xfrm>
            <a:off x="4965183" y="4161185"/>
            <a:ext cx="2375328"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healthcare card.</a:t>
            </a:r>
          </a:p>
        </p:txBody>
      </p:sp>
      <p:sp>
        <p:nvSpPr>
          <p:cNvPr id="20" name="Content Placeholder 2">
            <a:extLst>
              <a:ext uri="{FF2B5EF4-FFF2-40B4-BE49-F238E27FC236}">
                <a16:creationId xmlns:a16="http://schemas.microsoft.com/office/drawing/2014/main" xmlns="" id="{95EC8CB3-A607-4E42-8F2B-B07EA6DEC4CF}"/>
              </a:ext>
            </a:extLst>
          </p:cNvPr>
          <p:cNvSpPr txBox="1">
            <a:spLocks/>
          </p:cNvSpPr>
          <p:nvPr/>
        </p:nvSpPr>
        <p:spPr>
          <a:xfrm>
            <a:off x="4965183" y="5698842"/>
            <a:ext cx="4489902"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toll-free customer service number. </a:t>
            </a:r>
          </a:p>
        </p:txBody>
      </p:sp>
      <p:sp>
        <p:nvSpPr>
          <p:cNvPr id="3" name="Oval 2">
            <a:extLst>
              <a:ext uri="{FF2B5EF4-FFF2-40B4-BE49-F238E27FC236}">
                <a16:creationId xmlns:a16="http://schemas.microsoft.com/office/drawing/2014/main" xmlns="" id="{29E8F0B8-3B74-3948-A880-23C316FDBA4A}"/>
              </a:ext>
            </a:extLst>
          </p:cNvPr>
          <p:cNvSpPr/>
          <p:nvPr/>
        </p:nvSpPr>
        <p:spPr>
          <a:xfrm>
            <a:off x="838200" y="2902291"/>
            <a:ext cx="3657600" cy="3657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D8F78264-0F5F-CA48-92E5-7A569F48A329}"/>
              </a:ext>
            </a:extLst>
          </p:cNvPr>
          <p:cNvGrpSpPr/>
          <p:nvPr/>
        </p:nvGrpSpPr>
        <p:grpSpPr>
          <a:xfrm>
            <a:off x="2273383" y="3197503"/>
            <a:ext cx="774447" cy="581768"/>
            <a:chOff x="3873984" y="7007725"/>
            <a:chExt cx="1503324" cy="1129303"/>
          </a:xfrm>
        </p:grpSpPr>
        <p:sp>
          <p:nvSpPr>
            <p:cNvPr id="30" name="Freeform 3">
              <a:extLst>
                <a:ext uri="{FF2B5EF4-FFF2-40B4-BE49-F238E27FC236}">
                  <a16:creationId xmlns:a16="http://schemas.microsoft.com/office/drawing/2014/main" xmlns="" id="{4431678D-030C-6E4C-9037-C571DD8938D6}"/>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AE743230-5266-3A46-9749-33363320981B}"/>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7EB86D44-A808-2447-9986-42159A374BF7}"/>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F88A2976-FFE6-BF46-8329-F8CA767916D4}"/>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Group 33">
            <a:extLst>
              <a:ext uri="{FF2B5EF4-FFF2-40B4-BE49-F238E27FC236}">
                <a16:creationId xmlns:a16="http://schemas.microsoft.com/office/drawing/2014/main" xmlns="" id="{0D4107BA-A35A-DA4A-AA33-92614F686C2C}"/>
              </a:ext>
            </a:extLst>
          </p:cNvPr>
          <p:cNvGrpSpPr/>
          <p:nvPr/>
        </p:nvGrpSpPr>
        <p:grpSpPr>
          <a:xfrm>
            <a:off x="1128397" y="4538704"/>
            <a:ext cx="570526" cy="384774"/>
            <a:chOff x="1689782" y="3297509"/>
            <a:chExt cx="1303706" cy="879246"/>
          </a:xfrm>
        </p:grpSpPr>
        <p:sp>
          <p:nvSpPr>
            <p:cNvPr id="35" name="Freeform 34">
              <a:extLst>
                <a:ext uri="{FF2B5EF4-FFF2-40B4-BE49-F238E27FC236}">
                  <a16:creationId xmlns:a16="http://schemas.microsoft.com/office/drawing/2014/main" xmlns="" id="{FA04F4EB-55F5-B34B-AFC0-2F313D539A8F}"/>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a:extLst>
                <a:ext uri="{FF2B5EF4-FFF2-40B4-BE49-F238E27FC236}">
                  <a16:creationId xmlns:a16="http://schemas.microsoft.com/office/drawing/2014/main" xmlns="" id="{3DD0BB87-EF99-B04D-A59D-1C2079695217}"/>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BA582D06-639C-014F-9D89-DE10CFAB18E7}"/>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41D550B5-41BE-DB48-9EAA-D7441B7432CE}"/>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9954EAEF-108C-9B43-81B9-BD5D066412D3}"/>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Group 39">
            <a:extLst>
              <a:ext uri="{FF2B5EF4-FFF2-40B4-BE49-F238E27FC236}">
                <a16:creationId xmlns:a16="http://schemas.microsoft.com/office/drawing/2014/main" xmlns="" id="{8151E3ED-9B22-B945-9896-F80A08E7B85E}"/>
              </a:ext>
            </a:extLst>
          </p:cNvPr>
          <p:cNvGrpSpPr/>
          <p:nvPr/>
        </p:nvGrpSpPr>
        <p:grpSpPr>
          <a:xfrm>
            <a:off x="3534314" y="4492668"/>
            <a:ext cx="711266" cy="545352"/>
            <a:chOff x="7646024" y="3457111"/>
            <a:chExt cx="1370972" cy="1051172"/>
          </a:xfrm>
        </p:grpSpPr>
        <p:sp>
          <p:nvSpPr>
            <p:cNvPr id="41" name="Freeform 3">
              <a:extLst>
                <a:ext uri="{FF2B5EF4-FFF2-40B4-BE49-F238E27FC236}">
                  <a16:creationId xmlns:a16="http://schemas.microsoft.com/office/drawing/2014/main" xmlns="" id="{5C4018C3-008F-BA46-9A9C-F8FB55F1C7AA}"/>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35086E72-0121-304C-8A27-E95C9CFC5A32}"/>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Group 42">
            <a:extLst>
              <a:ext uri="{FF2B5EF4-FFF2-40B4-BE49-F238E27FC236}">
                <a16:creationId xmlns:a16="http://schemas.microsoft.com/office/drawing/2014/main" xmlns="" id="{45D64B6B-0BF9-9E4D-A545-95DB1CEDF082}"/>
              </a:ext>
            </a:extLst>
          </p:cNvPr>
          <p:cNvGrpSpPr/>
          <p:nvPr/>
        </p:nvGrpSpPr>
        <p:grpSpPr>
          <a:xfrm flipH="1">
            <a:off x="2302374" y="5692084"/>
            <a:ext cx="758182" cy="610621"/>
            <a:chOff x="20574000" y="11682302"/>
            <a:chExt cx="1482219" cy="1193741"/>
          </a:xfrm>
        </p:grpSpPr>
        <p:grpSp>
          <p:nvGrpSpPr>
            <p:cNvPr id="44" name="Group 43">
              <a:extLst>
                <a:ext uri="{FF2B5EF4-FFF2-40B4-BE49-F238E27FC236}">
                  <a16:creationId xmlns:a16="http://schemas.microsoft.com/office/drawing/2014/main" xmlns="" id="{A7A97402-C93F-0E4C-84E9-177BACDCF1F4}"/>
                </a:ext>
              </a:extLst>
            </p:cNvPr>
            <p:cNvGrpSpPr/>
            <p:nvPr/>
          </p:nvGrpSpPr>
          <p:grpSpPr>
            <a:xfrm>
              <a:off x="21325943" y="11682302"/>
              <a:ext cx="730276" cy="1193741"/>
              <a:chOff x="11805543" y="5050301"/>
              <a:chExt cx="730276" cy="1193741"/>
            </a:xfrm>
          </p:grpSpPr>
          <p:sp>
            <p:nvSpPr>
              <p:cNvPr id="50" name="Freeform 3">
                <a:extLst>
                  <a:ext uri="{FF2B5EF4-FFF2-40B4-BE49-F238E27FC236}">
                    <a16:creationId xmlns:a16="http://schemas.microsoft.com/office/drawing/2014/main" xmlns="" id="{A3361149-8F74-4845-8792-79DD39915610}"/>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C6C33573-8F0F-1F40-9945-8E0DCE6F0148}"/>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DB74B48B-D4C5-2448-81BD-2D14CF6043D5}"/>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AE350031-D769-B344-93BF-049FAFD83554}"/>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65CA577B-2D26-DC48-8E96-2611D3E756B6}"/>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44">
              <a:extLst>
                <a:ext uri="{FF2B5EF4-FFF2-40B4-BE49-F238E27FC236}">
                  <a16:creationId xmlns:a16="http://schemas.microsoft.com/office/drawing/2014/main" xmlns="" id="{0E769FDB-9CE6-E649-B8DC-FC77E6793A5B}"/>
                </a:ext>
              </a:extLst>
            </p:cNvPr>
            <p:cNvGrpSpPr/>
            <p:nvPr/>
          </p:nvGrpSpPr>
          <p:grpSpPr>
            <a:xfrm>
              <a:off x="20574000" y="11963400"/>
              <a:ext cx="652702" cy="651637"/>
              <a:chOff x="5179450" y="8057287"/>
              <a:chExt cx="916549" cy="915054"/>
            </a:xfrm>
          </p:grpSpPr>
          <p:sp>
            <p:nvSpPr>
              <p:cNvPr id="46" name="Freeform 3">
                <a:extLst>
                  <a:ext uri="{FF2B5EF4-FFF2-40B4-BE49-F238E27FC236}">
                    <a16:creationId xmlns:a16="http://schemas.microsoft.com/office/drawing/2014/main" xmlns="" id="{2CCDE8F6-AF62-694B-AC97-42A959CB5C9D}"/>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Group 46">
                <a:extLst>
                  <a:ext uri="{FF2B5EF4-FFF2-40B4-BE49-F238E27FC236}">
                    <a16:creationId xmlns:a16="http://schemas.microsoft.com/office/drawing/2014/main" xmlns="" id="{C82459BA-0B2C-EF4F-AECB-B784A53BC043}"/>
                  </a:ext>
                </a:extLst>
              </p:cNvPr>
              <p:cNvGrpSpPr/>
              <p:nvPr/>
            </p:nvGrpSpPr>
            <p:grpSpPr>
              <a:xfrm>
                <a:off x="5179450" y="8057287"/>
                <a:ext cx="916549" cy="915054"/>
                <a:chOff x="15578562" y="2705589"/>
                <a:chExt cx="8007658" cy="7994603"/>
              </a:xfrm>
            </p:grpSpPr>
            <p:sp>
              <p:nvSpPr>
                <p:cNvPr id="48" name="Freeform 3">
                  <a:extLst>
                    <a:ext uri="{FF2B5EF4-FFF2-40B4-BE49-F238E27FC236}">
                      <a16:creationId xmlns:a16="http://schemas.microsoft.com/office/drawing/2014/main" xmlns="" id="{0EF57136-5529-9446-B877-4378596CD96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5C758F18-C6A5-3D4E-91E9-7095BD9D1F00}"/>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 name="Oval 6">
            <a:extLst>
              <a:ext uri="{FF2B5EF4-FFF2-40B4-BE49-F238E27FC236}">
                <a16:creationId xmlns:a16="http://schemas.microsoft.com/office/drawing/2014/main" xmlns="" id="{411B4206-D327-0048-B50A-32FB786A3E0D}"/>
              </a:ext>
            </a:extLst>
          </p:cNvPr>
          <p:cNvSpPr/>
          <p:nvPr/>
        </p:nvSpPr>
        <p:spPr>
          <a:xfrm>
            <a:off x="1900456" y="3964547"/>
            <a:ext cx="1533088" cy="15330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xmlns="" id="{D65F090D-6945-DF47-8C34-405AD0A39794}"/>
              </a:ext>
            </a:extLst>
          </p:cNvPr>
          <p:cNvGrpSpPr/>
          <p:nvPr/>
        </p:nvGrpSpPr>
        <p:grpSpPr>
          <a:xfrm>
            <a:off x="1983181" y="4047247"/>
            <a:ext cx="1367638" cy="1367688"/>
            <a:chOff x="7834796" y="5159502"/>
            <a:chExt cx="1367638" cy="1367688"/>
          </a:xfrm>
        </p:grpSpPr>
        <p:sp>
          <p:nvSpPr>
            <p:cNvPr id="22" name="Freeform 3">
              <a:extLst>
                <a:ext uri="{FF2B5EF4-FFF2-40B4-BE49-F238E27FC236}">
                  <a16:creationId xmlns:a16="http://schemas.microsoft.com/office/drawing/2014/main" xmlns="" id="{C878A103-2A85-9048-8E62-AC56041854C7}"/>
                </a:ext>
              </a:extLst>
            </p:cNvPr>
            <p:cNvSpPr/>
            <p:nvPr/>
          </p:nvSpPr>
          <p:spPr>
            <a:xfrm>
              <a:off x="7834796" y="5159502"/>
              <a:ext cx="1367638" cy="1367688"/>
            </a:xfrm>
            <a:custGeom>
              <a:avLst/>
              <a:gdLst>
                <a:gd name="connsiteX0" fmla="*/ 1367638 w 1367638"/>
                <a:gd name="connsiteY0" fmla="*/ 683844 h 1367688"/>
                <a:gd name="connsiteX1" fmla="*/ 683793 w 1367638"/>
                <a:gd name="connsiteY1" fmla="*/ 1367688 h 1367688"/>
                <a:gd name="connsiteX2" fmla="*/ 0 w 1367638"/>
                <a:gd name="connsiteY2" fmla="*/ 683844 h 1367688"/>
                <a:gd name="connsiteX3" fmla="*/ 683793 w 1367638"/>
                <a:gd name="connsiteY3" fmla="*/ 0 h 1367688"/>
                <a:gd name="connsiteX4" fmla="*/ 1367638 w 1367638"/>
                <a:gd name="connsiteY4" fmla="*/ 683844 h 1367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688">
                  <a:moveTo>
                    <a:pt x="1367638" y="683844"/>
                  </a:moveTo>
                  <a:cubicBezTo>
                    <a:pt x="1367638" y="1061517"/>
                    <a:pt x="1061466" y="1367688"/>
                    <a:pt x="683793" y="1367688"/>
                  </a:cubicBezTo>
                  <a:cubicBezTo>
                    <a:pt x="306121" y="1367688"/>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F26113B6-A44F-D442-8CB7-25E9043D65EC}"/>
                </a:ext>
              </a:extLst>
            </p:cNvPr>
            <p:cNvSpPr/>
            <p:nvPr/>
          </p:nvSpPr>
          <p:spPr>
            <a:xfrm>
              <a:off x="8226966" y="5496212"/>
              <a:ext cx="576230" cy="602053"/>
            </a:xfrm>
            <a:custGeom>
              <a:avLst/>
              <a:gdLst>
                <a:gd name="connsiteX0" fmla="*/ 533647 w 576230"/>
                <a:gd name="connsiteY0" fmla="*/ 185048 h 602053"/>
                <a:gd name="connsiteX1" fmla="*/ 448227 w 576230"/>
                <a:gd name="connsiteY1" fmla="*/ 61350 h 602053"/>
                <a:gd name="connsiteX2" fmla="*/ 205834 w 576230"/>
                <a:gd name="connsiteY2" fmla="*/ 15592 h 602053"/>
                <a:gd name="connsiteX3" fmla="*/ 18 w 576230"/>
                <a:gd name="connsiteY3" fmla="*/ 378164 h 602053"/>
                <a:gd name="connsiteX4" fmla="*/ 51466 w 576230"/>
                <a:gd name="connsiteY4" fmla="*/ 542731 h 602053"/>
                <a:gd name="connsiteX5" fmla="*/ 229748 w 576230"/>
                <a:gd name="connsiteY5" fmla="*/ 602053 h 602053"/>
                <a:gd name="connsiteX6" fmla="*/ 232352 w 576230"/>
                <a:gd name="connsiteY6" fmla="*/ 572233 h 602053"/>
                <a:gd name="connsiteX7" fmla="*/ 146195 w 576230"/>
                <a:gd name="connsiteY7" fmla="*/ 492020 h 602053"/>
                <a:gd name="connsiteX8" fmla="*/ 109784 w 576230"/>
                <a:gd name="connsiteY8" fmla="*/ 307298 h 602053"/>
                <a:gd name="connsiteX9" fmla="*/ 297262 w 576230"/>
                <a:gd name="connsiteY9" fmla="*/ 255114 h 602053"/>
                <a:gd name="connsiteX10" fmla="*/ 452735 w 576230"/>
                <a:gd name="connsiteY10" fmla="*/ 156397 h 602053"/>
                <a:gd name="connsiteX11" fmla="*/ 445877 w 576230"/>
                <a:gd name="connsiteY11" fmla="*/ 492020 h 602053"/>
                <a:gd name="connsiteX12" fmla="*/ 379075 w 576230"/>
                <a:gd name="connsiteY12" fmla="*/ 559533 h 602053"/>
                <a:gd name="connsiteX13" fmla="*/ 383215 w 576230"/>
                <a:gd name="connsiteY13" fmla="*/ 592274 h 602053"/>
                <a:gd name="connsiteX14" fmla="*/ 576230 w 576230"/>
                <a:gd name="connsiteY14" fmla="*/ 501583 h 602053"/>
                <a:gd name="connsiteX15" fmla="*/ 535082 w 576230"/>
                <a:gd name="connsiteY15" fmla="*/ 357590 h 602053"/>
                <a:gd name="connsiteX16" fmla="*/ 533913 w 576230"/>
                <a:gd name="connsiteY16" fmla="*/ 186483 h 602053"/>
                <a:gd name="connsiteX17" fmla="*/ 533647 w 576230"/>
                <a:gd name="connsiteY17" fmla="*/ 185048 h 6020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3">
                  <a:moveTo>
                    <a:pt x="533647" y="185048"/>
                  </a:moveTo>
                  <a:cubicBezTo>
                    <a:pt x="524503" y="126361"/>
                    <a:pt x="501490" y="74647"/>
                    <a:pt x="448227" y="61350"/>
                  </a:cubicBezTo>
                  <a:cubicBezTo>
                    <a:pt x="448227" y="61350"/>
                    <a:pt x="397134" y="-37304"/>
                    <a:pt x="205834" y="15592"/>
                  </a:cubicBezTo>
                  <a:cubicBezTo>
                    <a:pt x="-11780" y="75815"/>
                    <a:pt x="437" y="277491"/>
                    <a:pt x="18" y="378164"/>
                  </a:cubicBezTo>
                  <a:cubicBezTo>
                    <a:pt x="-350" y="472411"/>
                    <a:pt x="51466" y="542731"/>
                    <a:pt x="51466" y="542731"/>
                  </a:cubicBezTo>
                  <a:cubicBezTo>
                    <a:pt x="51466" y="542731"/>
                    <a:pt x="104780" y="593175"/>
                    <a:pt x="229748" y="602053"/>
                  </a:cubicBezTo>
                  <a:cubicBezTo>
                    <a:pt x="231501" y="591207"/>
                    <a:pt x="232200" y="581009"/>
                    <a:pt x="232352" y="572233"/>
                  </a:cubicBezTo>
                  <a:cubicBezTo>
                    <a:pt x="182238" y="543048"/>
                    <a:pt x="146195" y="492020"/>
                    <a:pt x="146195" y="492020"/>
                  </a:cubicBezTo>
                  <a:cubicBezTo>
                    <a:pt x="96068" y="417026"/>
                    <a:pt x="109784" y="307298"/>
                    <a:pt x="109784" y="307298"/>
                  </a:cubicBezTo>
                  <a:cubicBezTo>
                    <a:pt x="109784" y="307298"/>
                    <a:pt x="256965" y="275205"/>
                    <a:pt x="297262" y="255114"/>
                  </a:cubicBezTo>
                  <a:cubicBezTo>
                    <a:pt x="401287" y="203285"/>
                    <a:pt x="452735" y="156397"/>
                    <a:pt x="452735" y="156397"/>
                  </a:cubicBezTo>
                  <a:cubicBezTo>
                    <a:pt x="452735" y="156397"/>
                    <a:pt x="514508" y="391398"/>
                    <a:pt x="445877" y="492020"/>
                  </a:cubicBezTo>
                  <a:cubicBezTo>
                    <a:pt x="445877" y="492020"/>
                    <a:pt x="418826" y="530298"/>
                    <a:pt x="379075" y="559533"/>
                  </a:cubicBezTo>
                  <a:cubicBezTo>
                    <a:pt x="379393" y="571433"/>
                    <a:pt x="380980" y="582177"/>
                    <a:pt x="383215" y="592274"/>
                  </a:cubicBezTo>
                  <a:cubicBezTo>
                    <a:pt x="518394" y="565858"/>
                    <a:pt x="576230" y="501583"/>
                    <a:pt x="576230" y="501583"/>
                  </a:cubicBezTo>
                  <a:cubicBezTo>
                    <a:pt x="576230" y="501583"/>
                    <a:pt x="532478" y="401659"/>
                    <a:pt x="535082" y="357590"/>
                  </a:cubicBezTo>
                  <a:cubicBezTo>
                    <a:pt x="537469" y="317344"/>
                    <a:pt x="543261" y="248256"/>
                    <a:pt x="533913" y="186483"/>
                  </a:cubicBezTo>
                  <a:lnTo>
                    <a:pt x="533647" y="185048"/>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B955F054-9507-2643-89F1-3C0D99063018}"/>
                </a:ext>
              </a:extLst>
            </p:cNvPr>
            <p:cNvSpPr/>
            <p:nvPr/>
          </p:nvSpPr>
          <p:spPr>
            <a:xfrm>
              <a:off x="8619142" y="6086655"/>
              <a:ext cx="128714" cy="127241"/>
            </a:xfrm>
            <a:custGeom>
              <a:avLst/>
              <a:gdLst>
                <a:gd name="connsiteX0" fmla="*/ 128714 w 128714"/>
                <a:gd name="connsiteY0" fmla="*/ 127241 h 127241"/>
                <a:gd name="connsiteX1" fmla="*/ 31013 w 128714"/>
                <a:gd name="connsiteY1" fmla="*/ 77864 h 127241"/>
                <a:gd name="connsiteX2" fmla="*/ 0 w 128714"/>
                <a:gd name="connsiteY2" fmla="*/ 0 h 127241"/>
              </a:gdLst>
              <a:ahLst/>
              <a:cxnLst>
                <a:cxn ang="0">
                  <a:pos x="connsiteX0" y="connsiteY0"/>
                </a:cxn>
                <a:cxn ang="1">
                  <a:pos x="connsiteX1" y="connsiteY1"/>
                </a:cxn>
                <a:cxn ang="2">
                  <a:pos x="connsiteX2" y="connsiteY2"/>
                </a:cxn>
              </a:cxnLst>
              <a:rect l="l" t="t" r="r" b="b"/>
              <a:pathLst>
                <a:path w="128714" h="127241">
                  <a:moveTo>
                    <a:pt x="128714" y="127241"/>
                  </a:moveTo>
                  <a:cubicBezTo>
                    <a:pt x="97892" y="114808"/>
                    <a:pt x="62052" y="98171"/>
                    <a:pt x="31013" y="77864"/>
                  </a:cubicBezTo>
                  <a:cubicBezTo>
                    <a:pt x="17462" y="63830"/>
                    <a:pt x="8026" y="36728"/>
                    <a:pt x="0"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2933201E-0DA5-F24E-95AF-E9414E6ACF35}"/>
                </a:ext>
              </a:extLst>
            </p:cNvPr>
            <p:cNvSpPr/>
            <p:nvPr/>
          </p:nvSpPr>
          <p:spPr>
            <a:xfrm>
              <a:off x="8333988" y="6097085"/>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62" y="25248"/>
                    <a:pt x="108814" y="54305"/>
                    <a:pt x="86106" y="72111"/>
                  </a:cubicBezTo>
                  <a:cubicBezTo>
                    <a:pt x="83617" y="73812"/>
                    <a:pt x="52680" y="105651"/>
                    <a:pt x="0" y="12781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98471D1-CFF9-A549-B91F-D391557AD653}"/>
                </a:ext>
              </a:extLst>
            </p:cNvPr>
            <p:cNvSpPr/>
            <p:nvPr/>
          </p:nvSpPr>
          <p:spPr>
            <a:xfrm>
              <a:off x="8061691" y="6197450"/>
              <a:ext cx="915175" cy="155372"/>
            </a:xfrm>
            <a:custGeom>
              <a:avLst/>
              <a:gdLst>
                <a:gd name="connsiteX0" fmla="*/ 915175 w 915175"/>
                <a:gd name="connsiteY0" fmla="*/ 155372 h 155372"/>
                <a:gd name="connsiteX1" fmla="*/ 875576 w 915175"/>
                <a:gd name="connsiteY1" fmla="*/ 96799 h 155372"/>
                <a:gd name="connsiteX2" fmla="*/ 700380 w 915175"/>
                <a:gd name="connsiteY2" fmla="*/ 2654 h 155372"/>
                <a:gd name="connsiteX3" fmla="*/ 686130 w 915175"/>
                <a:gd name="connsiteY3" fmla="*/ 16421 h 155372"/>
                <a:gd name="connsiteX4" fmla="*/ 462559 w 915175"/>
                <a:gd name="connsiteY4" fmla="*/ 127787 h 155372"/>
                <a:gd name="connsiteX5" fmla="*/ 272313 w 915175"/>
                <a:gd name="connsiteY5" fmla="*/ 27483 h 155372"/>
                <a:gd name="connsiteX6" fmla="*/ 247117 w 915175"/>
                <a:gd name="connsiteY6" fmla="*/ 0 h 155372"/>
                <a:gd name="connsiteX7" fmla="*/ 70536 w 915175"/>
                <a:gd name="connsiteY7" fmla="*/ 70167 h 155372"/>
                <a:gd name="connsiteX8" fmla="*/ 0 w 915175"/>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75" h="155372">
                  <a:moveTo>
                    <a:pt x="915175" y="155372"/>
                  </a:moveTo>
                  <a:cubicBezTo>
                    <a:pt x="899554" y="120129"/>
                    <a:pt x="875576" y="96799"/>
                    <a:pt x="875576" y="96799"/>
                  </a:cubicBezTo>
                  <a:lnTo>
                    <a:pt x="700380" y="2654"/>
                  </a:lnTo>
                  <a:cubicBezTo>
                    <a:pt x="695592" y="7544"/>
                    <a:pt x="690918" y="11913"/>
                    <a:pt x="686130" y="16421"/>
                  </a:cubicBezTo>
                  <a:cubicBezTo>
                    <a:pt x="568236" y="129007"/>
                    <a:pt x="462559" y="127787"/>
                    <a:pt x="462559" y="127787"/>
                  </a:cubicBezTo>
                  <a:cubicBezTo>
                    <a:pt x="384531" y="129007"/>
                    <a:pt x="309791" y="65380"/>
                    <a:pt x="272313" y="27483"/>
                  </a:cubicBezTo>
                  <a:cubicBezTo>
                    <a:pt x="256477" y="11532"/>
                    <a:pt x="247117" y="0"/>
                    <a:pt x="247117" y="0"/>
                  </a:cubicBezTo>
                  <a:cubicBezTo>
                    <a:pt x="226543" y="3454"/>
                    <a:pt x="70536" y="70167"/>
                    <a:pt x="70536" y="70167"/>
                  </a:cubicBezTo>
                  <a:cubicBezTo>
                    <a:pt x="70536" y="70167"/>
                    <a:pt x="26416" y="96901"/>
                    <a:pt x="0" y="15260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C4D54286-D96E-4A44-BD5B-7D0CA75068DA}"/>
                </a:ext>
              </a:extLst>
            </p:cNvPr>
            <p:cNvSpPr/>
            <p:nvPr/>
          </p:nvSpPr>
          <p:spPr>
            <a:xfrm>
              <a:off x="8459192" y="6069322"/>
              <a:ext cx="147777" cy="22186"/>
            </a:xfrm>
            <a:custGeom>
              <a:avLst/>
              <a:gdLst>
                <a:gd name="connsiteX0" fmla="*/ 0 w 147777"/>
                <a:gd name="connsiteY0" fmla="*/ 3734 h 22186"/>
                <a:gd name="connsiteX1" fmla="*/ 147777 w 147777"/>
                <a:gd name="connsiteY1" fmla="*/ 0 h 22186"/>
              </a:gdLst>
              <a:ahLst/>
              <a:cxnLst>
                <a:cxn ang="0">
                  <a:pos x="connsiteX0" y="connsiteY0"/>
                </a:cxn>
                <a:cxn ang="1">
                  <a:pos x="connsiteX1" y="connsiteY1"/>
                </a:cxn>
              </a:cxnLst>
              <a:rect l="l" t="t" r="r" b="b"/>
              <a:pathLst>
                <a:path w="147777" h="22186">
                  <a:moveTo>
                    <a:pt x="0" y="3734"/>
                  </a:moveTo>
                  <a:cubicBezTo>
                    <a:pt x="0" y="3734"/>
                    <a:pt x="69317" y="47638"/>
                    <a:pt x="147777"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654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60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6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600"/>
                            </p:stCondLst>
                            <p:childTnLst>
                              <p:par>
                                <p:cTn id="16" presetID="10" presetClass="entr" presetSubtype="0" fill="hold" nodeType="afterEffect">
                                  <p:stCondLst>
                                    <p:cond delay="60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6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700"/>
                            </p:stCondLst>
                            <p:childTnLst>
                              <p:par>
                                <p:cTn id="23" presetID="10" presetClass="entr" presetSubtype="0" fill="hold" nodeType="afterEffect">
                                  <p:stCondLst>
                                    <p:cond delay="6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3800"/>
                            </p:stCondLst>
                            <p:childTnLst>
                              <p:par>
                                <p:cTn id="30" presetID="10" presetClass="entr" presetSubtype="0" fill="hold" nodeType="afterEffect">
                                  <p:stCondLst>
                                    <p:cond delay="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10" presetClass="entr" presetSubtype="0" fill="hold" grpId="0" nodeType="withEffect">
                                  <p:stCondLst>
                                    <p:cond delay="6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900"/>
                            </p:stCondLst>
                            <p:childTnLst>
                              <p:par>
                                <p:cTn id="37" presetID="12" presetClass="exit" presetSubtype="4" fill="hold" nodeType="afterEffect">
                                  <p:stCondLst>
                                    <p:cond delay="500"/>
                                  </p:stCondLst>
                                  <p:childTnLst>
                                    <p:anim calcmode="lin" valueType="num">
                                      <p:cBhvr additive="base">
                                        <p:cTn id="38" dur="1000"/>
                                        <p:tgtEl>
                                          <p:spTgt spid="29"/>
                                        </p:tgtEl>
                                        <p:attrNameLst>
                                          <p:attrName>ppt_y</p:attrName>
                                        </p:attrNameLst>
                                      </p:cBhvr>
                                      <p:tavLst>
                                        <p:tav tm="0">
                                          <p:val>
                                            <p:strVal val="#ppt_y"/>
                                          </p:val>
                                        </p:tav>
                                        <p:tav tm="100000">
                                          <p:val>
                                            <p:strVal val="#ppt_y+#ppt_h*1.125000"/>
                                          </p:val>
                                        </p:tav>
                                      </p:tavLst>
                                    </p:anim>
                                    <p:animEffect transition="out" filter="wipe(down)">
                                      <p:cBhvr>
                                        <p:cTn id="39" dur="1000"/>
                                        <p:tgtEl>
                                          <p:spTgt spid="29"/>
                                        </p:tgtEl>
                                      </p:cBhvr>
                                    </p:animEffect>
                                    <p:set>
                                      <p:cBhvr>
                                        <p:cTn id="40" dur="1" fill="hold">
                                          <p:stCondLst>
                                            <p:cond delay="999"/>
                                          </p:stCondLst>
                                        </p:cTn>
                                        <p:tgtEl>
                                          <p:spTgt spid="29"/>
                                        </p:tgtEl>
                                        <p:attrNameLst>
                                          <p:attrName>style.visibility</p:attrName>
                                        </p:attrNameLst>
                                      </p:cBhvr>
                                      <p:to>
                                        <p:strVal val="hidden"/>
                                      </p:to>
                                    </p:set>
                                  </p:childTnLst>
                                </p:cTn>
                              </p:par>
                              <p:par>
                                <p:cTn id="41" presetID="12" presetClass="exit" presetSubtype="2" fill="hold" nodeType="withEffect">
                                  <p:stCondLst>
                                    <p:cond delay="500"/>
                                  </p:stCondLst>
                                  <p:childTnLst>
                                    <p:anim calcmode="lin" valueType="num">
                                      <p:cBhvr additive="base">
                                        <p:cTn id="42" dur="1000"/>
                                        <p:tgtEl>
                                          <p:spTgt spid="34"/>
                                        </p:tgtEl>
                                        <p:attrNameLst>
                                          <p:attrName>ppt_x</p:attrName>
                                        </p:attrNameLst>
                                      </p:cBhvr>
                                      <p:tavLst>
                                        <p:tav tm="0">
                                          <p:val>
                                            <p:strVal val="#ppt_x"/>
                                          </p:val>
                                        </p:tav>
                                        <p:tav tm="100000">
                                          <p:val>
                                            <p:strVal val="#ppt_x+#ppt_w*1.125000"/>
                                          </p:val>
                                        </p:tav>
                                      </p:tavLst>
                                    </p:anim>
                                    <p:animEffect transition="out" filter="wipe(right)">
                                      <p:cBhvr>
                                        <p:cTn id="43" dur="1000"/>
                                        <p:tgtEl>
                                          <p:spTgt spid="34"/>
                                        </p:tgtEl>
                                      </p:cBhvr>
                                    </p:animEffect>
                                    <p:set>
                                      <p:cBhvr>
                                        <p:cTn id="44" dur="1" fill="hold">
                                          <p:stCondLst>
                                            <p:cond delay="999"/>
                                          </p:stCondLst>
                                        </p:cTn>
                                        <p:tgtEl>
                                          <p:spTgt spid="34"/>
                                        </p:tgtEl>
                                        <p:attrNameLst>
                                          <p:attrName>style.visibility</p:attrName>
                                        </p:attrNameLst>
                                      </p:cBhvr>
                                      <p:to>
                                        <p:strVal val="hidden"/>
                                      </p:to>
                                    </p:set>
                                  </p:childTnLst>
                                </p:cTn>
                              </p:par>
                              <p:par>
                                <p:cTn id="45" presetID="12" presetClass="exit" presetSubtype="8" fill="hold" nodeType="withEffect">
                                  <p:stCondLst>
                                    <p:cond delay="500"/>
                                  </p:stCondLst>
                                  <p:childTnLst>
                                    <p:anim calcmode="lin" valueType="num">
                                      <p:cBhvr additive="base">
                                        <p:cTn id="46" dur="1000"/>
                                        <p:tgtEl>
                                          <p:spTgt spid="40"/>
                                        </p:tgtEl>
                                        <p:attrNameLst>
                                          <p:attrName>ppt_x</p:attrName>
                                        </p:attrNameLst>
                                      </p:cBhvr>
                                      <p:tavLst>
                                        <p:tav tm="0">
                                          <p:val>
                                            <p:strVal val="#ppt_x"/>
                                          </p:val>
                                        </p:tav>
                                        <p:tav tm="100000">
                                          <p:val>
                                            <p:strVal val="#ppt_x-#ppt_w*1.125000"/>
                                          </p:val>
                                        </p:tav>
                                      </p:tavLst>
                                    </p:anim>
                                    <p:animEffect transition="out" filter="wipe(left)">
                                      <p:cBhvr>
                                        <p:cTn id="47" dur="1000"/>
                                        <p:tgtEl>
                                          <p:spTgt spid="40"/>
                                        </p:tgtEl>
                                      </p:cBhvr>
                                    </p:animEffect>
                                    <p:set>
                                      <p:cBhvr>
                                        <p:cTn id="48" dur="1" fill="hold">
                                          <p:stCondLst>
                                            <p:cond delay="999"/>
                                          </p:stCondLst>
                                        </p:cTn>
                                        <p:tgtEl>
                                          <p:spTgt spid="40"/>
                                        </p:tgtEl>
                                        <p:attrNameLst>
                                          <p:attrName>style.visibility</p:attrName>
                                        </p:attrNameLst>
                                      </p:cBhvr>
                                      <p:to>
                                        <p:strVal val="hidden"/>
                                      </p:to>
                                    </p:set>
                                  </p:childTnLst>
                                </p:cTn>
                              </p:par>
                              <p:par>
                                <p:cTn id="49" presetID="12" presetClass="exit" presetSubtype="1" fill="hold" nodeType="withEffect">
                                  <p:stCondLst>
                                    <p:cond delay="500"/>
                                  </p:stCondLst>
                                  <p:childTnLst>
                                    <p:anim calcmode="lin" valueType="num">
                                      <p:cBhvr additive="base">
                                        <p:cTn id="50" dur="1000"/>
                                        <p:tgtEl>
                                          <p:spTgt spid="43"/>
                                        </p:tgtEl>
                                        <p:attrNameLst>
                                          <p:attrName>ppt_y</p:attrName>
                                        </p:attrNameLst>
                                      </p:cBhvr>
                                      <p:tavLst>
                                        <p:tav tm="0">
                                          <p:val>
                                            <p:strVal val="#ppt_y"/>
                                          </p:val>
                                        </p:tav>
                                        <p:tav tm="100000">
                                          <p:val>
                                            <p:strVal val="#ppt_y-#ppt_h*1.125000"/>
                                          </p:val>
                                        </p:tav>
                                      </p:tavLst>
                                    </p:anim>
                                    <p:animEffect transition="out" filter="wipe(up)">
                                      <p:cBhvr>
                                        <p:cTn id="51" dur="1000"/>
                                        <p:tgtEl>
                                          <p:spTgt spid="43"/>
                                        </p:tgtEl>
                                      </p:cBhvr>
                                    </p:animEffect>
                                    <p:set>
                                      <p:cBhvr>
                                        <p:cTn id="52" dur="1" fill="hold">
                                          <p:stCondLst>
                                            <p:cond delay="9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build="p"/>
      <p:bldP spid="18" grpId="0"/>
      <p:bldP spid="19" grpId="0"/>
      <p:bldP spid="2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32058" y="-5"/>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Ongoing engagement </a:t>
            </a:r>
            <a:br>
              <a:rPr lang="en-US" dirty="0">
                <a:solidFill>
                  <a:schemeClr val="bg1"/>
                </a:solidFill>
              </a:rPr>
            </a:br>
            <a:r>
              <a:rPr lang="en-US" dirty="0">
                <a:solidFill>
                  <a:schemeClr val="bg1"/>
                </a:solidFill>
              </a:rPr>
              <a:t>and education.</a:t>
            </a:r>
          </a:p>
        </p:txBody>
      </p:sp>
      <p:sp>
        <p:nvSpPr>
          <p:cNvPr id="3" name="Content Placeholder 2">
            <a:extLst>
              <a:ext uri="{FF2B5EF4-FFF2-40B4-BE49-F238E27FC236}">
                <a16:creationId xmlns:a16="http://schemas.microsoft.com/office/drawing/2014/main" xmlns="" id="{88D9E091-8644-D940-80A5-651A25CAE5F7}"/>
              </a:ext>
            </a:extLst>
          </p:cNvPr>
          <p:cNvSpPr>
            <a:spLocks noGrp="1"/>
          </p:cNvSpPr>
          <p:nvPr>
            <p:ph idx="1"/>
          </p:nvPr>
        </p:nvSpPr>
        <p:spPr>
          <a:xfrm>
            <a:off x="860945" y="2410691"/>
            <a:ext cx="6604157" cy="332399"/>
          </a:xfrm>
        </p:spPr>
        <p:txBody>
          <a:bodyPr/>
          <a:lstStyle/>
          <a:p>
            <a:r>
              <a:rPr lang="en-US" dirty="0"/>
              <a:t>Turnkey tools to help employees choose, use and appreciate their benefits.</a:t>
            </a:r>
          </a:p>
        </p:txBody>
      </p:sp>
      <p:sp>
        <p:nvSpPr>
          <p:cNvPr id="24" name="Content Placeholder 2">
            <a:extLst>
              <a:ext uri="{FF2B5EF4-FFF2-40B4-BE49-F238E27FC236}">
                <a16:creationId xmlns:a16="http://schemas.microsoft.com/office/drawing/2014/main" xmlns="" id="{C9801C89-3945-A848-917C-CB1C6222D62B}"/>
              </a:ext>
            </a:extLst>
          </p:cNvPr>
          <p:cNvSpPr txBox="1">
            <a:spLocks/>
          </p:cNvSpPr>
          <p:nvPr/>
        </p:nvSpPr>
        <p:spPr>
          <a:xfrm>
            <a:off x="860946" y="3573210"/>
            <a:ext cx="6300052" cy="150297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1800" dirty="0">
                <a:solidFill>
                  <a:schemeClr val="accent1"/>
                </a:solidFill>
                <a:latin typeface="+mj-lt"/>
              </a:rPr>
              <a:t>Multi-media enrollment communication </a:t>
            </a:r>
            <a:r>
              <a:rPr lang="en-US" sz="1800" dirty="0"/>
              <a:t>to help employees understand and choose high-deductible plans and health care spending solutions.</a:t>
            </a:r>
          </a:p>
          <a:p>
            <a:pPr marL="342900" indent="-342900">
              <a:spcBef>
                <a:spcPts val="2000"/>
              </a:spcBef>
              <a:buFont typeface="Arial" panose="020B0604020202020204" pitchFamily="34" charset="0"/>
              <a:buChar char="•"/>
            </a:pPr>
            <a:r>
              <a:rPr lang="en-US" sz="1800" dirty="0">
                <a:solidFill>
                  <a:schemeClr val="accent1"/>
                </a:solidFill>
                <a:latin typeface="+mj-lt"/>
              </a:rPr>
              <a:t>Ongoing participant education </a:t>
            </a:r>
            <a:r>
              <a:rPr lang="en-US" sz="1800" dirty="0"/>
              <a:t>to ensure employees make the most of their HRA.</a:t>
            </a:r>
          </a:p>
        </p:txBody>
      </p:sp>
      <p:grpSp>
        <p:nvGrpSpPr>
          <p:cNvPr id="33" name="Group 32">
            <a:extLst>
              <a:ext uri="{FF2B5EF4-FFF2-40B4-BE49-F238E27FC236}">
                <a16:creationId xmlns:a16="http://schemas.microsoft.com/office/drawing/2014/main" xmlns="" id="{C834634C-66C7-474C-802C-E966FEB83D07}"/>
              </a:ext>
            </a:extLst>
          </p:cNvPr>
          <p:cNvGrpSpPr/>
          <p:nvPr/>
        </p:nvGrpSpPr>
        <p:grpSpPr>
          <a:xfrm>
            <a:off x="9435619" y="604258"/>
            <a:ext cx="1382196" cy="1682643"/>
            <a:chOff x="9435619" y="604258"/>
            <a:chExt cx="1382196" cy="1682643"/>
          </a:xfrm>
        </p:grpSpPr>
        <p:cxnSp>
          <p:nvCxnSpPr>
            <p:cNvPr id="19" name="Straight Connector 18">
              <a:extLst>
                <a:ext uri="{FF2B5EF4-FFF2-40B4-BE49-F238E27FC236}">
                  <a16:creationId xmlns:a16="http://schemas.microsoft.com/office/drawing/2014/main" xmlns="" id="{FB6AEE81-6359-704A-A494-758F333F2B53}"/>
                </a:ext>
              </a:extLst>
            </p:cNvPr>
            <p:cNvCxnSpPr>
              <a:stCxn id="6" idx="4"/>
              <a:endCxn id="14" idx="0"/>
            </p:cNvCxnSpPr>
            <p:nvPr/>
          </p:nvCxnSpPr>
          <p:spPr>
            <a:xfrm>
              <a:off x="10126717" y="1986454"/>
              <a:ext cx="1" cy="3004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xmlns="" id="{D1CAF6D0-04FB-1D4A-8BA4-EEE5408AED3D}"/>
                </a:ext>
              </a:extLst>
            </p:cNvPr>
            <p:cNvGrpSpPr/>
            <p:nvPr/>
          </p:nvGrpSpPr>
          <p:grpSpPr>
            <a:xfrm>
              <a:off x="9435619" y="604258"/>
              <a:ext cx="1382196" cy="1382196"/>
              <a:chOff x="9435619" y="604258"/>
              <a:chExt cx="1382196" cy="1382196"/>
            </a:xfrm>
          </p:grpSpPr>
          <p:sp>
            <p:nvSpPr>
              <p:cNvPr id="6" name="Oval 5">
                <a:extLst>
                  <a:ext uri="{FF2B5EF4-FFF2-40B4-BE49-F238E27FC236}">
                    <a16:creationId xmlns:a16="http://schemas.microsoft.com/office/drawing/2014/main" xmlns="" id="{42D5F8F7-8A02-6647-97C4-63DD91D4837F}"/>
                  </a:ext>
                </a:extLst>
              </p:cNvPr>
              <p:cNvSpPr/>
              <p:nvPr/>
            </p:nvSpPr>
            <p:spPr>
              <a:xfrm>
                <a:off x="9435619" y="604258"/>
                <a:ext cx="1382196" cy="1382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xmlns="" id="{17402D07-FB7D-374E-881E-FE9BF2E864EA}"/>
                  </a:ext>
                </a:extLst>
              </p:cNvPr>
              <p:cNvGrpSpPr/>
              <p:nvPr/>
            </p:nvGrpSpPr>
            <p:grpSpPr>
              <a:xfrm>
                <a:off x="9657560" y="973403"/>
                <a:ext cx="938315" cy="704866"/>
                <a:chOff x="4847600" y="5981881"/>
                <a:chExt cx="1503324" cy="1129303"/>
              </a:xfrm>
            </p:grpSpPr>
            <p:grpSp>
              <p:nvGrpSpPr>
                <p:cNvPr id="23" name="Group 22">
                  <a:extLst>
                    <a:ext uri="{FF2B5EF4-FFF2-40B4-BE49-F238E27FC236}">
                      <a16:creationId xmlns:a16="http://schemas.microsoft.com/office/drawing/2014/main" xmlns="" id="{C3A46E4C-5B00-F94E-91F7-A895475A86D2}"/>
                    </a:ext>
                  </a:extLst>
                </p:cNvPr>
                <p:cNvGrpSpPr/>
                <p:nvPr/>
              </p:nvGrpSpPr>
              <p:grpSpPr>
                <a:xfrm>
                  <a:off x="5298512" y="6141719"/>
                  <a:ext cx="601500" cy="601507"/>
                  <a:chOff x="4965269" y="1242347"/>
                  <a:chExt cx="995998" cy="996010"/>
                </a:xfrm>
              </p:grpSpPr>
              <p:sp>
                <p:nvSpPr>
                  <p:cNvPr id="25" name="Freeform 3">
                    <a:extLst>
                      <a:ext uri="{FF2B5EF4-FFF2-40B4-BE49-F238E27FC236}">
                        <a16:creationId xmlns:a16="http://schemas.microsoft.com/office/drawing/2014/main" xmlns="" id="{D1668A23-6F4B-D94F-82F8-A4F6B356DE9A}"/>
                      </a:ext>
                    </a:extLst>
                  </p:cNvPr>
                  <p:cNvSpPr/>
                  <p:nvPr/>
                </p:nvSpPr>
                <p:spPr>
                  <a:xfrm>
                    <a:off x="4965269" y="1242347"/>
                    <a:ext cx="995998" cy="996010"/>
                  </a:xfrm>
                  <a:custGeom>
                    <a:avLst/>
                    <a:gdLst>
                      <a:gd name="connsiteX0" fmla="*/ 995998 w 995998"/>
                      <a:gd name="connsiteY0" fmla="*/ 498005 h 996010"/>
                      <a:gd name="connsiteX1" fmla="*/ 498005 w 995998"/>
                      <a:gd name="connsiteY1" fmla="*/ 996010 h 996010"/>
                      <a:gd name="connsiteX2" fmla="*/ 0 w 995998"/>
                      <a:gd name="connsiteY2" fmla="*/ 498005 h 996010"/>
                      <a:gd name="connsiteX3" fmla="*/ 498005 w 995998"/>
                      <a:gd name="connsiteY3" fmla="*/ 0 h 996010"/>
                      <a:gd name="connsiteX4" fmla="*/ 995998 w 995998"/>
                      <a:gd name="connsiteY4" fmla="*/ 498005 h 99601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5998" h="996010">
                        <a:moveTo>
                          <a:pt x="995998" y="498005"/>
                        </a:moveTo>
                        <a:cubicBezTo>
                          <a:pt x="995998" y="773049"/>
                          <a:pt x="773036" y="996010"/>
                          <a:pt x="498005" y="996010"/>
                        </a:cubicBezTo>
                        <a:cubicBezTo>
                          <a:pt x="222961" y="996010"/>
                          <a:pt x="0" y="773049"/>
                          <a:pt x="0" y="498005"/>
                        </a:cubicBezTo>
                        <a:cubicBezTo>
                          <a:pt x="0" y="222961"/>
                          <a:pt x="222961" y="0"/>
                          <a:pt x="498005" y="0"/>
                        </a:cubicBezTo>
                        <a:cubicBezTo>
                          <a:pt x="773036" y="0"/>
                          <a:pt x="995998" y="222961"/>
                          <a:pt x="995998" y="49800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a16="http://schemas.microsoft.com/office/drawing/2014/main" xmlns="" id="{E3B2B7D1-5663-3B49-A732-FF0495FEAAF8}"/>
                      </a:ext>
                    </a:extLst>
                  </p:cNvPr>
                  <p:cNvSpPr/>
                  <p:nvPr/>
                </p:nvSpPr>
                <p:spPr>
                  <a:xfrm>
                    <a:off x="5274125" y="1432156"/>
                    <a:ext cx="525056" cy="606285"/>
                  </a:xfrm>
                  <a:custGeom>
                    <a:avLst/>
                    <a:gdLst>
                      <a:gd name="connsiteX0" fmla="*/ 525056 w 525056"/>
                      <a:gd name="connsiteY0" fmla="*/ 303149 h 606285"/>
                      <a:gd name="connsiteX1" fmla="*/ 0 w 525056"/>
                      <a:gd name="connsiteY1" fmla="*/ 606285 h 606285"/>
                      <a:gd name="connsiteX2" fmla="*/ 0 w 525056"/>
                      <a:gd name="connsiteY2" fmla="*/ 0 h 606285"/>
                      <a:gd name="connsiteX3" fmla="*/ 525056 w 525056"/>
                      <a:gd name="connsiteY3" fmla="*/ 303149 h 606285"/>
                    </a:gdLst>
                    <a:ahLst/>
                    <a:cxnLst>
                      <a:cxn ang="0">
                        <a:pos x="connsiteX0" y="connsiteY0"/>
                      </a:cxn>
                      <a:cxn ang="1">
                        <a:pos x="connsiteX1" y="connsiteY1"/>
                      </a:cxn>
                      <a:cxn ang="2">
                        <a:pos x="connsiteX2" y="connsiteY2"/>
                      </a:cxn>
                      <a:cxn ang="3">
                        <a:pos x="connsiteX3" y="connsiteY3"/>
                      </a:cxn>
                    </a:cxnLst>
                    <a:rect l="l" t="t" r="r" b="b"/>
                    <a:pathLst>
                      <a:path w="525056" h="606285">
                        <a:moveTo>
                          <a:pt x="525056" y="303149"/>
                        </a:moveTo>
                        <a:lnTo>
                          <a:pt x="0" y="606285"/>
                        </a:lnTo>
                        <a:lnTo>
                          <a:pt x="0" y="0"/>
                        </a:lnTo>
                        <a:lnTo>
                          <a:pt x="525056" y="30314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BEB18D6E-27D8-AE43-A934-D75A13F29F46}"/>
                    </a:ext>
                  </a:extLst>
                </p:cNvPr>
                <p:cNvGrpSpPr/>
                <p:nvPr/>
              </p:nvGrpSpPr>
              <p:grpSpPr>
                <a:xfrm>
                  <a:off x="4847600" y="5981881"/>
                  <a:ext cx="1503324" cy="1129303"/>
                  <a:chOff x="3873984" y="7007725"/>
                  <a:chExt cx="1503324" cy="1129303"/>
                </a:xfrm>
              </p:grpSpPr>
              <p:sp>
                <p:nvSpPr>
                  <p:cNvPr id="28" name="Freeform 3">
                    <a:extLst>
                      <a:ext uri="{FF2B5EF4-FFF2-40B4-BE49-F238E27FC236}">
                        <a16:creationId xmlns:a16="http://schemas.microsoft.com/office/drawing/2014/main" xmlns="" id="{209FB228-FC6A-DD45-B3B2-DC7ECF7B47F1}"/>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FB46E8B8-C211-7948-B23D-CDCFBE594CDD}"/>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11FF73E1-2BE3-C64A-927C-804E8EF70033}"/>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7DCB2996-6731-BB4B-80AE-5AC52F1800D0}"/>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40" name="Group 39">
            <a:extLst>
              <a:ext uri="{FF2B5EF4-FFF2-40B4-BE49-F238E27FC236}">
                <a16:creationId xmlns:a16="http://schemas.microsoft.com/office/drawing/2014/main" xmlns="" id="{CC451797-831B-0C49-8A97-AE1455BEE561}"/>
              </a:ext>
            </a:extLst>
          </p:cNvPr>
          <p:cNvGrpSpPr/>
          <p:nvPr/>
        </p:nvGrpSpPr>
        <p:grpSpPr>
          <a:xfrm>
            <a:off x="9435619" y="4574206"/>
            <a:ext cx="1382196" cy="1679537"/>
            <a:chOff x="9435619" y="4574206"/>
            <a:chExt cx="1382196" cy="1679537"/>
          </a:xfrm>
        </p:grpSpPr>
        <p:cxnSp>
          <p:nvCxnSpPr>
            <p:cNvPr id="21" name="Straight Connector 20">
              <a:extLst>
                <a:ext uri="{FF2B5EF4-FFF2-40B4-BE49-F238E27FC236}">
                  <a16:creationId xmlns:a16="http://schemas.microsoft.com/office/drawing/2014/main" xmlns="" id="{C9726EF2-590A-A647-8710-8BF5E2C3FE22}"/>
                </a:ext>
              </a:extLst>
            </p:cNvPr>
            <p:cNvCxnSpPr/>
            <p:nvPr/>
          </p:nvCxnSpPr>
          <p:spPr>
            <a:xfrm>
              <a:off x="10126717" y="4574206"/>
              <a:ext cx="1" cy="3004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xmlns="" id="{11BB8734-7344-5148-B834-766161E87E79}"/>
                </a:ext>
              </a:extLst>
            </p:cNvPr>
            <p:cNvGrpSpPr/>
            <p:nvPr/>
          </p:nvGrpSpPr>
          <p:grpSpPr>
            <a:xfrm>
              <a:off x="9435619" y="4871547"/>
              <a:ext cx="1382196" cy="1382196"/>
              <a:chOff x="9435619" y="4871547"/>
              <a:chExt cx="1382196" cy="1382196"/>
            </a:xfrm>
          </p:grpSpPr>
          <p:sp>
            <p:nvSpPr>
              <p:cNvPr id="18" name="Oval 17">
                <a:extLst>
                  <a:ext uri="{FF2B5EF4-FFF2-40B4-BE49-F238E27FC236}">
                    <a16:creationId xmlns:a16="http://schemas.microsoft.com/office/drawing/2014/main" xmlns="" id="{7BF3B0DB-3A08-114D-9818-40CA4180B6B0}"/>
                  </a:ext>
                </a:extLst>
              </p:cNvPr>
              <p:cNvSpPr/>
              <p:nvPr/>
            </p:nvSpPr>
            <p:spPr>
              <a:xfrm>
                <a:off x="9435619" y="4871547"/>
                <a:ext cx="1382196" cy="1382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4" name="Group 33">
                <a:extLst>
                  <a:ext uri="{FF2B5EF4-FFF2-40B4-BE49-F238E27FC236}">
                    <a16:creationId xmlns:a16="http://schemas.microsoft.com/office/drawing/2014/main" xmlns="" id="{D490A00E-EB57-CB43-B185-ED073A2F8E3B}"/>
                  </a:ext>
                </a:extLst>
              </p:cNvPr>
              <p:cNvGrpSpPr/>
              <p:nvPr/>
            </p:nvGrpSpPr>
            <p:grpSpPr>
              <a:xfrm>
                <a:off x="9622804" y="5281936"/>
                <a:ext cx="1007827" cy="561419"/>
                <a:chOff x="3314433" y="3082944"/>
                <a:chExt cx="2137308" cy="1190606"/>
              </a:xfrm>
            </p:grpSpPr>
            <p:sp>
              <p:nvSpPr>
                <p:cNvPr id="35" name="Freeform 34">
                  <a:extLst>
                    <a:ext uri="{FF2B5EF4-FFF2-40B4-BE49-F238E27FC236}">
                      <a16:creationId xmlns:a16="http://schemas.microsoft.com/office/drawing/2014/main" xmlns="" id="{07CE0D3E-92D0-074D-8095-BD48F7ADE4B6}"/>
                    </a:ext>
                  </a:extLst>
                </p:cNvPr>
                <p:cNvSpPr/>
                <p:nvPr/>
              </p:nvSpPr>
              <p:spPr>
                <a:xfrm>
                  <a:off x="3314433" y="3082944"/>
                  <a:ext cx="2137308" cy="679412"/>
                </a:xfrm>
                <a:custGeom>
                  <a:avLst/>
                  <a:gdLst>
                    <a:gd name="connsiteX0" fmla="*/ 1068654 w 2137308"/>
                    <a:gd name="connsiteY0" fmla="*/ 679412 h 679412"/>
                    <a:gd name="connsiteX1" fmla="*/ 0 w 2137308"/>
                    <a:gd name="connsiteY1" fmla="*/ 339700 h 679412"/>
                    <a:gd name="connsiteX2" fmla="*/ 1068654 w 2137308"/>
                    <a:gd name="connsiteY2" fmla="*/ 0 h 679412"/>
                    <a:gd name="connsiteX3" fmla="*/ 2137308 w 2137308"/>
                    <a:gd name="connsiteY3" fmla="*/ 339700 h 679412"/>
                    <a:gd name="connsiteX4" fmla="*/ 1068654 w 2137308"/>
                    <a:gd name="connsiteY4" fmla="*/ 679412 h 6794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37308" h="679412">
                      <a:moveTo>
                        <a:pt x="1068654" y="679412"/>
                      </a:moveTo>
                      <a:lnTo>
                        <a:pt x="0" y="339700"/>
                      </a:lnTo>
                      <a:lnTo>
                        <a:pt x="1068654" y="0"/>
                      </a:lnTo>
                      <a:lnTo>
                        <a:pt x="2137308" y="339700"/>
                      </a:lnTo>
                      <a:lnTo>
                        <a:pt x="1068654" y="679412"/>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a:extLst>
                    <a:ext uri="{FF2B5EF4-FFF2-40B4-BE49-F238E27FC236}">
                      <a16:creationId xmlns:a16="http://schemas.microsoft.com/office/drawing/2014/main" xmlns="" id="{5533006B-E795-724C-814C-DE6BAA8693EE}"/>
                    </a:ext>
                  </a:extLst>
                </p:cNvPr>
                <p:cNvSpPr/>
                <p:nvPr/>
              </p:nvSpPr>
              <p:spPr>
                <a:xfrm>
                  <a:off x="3732212" y="3556000"/>
                  <a:ext cx="1301750" cy="717550"/>
                </a:xfrm>
                <a:custGeom>
                  <a:avLst/>
                  <a:gdLst>
                    <a:gd name="connsiteX0" fmla="*/ 1301750 w 1301750"/>
                    <a:gd name="connsiteY0" fmla="*/ 0 h 717550"/>
                    <a:gd name="connsiteX1" fmla="*/ 1301750 w 1301750"/>
                    <a:gd name="connsiteY1" fmla="*/ 269875 h 717550"/>
                    <a:gd name="connsiteX2" fmla="*/ 650875 w 1301750"/>
                    <a:gd name="connsiteY2" fmla="*/ 717550 h 717550"/>
                    <a:gd name="connsiteX3" fmla="*/ 0 w 1301750"/>
                    <a:gd name="connsiteY3" fmla="*/ 269875 h 717550"/>
                    <a:gd name="connsiteX4" fmla="*/ 0 w 1301750"/>
                    <a:gd name="connsiteY4" fmla="*/ 0 h 7175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1750" h="717550">
                      <a:moveTo>
                        <a:pt x="1301750" y="0"/>
                      </a:moveTo>
                      <a:lnTo>
                        <a:pt x="1301750" y="269875"/>
                      </a:lnTo>
                      <a:cubicBezTo>
                        <a:pt x="1301750" y="629349"/>
                        <a:pt x="1010349" y="717550"/>
                        <a:pt x="650875" y="717550"/>
                      </a:cubicBezTo>
                      <a:cubicBezTo>
                        <a:pt x="291401" y="717550"/>
                        <a:pt x="0" y="629349"/>
                        <a:pt x="0" y="269875"/>
                      </a:cubicBez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C86ACCF3-C2F9-7E4B-BC5B-CACE592D1156}"/>
                    </a:ext>
                  </a:extLst>
                </p:cNvPr>
                <p:cNvSpPr/>
                <p:nvPr/>
              </p:nvSpPr>
              <p:spPr>
                <a:xfrm>
                  <a:off x="3557712" y="3492500"/>
                  <a:ext cx="0" cy="555447"/>
                </a:xfrm>
                <a:custGeom>
                  <a:avLst/>
                  <a:gdLst>
                    <a:gd name="connsiteX0" fmla="*/ 0 w 0"/>
                    <a:gd name="connsiteY0" fmla="*/ 0 h 555447"/>
                    <a:gd name="connsiteX1" fmla="*/ 0 w 0"/>
                    <a:gd name="connsiteY1" fmla="*/ 555447 h 555447"/>
                  </a:gdLst>
                  <a:ahLst/>
                  <a:cxnLst>
                    <a:cxn ang="0">
                      <a:pos x="connsiteX0" y="connsiteY0"/>
                    </a:cxn>
                    <a:cxn ang="1">
                      <a:pos x="connsiteX1" y="connsiteY1"/>
                    </a:cxn>
                  </a:cxnLst>
                  <a:rect l="l" t="t" r="r" b="b"/>
                  <a:pathLst>
                    <a:path h="555447">
                      <a:moveTo>
                        <a:pt x="0" y="0"/>
                      </a:moveTo>
                      <a:lnTo>
                        <a:pt x="0" y="55544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1A75FFBA-4F99-7B4B-B030-FD6BC71490DA}"/>
                    </a:ext>
                  </a:extLst>
                </p:cNvPr>
                <p:cNvSpPr/>
                <p:nvPr/>
              </p:nvSpPr>
              <p:spPr>
                <a:xfrm>
                  <a:off x="3491037" y="4044627"/>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3350" h="133350">
                      <a:moveTo>
                        <a:pt x="133350" y="66675"/>
                      </a:moveTo>
                      <a:cubicBezTo>
                        <a:pt x="133350" y="103492"/>
                        <a:pt x="103492" y="133350"/>
                        <a:pt x="66675" y="133350"/>
                      </a:cubicBezTo>
                      <a:cubicBezTo>
                        <a:pt x="29858" y="133350"/>
                        <a:pt x="0" y="103492"/>
                        <a:pt x="0" y="66675"/>
                      </a:cubicBezTo>
                      <a:cubicBezTo>
                        <a:pt x="0" y="29858"/>
                        <a:pt x="29858" y="0"/>
                        <a:pt x="66675" y="0"/>
                      </a:cubicBezTo>
                      <a:cubicBezTo>
                        <a:pt x="103492" y="0"/>
                        <a:pt x="133350" y="29858"/>
                        <a:pt x="133350" y="6667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 name="Group 4">
            <a:extLst>
              <a:ext uri="{FF2B5EF4-FFF2-40B4-BE49-F238E27FC236}">
                <a16:creationId xmlns:a16="http://schemas.microsoft.com/office/drawing/2014/main" xmlns="" id="{4B6F49B5-D6D0-1341-8A22-F3233DCA5EB7}"/>
              </a:ext>
            </a:extLst>
          </p:cNvPr>
          <p:cNvGrpSpPr/>
          <p:nvPr/>
        </p:nvGrpSpPr>
        <p:grpSpPr>
          <a:xfrm>
            <a:off x="8984618" y="2286901"/>
            <a:ext cx="2284199" cy="2284199"/>
            <a:chOff x="8984618" y="2286901"/>
            <a:chExt cx="2284199" cy="2284199"/>
          </a:xfrm>
        </p:grpSpPr>
        <p:sp>
          <p:nvSpPr>
            <p:cNvPr id="14" name="Oval 13">
              <a:extLst>
                <a:ext uri="{FF2B5EF4-FFF2-40B4-BE49-F238E27FC236}">
                  <a16:creationId xmlns:a16="http://schemas.microsoft.com/office/drawing/2014/main" xmlns=""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xmlns="" id="{341922DA-80D0-FD4C-8994-5167390EDD94}"/>
                </a:ext>
              </a:extLst>
            </p:cNvPr>
            <p:cNvGrpSpPr/>
            <p:nvPr/>
          </p:nvGrpSpPr>
          <p:grpSpPr>
            <a:xfrm>
              <a:off x="9542776" y="2848320"/>
              <a:ext cx="1167882" cy="1161361"/>
              <a:chOff x="13336805" y="2979751"/>
              <a:chExt cx="1519672" cy="1511186"/>
            </a:xfrm>
          </p:grpSpPr>
          <p:sp>
            <p:nvSpPr>
              <p:cNvPr id="10" name="Freeform 3">
                <a:extLst>
                  <a:ext uri="{FF2B5EF4-FFF2-40B4-BE49-F238E27FC236}">
                    <a16:creationId xmlns:a16="http://schemas.microsoft.com/office/drawing/2014/main" xmlns="" id="{594F5509-CBC3-1841-BE4E-C60F39A7D7F0}"/>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a:extLst>
                  <a:ext uri="{FF2B5EF4-FFF2-40B4-BE49-F238E27FC236}">
                    <a16:creationId xmlns:a16="http://schemas.microsoft.com/office/drawing/2014/main" xmlns="" id="{7120B65E-A164-684B-B4DB-F3CE853DA92E}"/>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E36F1DEE-2418-9547-803F-29199A93BE47}"/>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7CFCADCF-DF9B-1146-8926-1DCA42D82EDB}"/>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FA302590-404F-A94D-9789-68728FB7F5C1}"/>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52ABF937-BA30-D84D-A48A-D7089C0B09A5}"/>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794417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800"/>
                                  </p:stCondLst>
                                  <p:childTnLst>
                                    <p:set>
                                      <p:cBhvr>
                                        <p:cTn id="10" dur="1" fill="hold">
                                          <p:stCondLst>
                                            <p:cond delay="0"/>
                                          </p:stCondLst>
                                        </p:cTn>
                                        <p:tgtEl>
                                          <p:spTgt spid="24">
                                            <p:txEl>
                                              <p:pRg st="0" end="0"/>
                                            </p:txEl>
                                          </p:spTgt>
                                        </p:tgtEl>
                                        <p:attrNameLst>
                                          <p:attrName>style.visibility</p:attrName>
                                        </p:attrNameLst>
                                      </p:cBhvr>
                                      <p:to>
                                        <p:strVal val="visible"/>
                                      </p:to>
                                    </p:set>
                                    <p:animEffect transition="in" filter="fade">
                                      <p:cBhvr>
                                        <p:cTn id="11" dur="500"/>
                                        <p:tgtEl>
                                          <p:spTgt spid="24">
                                            <p:txEl>
                                              <p:pRg st="0" end="0"/>
                                            </p:txEl>
                                          </p:spTgt>
                                        </p:tgtEl>
                                      </p:cBhvr>
                                    </p:animEffect>
                                  </p:childTnLst>
                                </p:cTn>
                              </p:par>
                            </p:childTnLst>
                          </p:cTn>
                        </p:par>
                        <p:par>
                          <p:cTn id="12" fill="hold">
                            <p:stCondLst>
                              <p:cond delay="2000"/>
                            </p:stCondLst>
                            <p:childTnLst>
                              <p:par>
                                <p:cTn id="13" presetID="1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p:tgtEl>
                                          <p:spTgt spid="33"/>
                                        </p:tgtEl>
                                        <p:attrNameLst>
                                          <p:attrName>ppt_y</p:attrName>
                                        </p:attrNameLst>
                                      </p:cBhvr>
                                      <p:tavLst>
                                        <p:tav tm="0">
                                          <p:val>
                                            <p:strVal val="#ppt_y+#ppt_h*1.125000"/>
                                          </p:val>
                                        </p:tav>
                                        <p:tav tm="100000">
                                          <p:val>
                                            <p:strVal val="#ppt_y"/>
                                          </p:val>
                                        </p:tav>
                                      </p:tavLst>
                                    </p:anim>
                                    <p:animEffect transition="in" filter="wipe(up)">
                                      <p:cBhvr>
                                        <p:cTn id="16" dur="750"/>
                                        <p:tgtEl>
                                          <p:spTgt spid="33"/>
                                        </p:tgtEl>
                                      </p:cBhvr>
                                    </p:animEffect>
                                  </p:childTnLst>
                                </p:cTn>
                              </p:par>
                            </p:childTnLst>
                          </p:cTn>
                        </p:par>
                        <p:par>
                          <p:cTn id="17" fill="hold">
                            <p:stCondLst>
                              <p:cond delay="2750"/>
                            </p:stCondLst>
                            <p:childTnLst>
                              <p:par>
                                <p:cTn id="18" presetID="10" presetClass="entr" presetSubtype="0" fill="hold" nodeType="afterEffect">
                                  <p:stCondLst>
                                    <p:cond delay="800"/>
                                  </p:stCondLst>
                                  <p:childTnLst>
                                    <p:set>
                                      <p:cBhvr>
                                        <p:cTn id="19" dur="1" fill="hold">
                                          <p:stCondLst>
                                            <p:cond delay="0"/>
                                          </p:stCondLst>
                                        </p:cTn>
                                        <p:tgtEl>
                                          <p:spTgt spid="24">
                                            <p:txEl>
                                              <p:pRg st="1" end="1"/>
                                            </p:txEl>
                                          </p:spTgt>
                                        </p:tgtEl>
                                        <p:attrNameLst>
                                          <p:attrName>style.visibility</p:attrName>
                                        </p:attrNameLst>
                                      </p:cBhvr>
                                      <p:to>
                                        <p:strVal val="visible"/>
                                      </p:to>
                                    </p:set>
                                    <p:animEffect transition="in" filter="fade">
                                      <p:cBhvr>
                                        <p:cTn id="20" dur="500"/>
                                        <p:tgtEl>
                                          <p:spTgt spid="24">
                                            <p:txEl>
                                              <p:pRg st="1" end="1"/>
                                            </p:txEl>
                                          </p:spTgt>
                                        </p:tgtEl>
                                      </p:cBhvr>
                                    </p:animEffect>
                                  </p:childTnLst>
                                </p:cTn>
                              </p:par>
                            </p:childTnLst>
                          </p:cTn>
                        </p:par>
                        <p:par>
                          <p:cTn id="21" fill="hold">
                            <p:stCondLst>
                              <p:cond delay="4050"/>
                            </p:stCondLst>
                            <p:childTnLst>
                              <p:par>
                                <p:cTn id="22" presetID="12" presetClass="entr" presetSubtype="1"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750"/>
                                        <p:tgtEl>
                                          <p:spTgt spid="40"/>
                                        </p:tgtEl>
                                        <p:attrNameLst>
                                          <p:attrName>ppt_y</p:attrName>
                                        </p:attrNameLst>
                                      </p:cBhvr>
                                      <p:tavLst>
                                        <p:tav tm="0">
                                          <p:val>
                                            <p:strVal val="#ppt_y-#ppt_h*1.125000"/>
                                          </p:val>
                                        </p:tav>
                                        <p:tav tm="100000">
                                          <p:val>
                                            <p:strVal val="#ppt_y"/>
                                          </p:val>
                                        </p:tav>
                                      </p:tavLst>
                                    </p:anim>
                                    <p:animEffect transition="in" filter="wipe(down)">
                                      <p:cBhvr>
                                        <p:cTn id="25"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FSA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79-86 can be used to deliver our FSA product message. </a:t>
            </a:r>
          </a:p>
        </p:txBody>
      </p:sp>
    </p:spTree>
    <p:extLst>
      <p:ext uri="{BB962C8B-B14F-4D97-AF65-F5344CB8AC3E}">
        <p14:creationId xmlns:p14="http://schemas.microsoft.com/office/powerpoint/2010/main" val="8199936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917FE452-2E64-9647-9B30-811570A6C6F4}"/>
              </a:ext>
            </a:extLst>
          </p:cNvPr>
          <p:cNvPicPr>
            <a:picLocks noGrp="1" noChangeAspect="1"/>
          </p:cNvPicPr>
          <p:nvPr>
            <p:ph type="pic" sz="quarter" idx="10"/>
          </p:nvPr>
        </p:nvPicPr>
        <p:blipFill>
          <a:blip r:embed="rId3"/>
          <a:srcRect t="7813" b="7813"/>
          <a:stretch>
            <a:fillRect/>
          </a:stretch>
        </p:blipFill>
        <p:spPr/>
      </p:pic>
      <p:sp>
        <p:nvSpPr>
          <p:cNvPr id="7" name="Rectangle 6">
            <a:extLst>
              <a:ext uri="{FF2B5EF4-FFF2-40B4-BE49-F238E27FC236}">
                <a16:creationId xmlns:a16="http://schemas.microsoft.com/office/drawing/2014/main" xmlns="" id="{5F653871-4745-8745-BCA1-CAD37A3B9842}"/>
              </a:ext>
            </a:extLst>
          </p:cNvPr>
          <p:cNvSpPr/>
          <p:nvPr/>
        </p:nvSpPr>
        <p:spPr>
          <a:xfrm rot="16200000">
            <a:off x="5334000" y="0"/>
            <a:ext cx="6858000" cy="6858000"/>
          </a:xfrm>
          <a:prstGeom prst="rect">
            <a:avLst/>
          </a:prstGeom>
          <a:gradFill>
            <a:gsLst>
              <a:gs pos="0">
                <a:schemeClr val="bg1">
                  <a:alpha val="0"/>
                </a:schemeClr>
              </a:gs>
              <a:gs pos="81000">
                <a:schemeClr val="bg1">
                  <a:alpha val="8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ACC634B3-929E-F141-AA45-31745E22DA2F}"/>
              </a:ext>
            </a:extLst>
          </p:cNvPr>
          <p:cNvSpPr>
            <a:spLocks noGrp="1"/>
          </p:cNvSpPr>
          <p:nvPr>
            <p:ph type="ctrTitle"/>
          </p:nvPr>
        </p:nvSpPr>
        <p:spPr>
          <a:xfrm>
            <a:off x="7847462" y="1113588"/>
            <a:ext cx="3778055" cy="2160591"/>
          </a:xfrm>
        </p:spPr>
        <p:txBody>
          <a:bodyPr>
            <a:spAutoFit/>
          </a:bodyPr>
          <a:lstStyle/>
          <a:p>
            <a:r>
              <a:rPr lang="en-US" dirty="0">
                <a:solidFill>
                  <a:schemeClr val="accent2"/>
                </a:solidFill>
              </a:rPr>
              <a:t>Flexible Spending Account</a:t>
            </a:r>
          </a:p>
        </p:txBody>
      </p:sp>
    </p:spTree>
    <p:extLst>
      <p:ext uri="{BB962C8B-B14F-4D97-AF65-F5344CB8AC3E}">
        <p14:creationId xmlns:p14="http://schemas.microsoft.com/office/powerpoint/2010/main" val="46913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44">
            <a:extLst>
              <a:ext uri="{FF2B5EF4-FFF2-40B4-BE49-F238E27FC236}">
                <a16:creationId xmlns:a16="http://schemas.microsoft.com/office/drawing/2014/main" xmlns="" id="{603CBCAE-D3C7-0C41-B253-B046EB766C60}"/>
              </a:ext>
            </a:extLst>
          </p:cNvPr>
          <p:cNvPicPr>
            <a:picLocks noGrp="1" noChangeAspect="1"/>
          </p:cNvPicPr>
          <p:nvPr>
            <p:ph type="pic" sz="quarter" idx="10"/>
          </p:nvPr>
        </p:nvPicPr>
        <p:blipFill>
          <a:blip r:embed="rId3"/>
          <a:srcRect l="21864" r="21864"/>
          <a:stretch>
            <a:fillRect/>
          </a:stretch>
        </p:blipFill>
        <p:spPr/>
      </p:pic>
      <p:sp>
        <p:nvSpPr>
          <p:cNvPr id="26" name="TextBox 25"/>
          <p:cNvSpPr txBox="1"/>
          <p:nvPr/>
        </p:nvSpPr>
        <p:spPr>
          <a:xfrm>
            <a:off x="1745350" y="424174"/>
            <a:ext cx="8099689" cy="553998"/>
          </a:xfrm>
          <a:prstGeom prst="rect">
            <a:avLst/>
          </a:prstGeom>
          <a:noFill/>
        </p:spPr>
        <p:txBody>
          <a:bodyPr wrap="square" lIns="0" tIns="0" rIns="0" bIns="0" rtlCol="0">
            <a:spAutoFit/>
          </a:bodyPr>
          <a:lstStyle/>
          <a:p>
            <a:r>
              <a:rPr lang="en-US" sz="3600" dirty="0">
                <a:solidFill>
                  <a:schemeClr val="bg1"/>
                </a:solidFill>
                <a:latin typeface="Franklin Gothic Medium" charset="0"/>
                <a:ea typeface="Franklin Gothic Medium" charset="0"/>
                <a:cs typeface="Franklin Gothic Medium" charset="0"/>
              </a:rPr>
              <a:t>Outside factors create </a:t>
            </a:r>
            <a:r>
              <a:rPr lang="en-US" sz="3600" dirty="0">
                <a:solidFill>
                  <a:schemeClr val="accent1"/>
                </a:solidFill>
                <a:latin typeface="Franklin Gothic Medium" charset="0"/>
                <a:ea typeface="Franklin Gothic Medium" charset="0"/>
                <a:cs typeface="Franklin Gothic Medium" charset="0"/>
              </a:rPr>
              <a:t>more strain. </a:t>
            </a:r>
          </a:p>
        </p:txBody>
      </p:sp>
      <p:grpSp>
        <p:nvGrpSpPr>
          <p:cNvPr id="32" name="Group 31">
            <a:extLst>
              <a:ext uri="{FF2B5EF4-FFF2-40B4-BE49-F238E27FC236}">
                <a16:creationId xmlns:a16="http://schemas.microsoft.com/office/drawing/2014/main" xmlns="" id="{3E0EF136-83E3-544B-86C7-DE725D1E1194}"/>
              </a:ext>
            </a:extLst>
          </p:cNvPr>
          <p:cNvGrpSpPr/>
          <p:nvPr/>
        </p:nvGrpSpPr>
        <p:grpSpPr>
          <a:xfrm>
            <a:off x="5199975" y="1631322"/>
            <a:ext cx="6011384" cy="1750952"/>
            <a:chOff x="5199975" y="1631322"/>
            <a:chExt cx="6011384" cy="1750952"/>
          </a:xfrm>
        </p:grpSpPr>
        <p:sp>
          <p:nvSpPr>
            <p:cNvPr id="3" name="Rectangle 2"/>
            <p:cNvSpPr/>
            <p:nvPr/>
          </p:nvSpPr>
          <p:spPr>
            <a:xfrm>
              <a:off x="7260330" y="2345216"/>
              <a:ext cx="3951029" cy="323165"/>
            </a:xfrm>
            <a:prstGeom prst="rect">
              <a:avLst/>
            </a:prstGeom>
          </p:spPr>
          <p:txBody>
            <a:bodyPr wrap="square" lIns="0" tIns="0" rIns="0" bIns="0">
              <a:spAutoFit/>
            </a:bodyPr>
            <a:lstStyle/>
            <a:p>
              <a:r>
                <a:rPr lang="en-US" sz="2100" dirty="0"/>
                <a:t>Data risks are on the rise.</a:t>
              </a:r>
            </a:p>
          </p:txBody>
        </p:sp>
        <p:grpSp>
          <p:nvGrpSpPr>
            <p:cNvPr id="29" name="Group 28">
              <a:extLst>
                <a:ext uri="{FF2B5EF4-FFF2-40B4-BE49-F238E27FC236}">
                  <a16:creationId xmlns:a16="http://schemas.microsoft.com/office/drawing/2014/main" xmlns="" id="{C405331C-C221-AD48-8E89-FA9F0D0A5538}"/>
                </a:ext>
              </a:extLst>
            </p:cNvPr>
            <p:cNvGrpSpPr/>
            <p:nvPr/>
          </p:nvGrpSpPr>
          <p:grpSpPr>
            <a:xfrm>
              <a:off x="5199975" y="1631322"/>
              <a:ext cx="1750952" cy="1750952"/>
              <a:chOff x="5199975" y="1631322"/>
              <a:chExt cx="1750952" cy="1750952"/>
            </a:xfrm>
          </p:grpSpPr>
          <p:sp>
            <p:nvSpPr>
              <p:cNvPr id="4" name="Oval 3">
                <a:extLst>
                  <a:ext uri="{FF2B5EF4-FFF2-40B4-BE49-F238E27FC236}">
                    <a16:creationId xmlns:a16="http://schemas.microsoft.com/office/drawing/2014/main" xmlns="" id="{3E74F348-15AF-6148-B2A9-2156DE6970AF}"/>
                  </a:ext>
                </a:extLst>
              </p:cNvPr>
              <p:cNvSpPr/>
              <p:nvPr/>
            </p:nvSpPr>
            <p:spPr>
              <a:xfrm>
                <a:off x="5199975" y="163132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xmlns="" id="{3B2EA60D-3EC3-5D43-9715-985ED90DB4DC}"/>
                  </a:ext>
                </a:extLst>
              </p:cNvPr>
              <p:cNvGrpSpPr/>
              <p:nvPr/>
            </p:nvGrpSpPr>
            <p:grpSpPr>
              <a:xfrm>
                <a:off x="5609434" y="2157285"/>
                <a:ext cx="932034" cy="699027"/>
                <a:chOff x="5513371" y="914400"/>
                <a:chExt cx="1342385" cy="1006791"/>
              </a:xfrm>
            </p:grpSpPr>
            <p:grpSp>
              <p:nvGrpSpPr>
                <p:cNvPr id="6" name="Group 5">
                  <a:extLst>
                    <a:ext uri="{FF2B5EF4-FFF2-40B4-BE49-F238E27FC236}">
                      <a16:creationId xmlns:a16="http://schemas.microsoft.com/office/drawing/2014/main" xmlns="" id="{F1CEB8AE-3755-A147-B6AF-D80E6ADEA2EB}"/>
                    </a:ext>
                  </a:extLst>
                </p:cNvPr>
                <p:cNvGrpSpPr/>
                <p:nvPr/>
              </p:nvGrpSpPr>
              <p:grpSpPr>
                <a:xfrm>
                  <a:off x="5932405" y="1196886"/>
                  <a:ext cx="503489" cy="624876"/>
                  <a:chOff x="7144203" y="1296315"/>
                  <a:chExt cx="292354" cy="362838"/>
                </a:xfrm>
              </p:grpSpPr>
              <p:sp>
                <p:nvSpPr>
                  <p:cNvPr id="13" name="Freeform 3">
                    <a:extLst>
                      <a:ext uri="{FF2B5EF4-FFF2-40B4-BE49-F238E27FC236}">
                        <a16:creationId xmlns:a16="http://schemas.microsoft.com/office/drawing/2014/main" xmlns="" id="{BCFB20C3-D1D5-AA4F-9633-22366C2BA153}"/>
                      </a:ext>
                    </a:extLst>
                  </p:cNvPr>
                  <p:cNvSpPr/>
                  <p:nvPr/>
                </p:nvSpPr>
                <p:spPr>
                  <a:xfrm>
                    <a:off x="7144203" y="1446455"/>
                    <a:ext cx="292354" cy="212698"/>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D2E81CBC-E2F2-C54A-B5B5-A5BC6D020DC8}"/>
                      </a:ext>
                    </a:extLst>
                  </p:cNvPr>
                  <p:cNvSpPr/>
                  <p:nvPr/>
                </p:nvSpPr>
                <p:spPr>
                  <a:xfrm>
                    <a:off x="7191217" y="1296315"/>
                    <a:ext cx="199852" cy="150140"/>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DACBB32E-F273-EB44-8299-BD740B4602D5}"/>
                      </a:ext>
                    </a:extLst>
                  </p:cNvPr>
                  <p:cNvSpPr/>
                  <p:nvPr/>
                </p:nvSpPr>
                <p:spPr>
                  <a:xfrm>
                    <a:off x="7296351" y="1504621"/>
                    <a:ext cx="0" cy="94435"/>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DF7A6E17-19CF-5B4A-8C98-AA44E4BD7D73}"/>
                    </a:ext>
                  </a:extLst>
                </p:cNvPr>
                <p:cNvGrpSpPr/>
                <p:nvPr/>
              </p:nvGrpSpPr>
              <p:grpSpPr>
                <a:xfrm>
                  <a:off x="5513371" y="914400"/>
                  <a:ext cx="1342385" cy="1006791"/>
                  <a:chOff x="10530825" y="6109006"/>
                  <a:chExt cx="1131245" cy="848436"/>
                </a:xfrm>
              </p:grpSpPr>
              <p:sp>
                <p:nvSpPr>
                  <p:cNvPr id="8" name="Freeform 3">
                    <a:extLst>
                      <a:ext uri="{FF2B5EF4-FFF2-40B4-BE49-F238E27FC236}">
                        <a16:creationId xmlns:a16="http://schemas.microsoft.com/office/drawing/2014/main" xmlns="" id="{A4EB66FD-5988-F04F-AC7F-20A15C05BAB0}"/>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3C3716CC-64A5-6445-932D-A6B3707BBCBB}"/>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99DA3F04-925D-5741-8DB5-C147895B0E26}"/>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FD48A9B3-45D8-9C4F-ACBE-5B475471BE8A}"/>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5A4FB043-6FA2-C244-A747-CDA7C34D23F3}"/>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31" name="Group 30">
            <a:extLst>
              <a:ext uri="{FF2B5EF4-FFF2-40B4-BE49-F238E27FC236}">
                <a16:creationId xmlns:a16="http://schemas.microsoft.com/office/drawing/2014/main" xmlns="" id="{1B98C5D6-051A-5442-8D6B-57563E4F9711}"/>
              </a:ext>
            </a:extLst>
          </p:cNvPr>
          <p:cNvGrpSpPr/>
          <p:nvPr/>
        </p:nvGrpSpPr>
        <p:grpSpPr>
          <a:xfrm>
            <a:off x="5199975" y="3766457"/>
            <a:ext cx="6151687" cy="1750952"/>
            <a:chOff x="5199975" y="3766457"/>
            <a:chExt cx="6151687" cy="1750952"/>
          </a:xfrm>
        </p:grpSpPr>
        <p:sp>
          <p:nvSpPr>
            <p:cNvPr id="2" name="Rectangle 1"/>
            <p:cNvSpPr/>
            <p:nvPr/>
          </p:nvSpPr>
          <p:spPr>
            <a:xfrm>
              <a:off x="7260330" y="4318768"/>
              <a:ext cx="4091332" cy="646331"/>
            </a:xfrm>
            <a:prstGeom prst="rect">
              <a:avLst/>
            </a:prstGeom>
          </p:spPr>
          <p:txBody>
            <a:bodyPr wrap="square" lIns="0" tIns="0" rIns="0" bIns="0">
              <a:spAutoFit/>
            </a:bodyPr>
            <a:lstStyle/>
            <a:p>
              <a:r>
                <a:rPr lang="en-US" sz="2100" dirty="0"/>
                <a:t>Legislative landscape is confusing and in a constant state of flux.</a:t>
              </a:r>
            </a:p>
          </p:txBody>
        </p:sp>
        <p:grpSp>
          <p:nvGrpSpPr>
            <p:cNvPr id="30" name="Group 29">
              <a:extLst>
                <a:ext uri="{FF2B5EF4-FFF2-40B4-BE49-F238E27FC236}">
                  <a16:creationId xmlns:a16="http://schemas.microsoft.com/office/drawing/2014/main" xmlns="" id="{A50F3E7C-8C59-1A4E-A159-1E24E80C4428}"/>
                </a:ext>
              </a:extLst>
            </p:cNvPr>
            <p:cNvGrpSpPr/>
            <p:nvPr/>
          </p:nvGrpSpPr>
          <p:grpSpPr>
            <a:xfrm>
              <a:off x="5199975" y="3766457"/>
              <a:ext cx="1750952" cy="1750952"/>
              <a:chOff x="5199975" y="3549332"/>
              <a:chExt cx="1750952" cy="1750952"/>
            </a:xfrm>
          </p:grpSpPr>
          <p:sp>
            <p:nvSpPr>
              <p:cNvPr id="28" name="Oval 27">
                <a:extLst>
                  <a:ext uri="{FF2B5EF4-FFF2-40B4-BE49-F238E27FC236}">
                    <a16:creationId xmlns:a16="http://schemas.microsoft.com/office/drawing/2014/main" xmlns="" id="{A44519E9-9B7D-7C40-9AB0-E327B1E681CD}"/>
                  </a:ext>
                </a:extLst>
              </p:cNvPr>
              <p:cNvSpPr/>
              <p:nvPr/>
            </p:nvSpPr>
            <p:spPr>
              <a:xfrm>
                <a:off x="5199975" y="354933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xmlns="" id="{DA44A400-A5F0-E44E-8BE3-CD318E1EBD6A}"/>
                  </a:ext>
                </a:extLst>
              </p:cNvPr>
              <p:cNvGrpSpPr/>
              <p:nvPr/>
            </p:nvGrpSpPr>
            <p:grpSpPr>
              <a:xfrm>
                <a:off x="5523861" y="3934515"/>
                <a:ext cx="1103181" cy="980587"/>
                <a:chOff x="3473320" y="4941819"/>
                <a:chExt cx="1368799" cy="1216688"/>
              </a:xfrm>
            </p:grpSpPr>
            <p:sp>
              <p:nvSpPr>
                <p:cNvPr id="17" name="Freeform 3">
                  <a:extLst>
                    <a:ext uri="{FF2B5EF4-FFF2-40B4-BE49-F238E27FC236}">
                      <a16:creationId xmlns:a16="http://schemas.microsoft.com/office/drawing/2014/main" xmlns="" id="{2614C1E2-01D8-8740-8EED-B90B7849F93B}"/>
                    </a:ext>
                  </a:extLst>
                </p:cNvPr>
                <p:cNvSpPr/>
                <p:nvPr/>
              </p:nvSpPr>
              <p:spPr>
                <a:xfrm>
                  <a:off x="3929598" y="5272161"/>
                  <a:ext cx="430911" cy="227305"/>
                </a:xfrm>
                <a:custGeom>
                  <a:avLst/>
                  <a:gdLst>
                    <a:gd name="connsiteX0" fmla="*/ 430911 w 430911"/>
                    <a:gd name="connsiteY0" fmla="*/ 227305 h 227305"/>
                    <a:gd name="connsiteX1" fmla="*/ 430911 w 430911"/>
                    <a:gd name="connsiteY1" fmla="*/ 121984 h 227305"/>
                    <a:gd name="connsiteX2" fmla="*/ 215456 w 430911"/>
                    <a:gd name="connsiteY2" fmla="*/ 0 h 227305"/>
                    <a:gd name="connsiteX3" fmla="*/ 0 w 430911"/>
                    <a:gd name="connsiteY3" fmla="*/ 121984 h 227305"/>
                    <a:gd name="connsiteX4" fmla="*/ 0 w 430911"/>
                    <a:gd name="connsiteY4" fmla="*/ 227305 h 22730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0911" h="227305">
                      <a:moveTo>
                        <a:pt x="430911" y="227305"/>
                      </a:moveTo>
                      <a:lnTo>
                        <a:pt x="430911" y="121984"/>
                      </a:lnTo>
                      <a:cubicBezTo>
                        <a:pt x="430911" y="41529"/>
                        <a:pt x="288823" y="0"/>
                        <a:pt x="215456" y="0"/>
                      </a:cubicBezTo>
                      <a:cubicBezTo>
                        <a:pt x="142100" y="0"/>
                        <a:pt x="0" y="41529"/>
                        <a:pt x="0" y="121984"/>
                      </a:cubicBezTo>
                      <a:lnTo>
                        <a:pt x="0" y="22730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35BA05A1-A83C-3640-93AE-58842BE3F575}"/>
                    </a:ext>
                  </a:extLst>
                </p:cNvPr>
                <p:cNvSpPr/>
                <p:nvPr/>
              </p:nvSpPr>
              <p:spPr>
                <a:xfrm>
                  <a:off x="4373803" y="5524815"/>
                  <a:ext cx="468315" cy="490880"/>
                </a:xfrm>
                <a:custGeom>
                  <a:avLst/>
                  <a:gdLst>
                    <a:gd name="connsiteX0" fmla="*/ 424818 w 468315"/>
                    <a:gd name="connsiteY0" fmla="*/ 490880 h 490880"/>
                    <a:gd name="connsiteX1" fmla="*/ 468315 w 468315"/>
                    <a:gd name="connsiteY1" fmla="*/ 398767 h 490880"/>
                    <a:gd name="connsiteX2" fmla="*/ 468315 w 468315"/>
                    <a:gd name="connsiteY2" fmla="*/ 90043 h 490880"/>
                    <a:gd name="connsiteX3" fmla="*/ 378260 w 468315"/>
                    <a:gd name="connsiteY3" fmla="*/ 0 h 490880"/>
                    <a:gd name="connsiteX4" fmla="*/ 315814 w 468315"/>
                    <a:gd name="connsiteY4" fmla="*/ 0 h 490880"/>
                    <a:gd name="connsiteX5" fmla="*/ 279365 w 468315"/>
                    <a:gd name="connsiteY5" fmla="*/ 15469 h 490880"/>
                    <a:gd name="connsiteX6" fmla="*/ 147399 w 468315"/>
                    <a:gd name="connsiteY6" fmla="*/ 152082 h 490880"/>
                    <a:gd name="connsiteX7" fmla="*/ 485 w 468315"/>
                    <a:gd name="connsiteY7" fmla="*/ 152082 h 490880"/>
                    <a:gd name="connsiteX8" fmla="*/ 84432 w 468315"/>
                    <a:gd name="connsiteY8" fmla="*/ 253479 h 490880"/>
                    <a:gd name="connsiteX9" fmla="*/ 231346 w 468315"/>
                    <a:gd name="connsiteY9" fmla="*/ 253479 h 490880"/>
                    <a:gd name="connsiteX10" fmla="*/ 356416 w 468315"/>
                    <a:gd name="connsiteY10" fmla="*/ 126733 h 49088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468315" h="490880">
                      <a:moveTo>
                        <a:pt x="424818" y="490880"/>
                      </a:moveTo>
                      <a:cubicBezTo>
                        <a:pt x="451285" y="467906"/>
                        <a:pt x="468315" y="434924"/>
                        <a:pt x="468315" y="398767"/>
                      </a:cubicBezTo>
                      <a:lnTo>
                        <a:pt x="468315" y="90043"/>
                      </a:lnTo>
                      <a:cubicBezTo>
                        <a:pt x="468315" y="40526"/>
                        <a:pt x="427790" y="0"/>
                        <a:pt x="378260" y="0"/>
                      </a:cubicBezTo>
                      <a:lnTo>
                        <a:pt x="315814" y="0"/>
                      </a:lnTo>
                      <a:cubicBezTo>
                        <a:pt x="302072" y="0"/>
                        <a:pt x="288915" y="5588"/>
                        <a:pt x="279365" y="15469"/>
                      </a:cubicBezTo>
                      <a:lnTo>
                        <a:pt x="147399" y="152082"/>
                      </a:lnTo>
                      <a:lnTo>
                        <a:pt x="485" y="152082"/>
                      </a:lnTo>
                      <a:cubicBezTo>
                        <a:pt x="485" y="152082"/>
                        <a:pt x="-11567" y="253479"/>
                        <a:pt x="84432" y="253479"/>
                      </a:cubicBezTo>
                      <a:lnTo>
                        <a:pt x="231346" y="253479"/>
                      </a:lnTo>
                      <a:lnTo>
                        <a:pt x="356416" y="12673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0C97CB14-404E-C84C-97A2-4D751C3DFB90}"/>
                    </a:ext>
                  </a:extLst>
                </p:cNvPr>
                <p:cNvSpPr/>
                <p:nvPr/>
              </p:nvSpPr>
              <p:spPr>
                <a:xfrm>
                  <a:off x="4588636" y="5195305"/>
                  <a:ext cx="202781" cy="253467"/>
                </a:xfrm>
                <a:custGeom>
                  <a:avLst/>
                  <a:gdLst>
                    <a:gd name="connsiteX0" fmla="*/ 101397 w 202781"/>
                    <a:gd name="connsiteY0" fmla="*/ 253467 h 253467"/>
                    <a:gd name="connsiteX1" fmla="*/ 202781 w 202781"/>
                    <a:gd name="connsiteY1" fmla="*/ 144844 h 253467"/>
                    <a:gd name="connsiteX2" fmla="*/ 202781 w 202781"/>
                    <a:gd name="connsiteY2" fmla="*/ 108610 h 253467"/>
                    <a:gd name="connsiteX3" fmla="*/ 101397 w 202781"/>
                    <a:gd name="connsiteY3" fmla="*/ 0 h 253467"/>
                    <a:gd name="connsiteX4" fmla="*/ 0 w 202781"/>
                    <a:gd name="connsiteY4" fmla="*/ 108610 h 253467"/>
                    <a:gd name="connsiteX5" fmla="*/ 0 w 202781"/>
                    <a:gd name="connsiteY5" fmla="*/ 144844 h 253467"/>
                    <a:gd name="connsiteX6" fmla="*/ 101397 w 202781"/>
                    <a:gd name="connsiteY6" fmla="*/ 253467 h 2534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81" h="253467">
                      <a:moveTo>
                        <a:pt x="101397" y="253467"/>
                      </a:moveTo>
                      <a:cubicBezTo>
                        <a:pt x="158013" y="253467"/>
                        <a:pt x="202781" y="204838"/>
                        <a:pt x="202781" y="144844"/>
                      </a:cubicBezTo>
                      <a:lnTo>
                        <a:pt x="202781" y="108610"/>
                      </a:lnTo>
                      <a:cubicBezTo>
                        <a:pt x="202781" y="48628"/>
                        <a:pt x="158013" y="0"/>
                        <a:pt x="101397" y="0"/>
                      </a:cubicBezTo>
                      <a:cubicBezTo>
                        <a:pt x="44780" y="0"/>
                        <a:pt x="0" y="48628"/>
                        <a:pt x="0" y="108610"/>
                      </a:cubicBezTo>
                      <a:lnTo>
                        <a:pt x="0" y="144844"/>
                      </a:lnTo>
                      <a:cubicBezTo>
                        <a:pt x="0" y="204838"/>
                        <a:pt x="44780" y="253467"/>
                        <a:pt x="101397" y="253467"/>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8BBE7A36-147D-0F49-9C3D-69A798DAC293}"/>
                    </a:ext>
                  </a:extLst>
                </p:cNvPr>
                <p:cNvSpPr/>
                <p:nvPr/>
              </p:nvSpPr>
              <p:spPr>
                <a:xfrm>
                  <a:off x="3473320" y="5524816"/>
                  <a:ext cx="468345" cy="479628"/>
                </a:xfrm>
                <a:custGeom>
                  <a:avLst/>
                  <a:gdLst>
                    <a:gd name="connsiteX0" fmla="*/ 111918 w 468345"/>
                    <a:gd name="connsiteY0" fmla="*/ 126733 h 479628"/>
                    <a:gd name="connsiteX1" fmla="*/ 236987 w 468345"/>
                    <a:gd name="connsiteY1" fmla="*/ 253467 h 479628"/>
                    <a:gd name="connsiteX2" fmla="*/ 383913 w 468345"/>
                    <a:gd name="connsiteY2" fmla="*/ 253467 h 479628"/>
                    <a:gd name="connsiteX3" fmla="*/ 467860 w 468345"/>
                    <a:gd name="connsiteY3" fmla="*/ 152082 h 479628"/>
                    <a:gd name="connsiteX4" fmla="*/ 320934 w 468345"/>
                    <a:gd name="connsiteY4" fmla="*/ 152082 h 479628"/>
                    <a:gd name="connsiteX5" fmla="*/ 188968 w 468345"/>
                    <a:gd name="connsiteY5" fmla="*/ 15469 h 479628"/>
                    <a:gd name="connsiteX6" fmla="*/ 152519 w 468345"/>
                    <a:gd name="connsiteY6" fmla="*/ 0 h 479628"/>
                    <a:gd name="connsiteX7" fmla="*/ 90074 w 468345"/>
                    <a:gd name="connsiteY7" fmla="*/ 0 h 479628"/>
                    <a:gd name="connsiteX8" fmla="*/ 31 w 468345"/>
                    <a:gd name="connsiteY8" fmla="*/ 90043 h 479628"/>
                    <a:gd name="connsiteX9" fmla="*/ 31 w 468345"/>
                    <a:gd name="connsiteY9" fmla="*/ 398767 h 479628"/>
                    <a:gd name="connsiteX10" fmla="*/ 50729 w 468345"/>
                    <a:gd name="connsiteY10" fmla="*/ 479628 h 4796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468345" h="479628">
                      <a:moveTo>
                        <a:pt x="111918" y="126733"/>
                      </a:moveTo>
                      <a:lnTo>
                        <a:pt x="236987" y="253467"/>
                      </a:lnTo>
                      <a:lnTo>
                        <a:pt x="383913" y="253467"/>
                      </a:lnTo>
                      <a:cubicBezTo>
                        <a:pt x="479900" y="253467"/>
                        <a:pt x="467860" y="152082"/>
                        <a:pt x="467860" y="152082"/>
                      </a:cubicBezTo>
                      <a:lnTo>
                        <a:pt x="320934" y="152082"/>
                      </a:lnTo>
                      <a:lnTo>
                        <a:pt x="188968" y="15469"/>
                      </a:lnTo>
                      <a:cubicBezTo>
                        <a:pt x="179418" y="5575"/>
                        <a:pt x="166261" y="0"/>
                        <a:pt x="152519" y="0"/>
                      </a:cubicBezTo>
                      <a:lnTo>
                        <a:pt x="90074" y="0"/>
                      </a:lnTo>
                      <a:cubicBezTo>
                        <a:pt x="40544" y="0"/>
                        <a:pt x="31" y="40526"/>
                        <a:pt x="31" y="90043"/>
                      </a:cubicBezTo>
                      <a:lnTo>
                        <a:pt x="31" y="398767"/>
                      </a:lnTo>
                      <a:cubicBezTo>
                        <a:pt x="31" y="398767"/>
                        <a:pt x="-2979" y="454495"/>
                        <a:pt x="50729" y="479628"/>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90D8A434-E42A-414F-8A0D-5A115EBF0BE6}"/>
                    </a:ext>
                  </a:extLst>
                </p:cNvPr>
                <p:cNvSpPr/>
                <p:nvPr/>
              </p:nvSpPr>
              <p:spPr>
                <a:xfrm>
                  <a:off x="3473351" y="5754616"/>
                  <a:ext cx="1368768" cy="403885"/>
                </a:xfrm>
                <a:custGeom>
                  <a:avLst/>
                  <a:gdLst>
                    <a:gd name="connsiteX0" fmla="*/ 0 w 1368768"/>
                    <a:gd name="connsiteY0" fmla="*/ 403885 h 403885"/>
                    <a:gd name="connsiteX1" fmla="*/ 1368768 w 1368768"/>
                    <a:gd name="connsiteY1" fmla="*/ 403885 h 403885"/>
                    <a:gd name="connsiteX2" fmla="*/ 1368768 w 1368768"/>
                    <a:gd name="connsiteY2" fmla="*/ 327825 h 403885"/>
                    <a:gd name="connsiteX3" fmla="*/ 1155167 w 1368768"/>
                    <a:gd name="connsiteY3" fmla="*/ 0 h 403885"/>
                  </a:gdLst>
                  <a:ahLst/>
                  <a:cxnLst>
                    <a:cxn ang="0">
                      <a:pos x="connsiteX0" y="connsiteY0"/>
                    </a:cxn>
                    <a:cxn ang="1">
                      <a:pos x="connsiteX1" y="connsiteY1"/>
                    </a:cxn>
                    <a:cxn ang="2">
                      <a:pos x="connsiteX2" y="connsiteY2"/>
                    </a:cxn>
                    <a:cxn ang="3">
                      <a:pos x="connsiteX3" y="connsiteY3"/>
                    </a:cxn>
                  </a:cxnLst>
                  <a:rect l="l" t="t" r="r" b="b"/>
                  <a:pathLst>
                    <a:path w="1368768" h="403885">
                      <a:moveTo>
                        <a:pt x="0" y="403885"/>
                      </a:moveTo>
                      <a:lnTo>
                        <a:pt x="1368768" y="403885"/>
                      </a:lnTo>
                      <a:lnTo>
                        <a:pt x="1368768" y="327825"/>
                      </a:lnTo>
                      <a:lnTo>
                        <a:pt x="115516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2766D0C8-3A4C-D943-8086-C3525AD80F47}"/>
                    </a:ext>
                  </a:extLst>
                </p:cNvPr>
                <p:cNvSpPr/>
                <p:nvPr/>
              </p:nvSpPr>
              <p:spPr>
                <a:xfrm>
                  <a:off x="3563399" y="5524820"/>
                  <a:ext cx="98895" cy="15469"/>
                </a:xfrm>
                <a:custGeom>
                  <a:avLst/>
                  <a:gdLst>
                    <a:gd name="connsiteX0" fmla="*/ 98895 w 98895"/>
                    <a:gd name="connsiteY0" fmla="*/ 15469 h 15469"/>
                    <a:gd name="connsiteX1" fmla="*/ 62433 w 98895"/>
                    <a:gd name="connsiteY1" fmla="*/ 0 h 15469"/>
                    <a:gd name="connsiteX2" fmla="*/ 0 w 98895"/>
                    <a:gd name="connsiteY2" fmla="*/ 0 h 15469"/>
                  </a:gdLst>
                  <a:ahLst/>
                  <a:cxnLst>
                    <a:cxn ang="0">
                      <a:pos x="connsiteX0" y="connsiteY0"/>
                    </a:cxn>
                    <a:cxn ang="1">
                      <a:pos x="connsiteX1" y="connsiteY1"/>
                    </a:cxn>
                    <a:cxn ang="2">
                      <a:pos x="connsiteX2" y="connsiteY2"/>
                    </a:cxn>
                  </a:cxnLst>
                  <a:rect l="l" t="t" r="r" b="b"/>
                  <a:pathLst>
                    <a:path w="98895" h="15469">
                      <a:moveTo>
                        <a:pt x="98895" y="15469"/>
                      </a:moveTo>
                      <a:cubicBezTo>
                        <a:pt x="89344" y="5575"/>
                        <a:pt x="76187" y="0"/>
                        <a:pt x="62433" y="0"/>
                      </a:cubicBez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C43397C8-CC8A-5B49-91CF-C833BF6FD916}"/>
                    </a:ext>
                  </a:extLst>
                </p:cNvPr>
                <p:cNvSpPr/>
                <p:nvPr/>
              </p:nvSpPr>
              <p:spPr>
                <a:xfrm>
                  <a:off x="3759359" y="5499472"/>
                  <a:ext cx="796747" cy="141300"/>
                </a:xfrm>
                <a:custGeom>
                  <a:avLst/>
                  <a:gdLst>
                    <a:gd name="connsiteX0" fmla="*/ 796747 w 796747"/>
                    <a:gd name="connsiteY0" fmla="*/ 141300 h 141300"/>
                    <a:gd name="connsiteX1" fmla="*/ 702551 w 796747"/>
                    <a:gd name="connsiteY1" fmla="*/ 0 h 141300"/>
                    <a:gd name="connsiteX2" fmla="*/ 94209 w 796747"/>
                    <a:gd name="connsiteY2" fmla="*/ 0 h 141300"/>
                    <a:gd name="connsiteX3" fmla="*/ 0 w 796747"/>
                    <a:gd name="connsiteY3" fmla="*/ 141300 h 141300"/>
                  </a:gdLst>
                  <a:ahLst/>
                  <a:cxnLst>
                    <a:cxn ang="0">
                      <a:pos x="connsiteX0" y="connsiteY0"/>
                    </a:cxn>
                    <a:cxn ang="1">
                      <a:pos x="connsiteX1" y="connsiteY1"/>
                    </a:cxn>
                    <a:cxn ang="2">
                      <a:pos x="connsiteX2" y="connsiteY2"/>
                    </a:cxn>
                    <a:cxn ang="3">
                      <a:pos x="connsiteX3" y="connsiteY3"/>
                    </a:cxn>
                  </a:cxnLst>
                  <a:rect l="l" t="t" r="r" b="b"/>
                  <a:pathLst>
                    <a:path w="796747" h="141300">
                      <a:moveTo>
                        <a:pt x="796747" y="141300"/>
                      </a:moveTo>
                      <a:lnTo>
                        <a:pt x="702551" y="0"/>
                      </a:lnTo>
                      <a:lnTo>
                        <a:pt x="94209" y="0"/>
                      </a:lnTo>
                      <a:lnTo>
                        <a:pt x="0" y="14130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68DC39B9-D2FF-D449-A2F5-985166A1FDB1}"/>
                    </a:ext>
                  </a:extLst>
                </p:cNvPr>
                <p:cNvSpPr/>
                <p:nvPr/>
              </p:nvSpPr>
              <p:spPr>
                <a:xfrm>
                  <a:off x="3473351" y="5754291"/>
                  <a:ext cx="1368768" cy="404216"/>
                </a:xfrm>
                <a:custGeom>
                  <a:avLst/>
                  <a:gdLst>
                    <a:gd name="connsiteX0" fmla="*/ 213271 w 1368768"/>
                    <a:gd name="connsiteY0" fmla="*/ 0 h 404216"/>
                    <a:gd name="connsiteX1" fmla="*/ 0 w 1368768"/>
                    <a:gd name="connsiteY1" fmla="*/ 328143 h 404216"/>
                    <a:gd name="connsiteX2" fmla="*/ 0 w 1368768"/>
                    <a:gd name="connsiteY2" fmla="*/ 404216 h 404216"/>
                    <a:gd name="connsiteX3" fmla="*/ 1368768 w 1368768"/>
                    <a:gd name="connsiteY3" fmla="*/ 404216 h 404216"/>
                  </a:gdLst>
                  <a:ahLst/>
                  <a:cxnLst>
                    <a:cxn ang="0">
                      <a:pos x="connsiteX0" y="connsiteY0"/>
                    </a:cxn>
                    <a:cxn ang="1">
                      <a:pos x="connsiteX1" y="connsiteY1"/>
                    </a:cxn>
                    <a:cxn ang="2">
                      <a:pos x="connsiteX2" y="connsiteY2"/>
                    </a:cxn>
                    <a:cxn ang="3">
                      <a:pos x="connsiteX3" y="connsiteY3"/>
                    </a:cxn>
                  </a:cxnLst>
                  <a:rect l="l" t="t" r="r" b="b"/>
                  <a:pathLst>
                    <a:path w="1368768" h="404216">
                      <a:moveTo>
                        <a:pt x="213271" y="0"/>
                      </a:moveTo>
                      <a:lnTo>
                        <a:pt x="0" y="328143"/>
                      </a:lnTo>
                      <a:lnTo>
                        <a:pt x="0" y="404216"/>
                      </a:lnTo>
                      <a:lnTo>
                        <a:pt x="1368768" y="40421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EA0BEE38-F1D7-D141-91D3-0048F0009475}"/>
                    </a:ext>
                  </a:extLst>
                </p:cNvPr>
                <p:cNvSpPr/>
                <p:nvPr/>
              </p:nvSpPr>
              <p:spPr>
                <a:xfrm>
                  <a:off x="3524051" y="5195305"/>
                  <a:ext cx="202768" cy="253467"/>
                </a:xfrm>
                <a:custGeom>
                  <a:avLst/>
                  <a:gdLst>
                    <a:gd name="connsiteX0" fmla="*/ 101384 w 202768"/>
                    <a:gd name="connsiteY0" fmla="*/ 253467 h 253467"/>
                    <a:gd name="connsiteX1" fmla="*/ 0 w 202768"/>
                    <a:gd name="connsiteY1" fmla="*/ 144844 h 253467"/>
                    <a:gd name="connsiteX2" fmla="*/ 0 w 202768"/>
                    <a:gd name="connsiteY2" fmla="*/ 108610 h 253467"/>
                    <a:gd name="connsiteX3" fmla="*/ 101384 w 202768"/>
                    <a:gd name="connsiteY3" fmla="*/ 0 h 253467"/>
                    <a:gd name="connsiteX4" fmla="*/ 202768 w 202768"/>
                    <a:gd name="connsiteY4" fmla="*/ 108610 h 253467"/>
                    <a:gd name="connsiteX5" fmla="*/ 202768 w 202768"/>
                    <a:gd name="connsiteY5" fmla="*/ 144844 h 253467"/>
                    <a:gd name="connsiteX6" fmla="*/ 101384 w 202768"/>
                    <a:gd name="connsiteY6" fmla="*/ 253467 h 2534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68" h="253467">
                      <a:moveTo>
                        <a:pt x="101384" y="253467"/>
                      </a:moveTo>
                      <a:cubicBezTo>
                        <a:pt x="44767" y="253467"/>
                        <a:pt x="0" y="204838"/>
                        <a:pt x="0" y="144844"/>
                      </a:cubicBezTo>
                      <a:lnTo>
                        <a:pt x="0" y="108610"/>
                      </a:lnTo>
                      <a:cubicBezTo>
                        <a:pt x="0" y="48628"/>
                        <a:pt x="44767" y="0"/>
                        <a:pt x="101384" y="0"/>
                      </a:cubicBezTo>
                      <a:cubicBezTo>
                        <a:pt x="158001" y="0"/>
                        <a:pt x="202768" y="48628"/>
                        <a:pt x="202768" y="108610"/>
                      </a:cubicBezTo>
                      <a:lnTo>
                        <a:pt x="202768" y="144844"/>
                      </a:lnTo>
                      <a:cubicBezTo>
                        <a:pt x="202768" y="204838"/>
                        <a:pt x="158001" y="253467"/>
                        <a:pt x="101384" y="253467"/>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629D6850-0992-1D4E-91E1-7F6D312673DA}"/>
                    </a:ext>
                  </a:extLst>
                </p:cNvPr>
                <p:cNvSpPr/>
                <p:nvPr/>
              </p:nvSpPr>
              <p:spPr>
                <a:xfrm>
                  <a:off x="4056347" y="4941819"/>
                  <a:ext cx="202768" cy="253479"/>
                </a:xfrm>
                <a:custGeom>
                  <a:avLst/>
                  <a:gdLst>
                    <a:gd name="connsiteX0" fmla="*/ 101384 w 202768"/>
                    <a:gd name="connsiteY0" fmla="*/ 253479 h 253479"/>
                    <a:gd name="connsiteX1" fmla="*/ 202768 w 202768"/>
                    <a:gd name="connsiteY1" fmla="*/ 144856 h 253479"/>
                    <a:gd name="connsiteX2" fmla="*/ 202768 w 202768"/>
                    <a:gd name="connsiteY2" fmla="*/ 108623 h 253479"/>
                    <a:gd name="connsiteX3" fmla="*/ 101384 w 202768"/>
                    <a:gd name="connsiteY3" fmla="*/ 0 h 253479"/>
                    <a:gd name="connsiteX4" fmla="*/ 0 w 202768"/>
                    <a:gd name="connsiteY4" fmla="*/ 108623 h 253479"/>
                    <a:gd name="connsiteX5" fmla="*/ 0 w 202768"/>
                    <a:gd name="connsiteY5" fmla="*/ 144856 h 253479"/>
                    <a:gd name="connsiteX6" fmla="*/ 101384 w 202768"/>
                    <a:gd name="connsiteY6" fmla="*/ 253479 h 253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68" h="253479">
                      <a:moveTo>
                        <a:pt x="101384" y="253479"/>
                      </a:moveTo>
                      <a:cubicBezTo>
                        <a:pt x="158001" y="253479"/>
                        <a:pt x="202768" y="204838"/>
                        <a:pt x="202768" y="144856"/>
                      </a:cubicBezTo>
                      <a:lnTo>
                        <a:pt x="202768" y="108623"/>
                      </a:lnTo>
                      <a:cubicBezTo>
                        <a:pt x="202768" y="48641"/>
                        <a:pt x="158001" y="0"/>
                        <a:pt x="101384" y="0"/>
                      </a:cubicBezTo>
                      <a:cubicBezTo>
                        <a:pt x="44767" y="0"/>
                        <a:pt x="0" y="48641"/>
                        <a:pt x="0" y="108623"/>
                      </a:cubicBezTo>
                      <a:lnTo>
                        <a:pt x="0" y="144856"/>
                      </a:lnTo>
                      <a:cubicBezTo>
                        <a:pt x="0" y="204838"/>
                        <a:pt x="44767" y="253479"/>
                        <a:pt x="101384" y="25347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927186933"/>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xmlns="" id="{99AE7C30-A929-2443-A496-1FF6B60ED422}"/>
              </a:ext>
            </a:extLst>
          </p:cNvPr>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Three keys to successful FSA programs: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Proprietary Platform</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Easy-to-Use Tools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and Payment Options</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Policy &amp; Regulatory</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Expertise</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F682CA66-F3D9-F549-9294-DDE5B4947A16}"/>
              </a:ext>
            </a:extLst>
          </p:cNvPr>
          <p:cNvGrpSpPr/>
          <p:nvPr/>
        </p:nvGrpSpPr>
        <p:grpSpPr>
          <a:xfrm>
            <a:off x="2011194" y="2549553"/>
            <a:ext cx="1107654" cy="1351418"/>
            <a:chOff x="4794251" y="5175801"/>
            <a:chExt cx="1722288" cy="2101316"/>
          </a:xfrm>
        </p:grpSpPr>
        <p:sp>
          <p:nvSpPr>
            <p:cNvPr id="9" name="Freeform 3">
              <a:extLst>
                <a:ext uri="{FF2B5EF4-FFF2-40B4-BE49-F238E27FC236}">
                  <a16:creationId xmlns:a16="http://schemas.microsoft.com/office/drawing/2014/main" xmlns="" id="{F2BC1D11-3956-E242-B642-B2A2CA4D7C49}"/>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B35D1053-A169-3846-8ACE-DB2860EA9EE6}"/>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7BF2EAB8-1879-DB44-B8EB-EF3B2C231220}"/>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4AB698C7-1350-6941-8ACD-01F4EF6931D2}"/>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F9DB7E49-2F23-B44A-9EB3-938ED5DD7B88}"/>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Group 24">
            <a:extLst>
              <a:ext uri="{FF2B5EF4-FFF2-40B4-BE49-F238E27FC236}">
                <a16:creationId xmlns:a16="http://schemas.microsoft.com/office/drawing/2014/main" xmlns="" id="{04344B29-2D33-3748-A432-191143B2A26F}"/>
              </a:ext>
            </a:extLst>
          </p:cNvPr>
          <p:cNvGrpSpPr/>
          <p:nvPr/>
        </p:nvGrpSpPr>
        <p:grpSpPr>
          <a:xfrm>
            <a:off x="5300875" y="2646707"/>
            <a:ext cx="1590250" cy="1105658"/>
            <a:chOff x="5296726" y="2473765"/>
            <a:chExt cx="1590250" cy="1105658"/>
          </a:xfrm>
        </p:grpSpPr>
        <p:grpSp>
          <p:nvGrpSpPr>
            <p:cNvPr id="14" name="Group 13">
              <a:extLst>
                <a:ext uri="{FF2B5EF4-FFF2-40B4-BE49-F238E27FC236}">
                  <a16:creationId xmlns:a16="http://schemas.microsoft.com/office/drawing/2014/main" xmlns="" id="{62F302DF-3217-6C42-8DF9-0578FDA8F6D4}"/>
                </a:ext>
              </a:extLst>
            </p:cNvPr>
            <p:cNvGrpSpPr/>
            <p:nvPr/>
          </p:nvGrpSpPr>
          <p:grpSpPr>
            <a:xfrm>
              <a:off x="6113615" y="2473765"/>
              <a:ext cx="773361" cy="1105658"/>
              <a:chOff x="2677787" y="8246581"/>
              <a:chExt cx="1113699" cy="1592232"/>
            </a:xfrm>
          </p:grpSpPr>
          <p:sp>
            <p:nvSpPr>
              <p:cNvPr id="15" name="Freeform 3">
                <a:extLst>
                  <a:ext uri="{FF2B5EF4-FFF2-40B4-BE49-F238E27FC236}">
                    <a16:creationId xmlns:a16="http://schemas.microsoft.com/office/drawing/2014/main" xmlns="" id="{5CD2B725-7BC1-AC40-B20E-FD77E7C6ABA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A8DCF8A8-A546-D545-B95E-B8A5400AA5E9}"/>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A5D27C72-D9F9-4E42-B947-18005FDE97BD}"/>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B5C54843-A533-9748-A63C-A37159D2CF94}"/>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Group 18">
              <a:extLst>
                <a:ext uri="{FF2B5EF4-FFF2-40B4-BE49-F238E27FC236}">
                  <a16:creationId xmlns:a16="http://schemas.microsoft.com/office/drawing/2014/main" xmlns="" id="{A918A08E-1CDB-0445-8CAD-7482684E2055}"/>
                </a:ext>
              </a:extLst>
            </p:cNvPr>
            <p:cNvGrpSpPr/>
            <p:nvPr/>
          </p:nvGrpSpPr>
          <p:grpSpPr>
            <a:xfrm>
              <a:off x="5296726" y="2711017"/>
              <a:ext cx="663497" cy="447476"/>
              <a:chOff x="1689782" y="3297509"/>
              <a:chExt cx="1303706" cy="879246"/>
            </a:xfrm>
          </p:grpSpPr>
          <p:sp>
            <p:nvSpPr>
              <p:cNvPr id="20" name="Freeform 19">
                <a:extLst>
                  <a:ext uri="{FF2B5EF4-FFF2-40B4-BE49-F238E27FC236}">
                    <a16:creationId xmlns:a16="http://schemas.microsoft.com/office/drawing/2014/main" xmlns="" id="{56919161-ED7A-B841-B6C6-8CBF9C396F47}"/>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20">
                <a:extLst>
                  <a:ext uri="{FF2B5EF4-FFF2-40B4-BE49-F238E27FC236}">
                    <a16:creationId xmlns:a16="http://schemas.microsoft.com/office/drawing/2014/main" xmlns="" id="{0841BE90-1890-2A49-9B3E-EF3864559EF7}"/>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036DB56-2C39-9647-B288-1527ACF434B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4E326EE5-F8D6-974E-93C4-EBA71F10248B}"/>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DC003DD3-1042-9646-BBE1-C1958F907344}"/>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Group 26">
            <a:extLst>
              <a:ext uri="{FF2B5EF4-FFF2-40B4-BE49-F238E27FC236}">
                <a16:creationId xmlns:a16="http://schemas.microsoft.com/office/drawing/2014/main" xmlns="" id="{ED5025D3-BC9C-FD46-86DB-633BE2AB1F4F}"/>
              </a:ext>
            </a:extLst>
          </p:cNvPr>
          <p:cNvGrpSpPr/>
          <p:nvPr/>
        </p:nvGrpSpPr>
        <p:grpSpPr>
          <a:xfrm>
            <a:off x="9237920" y="2653250"/>
            <a:ext cx="818188" cy="1092573"/>
            <a:chOff x="8677872" y="1761642"/>
            <a:chExt cx="1028852" cy="1373884"/>
          </a:xfrm>
        </p:grpSpPr>
        <p:sp>
          <p:nvSpPr>
            <p:cNvPr id="28" name="Freeform 3">
              <a:extLst>
                <a:ext uri="{FF2B5EF4-FFF2-40B4-BE49-F238E27FC236}">
                  <a16:creationId xmlns:a16="http://schemas.microsoft.com/office/drawing/2014/main" xmlns="" id="{0E2F65A4-C2EE-4F4C-B166-306EF64B1B73}"/>
                </a:ext>
              </a:extLst>
            </p:cNvPr>
            <p:cNvSpPr/>
            <p:nvPr/>
          </p:nvSpPr>
          <p:spPr>
            <a:xfrm>
              <a:off x="9078201" y="1761642"/>
              <a:ext cx="228181" cy="129159"/>
            </a:xfrm>
            <a:custGeom>
              <a:avLst/>
              <a:gdLst>
                <a:gd name="connsiteX0" fmla="*/ 0 w 228181"/>
                <a:gd name="connsiteY0" fmla="*/ 129159 h 129159"/>
                <a:gd name="connsiteX1" fmla="*/ 228181 w 228181"/>
                <a:gd name="connsiteY1" fmla="*/ 129159 h 129159"/>
                <a:gd name="connsiteX2" fmla="*/ 228181 w 228181"/>
                <a:gd name="connsiteY2" fmla="*/ 0 h 129159"/>
                <a:gd name="connsiteX3" fmla="*/ 0 w 228181"/>
                <a:gd name="connsiteY3" fmla="*/ 0 h 129159"/>
              </a:gdLst>
              <a:ahLst/>
              <a:cxnLst>
                <a:cxn ang="0">
                  <a:pos x="connsiteX0" y="connsiteY0"/>
                </a:cxn>
                <a:cxn ang="1">
                  <a:pos x="connsiteX1" y="connsiteY1"/>
                </a:cxn>
                <a:cxn ang="2">
                  <a:pos x="connsiteX2" y="connsiteY2"/>
                </a:cxn>
                <a:cxn ang="3">
                  <a:pos x="connsiteX3" y="connsiteY3"/>
                </a:cxn>
              </a:cxnLst>
              <a:rect l="l" t="t" r="r" b="b"/>
              <a:pathLst>
                <a:path w="228181" h="129159">
                  <a:moveTo>
                    <a:pt x="0" y="129159"/>
                  </a:moveTo>
                  <a:lnTo>
                    <a:pt x="228181" y="129159"/>
                  </a:lnTo>
                  <a:lnTo>
                    <a:pt x="228181"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87F875C5-20B6-1246-B6E6-73B7305F4F73}"/>
                </a:ext>
              </a:extLst>
            </p:cNvPr>
            <p:cNvSpPr/>
            <p:nvPr/>
          </p:nvSpPr>
          <p:spPr>
            <a:xfrm>
              <a:off x="8677872" y="1843441"/>
              <a:ext cx="1028852" cy="1292085"/>
            </a:xfrm>
            <a:custGeom>
              <a:avLst/>
              <a:gdLst>
                <a:gd name="connsiteX0" fmla="*/ 629361 w 1028852"/>
                <a:gd name="connsiteY0" fmla="*/ 0 h 1292085"/>
                <a:gd name="connsiteX1" fmla="*/ 1028852 w 1028852"/>
                <a:gd name="connsiteY1" fmla="*/ 0 h 1292085"/>
                <a:gd name="connsiteX2" fmla="*/ 1028852 w 1028852"/>
                <a:gd name="connsiteY2" fmla="*/ 1292085 h 1292085"/>
                <a:gd name="connsiteX3" fmla="*/ 0 w 1028852"/>
                <a:gd name="connsiteY3" fmla="*/ 1292085 h 1292085"/>
                <a:gd name="connsiteX4" fmla="*/ 0 w 1028852"/>
                <a:gd name="connsiteY4" fmla="*/ 0 h 1292085"/>
                <a:gd name="connsiteX5" fmla="*/ 401180 w 1028852"/>
                <a:gd name="connsiteY5" fmla="*/ 0 h 12920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28852" h="1292085">
                  <a:moveTo>
                    <a:pt x="629361" y="0"/>
                  </a:moveTo>
                  <a:lnTo>
                    <a:pt x="1028852" y="0"/>
                  </a:lnTo>
                  <a:lnTo>
                    <a:pt x="1028852" y="1292085"/>
                  </a:lnTo>
                  <a:lnTo>
                    <a:pt x="0" y="1292085"/>
                  </a:lnTo>
                  <a:lnTo>
                    <a:pt x="0" y="0"/>
                  </a:lnTo>
                  <a:lnTo>
                    <a:pt x="40118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7E23EF28-F8CC-054E-8E57-FC0FF149A78D}"/>
                </a:ext>
              </a:extLst>
            </p:cNvPr>
            <p:cNvSpPr/>
            <p:nvPr/>
          </p:nvSpPr>
          <p:spPr>
            <a:xfrm>
              <a:off x="8923213" y="1852055"/>
              <a:ext cx="538162" cy="154991"/>
            </a:xfrm>
            <a:custGeom>
              <a:avLst/>
              <a:gdLst>
                <a:gd name="connsiteX0" fmla="*/ 538162 w 538162"/>
                <a:gd name="connsiteY0" fmla="*/ 0 h 154991"/>
                <a:gd name="connsiteX1" fmla="*/ 538162 w 538162"/>
                <a:gd name="connsiteY1" fmla="*/ 154991 h 154991"/>
                <a:gd name="connsiteX2" fmla="*/ 0 w 538162"/>
                <a:gd name="connsiteY2" fmla="*/ 154991 h 154991"/>
                <a:gd name="connsiteX3" fmla="*/ 0 w 538162"/>
                <a:gd name="connsiteY3" fmla="*/ 0 h 154991"/>
              </a:gdLst>
              <a:ahLst/>
              <a:cxnLst>
                <a:cxn ang="0">
                  <a:pos x="connsiteX0" y="connsiteY0"/>
                </a:cxn>
                <a:cxn ang="1">
                  <a:pos x="connsiteX1" y="connsiteY1"/>
                </a:cxn>
                <a:cxn ang="2">
                  <a:pos x="connsiteX2" y="connsiteY2"/>
                </a:cxn>
                <a:cxn ang="3">
                  <a:pos x="connsiteX3" y="connsiteY3"/>
                </a:cxn>
              </a:cxnLst>
              <a:rect l="l" t="t" r="r" b="b"/>
              <a:pathLst>
                <a:path w="538162" h="154991">
                  <a:moveTo>
                    <a:pt x="538162" y="0"/>
                  </a:moveTo>
                  <a:lnTo>
                    <a:pt x="538162" y="154991"/>
                  </a:lnTo>
                  <a:lnTo>
                    <a:pt x="0" y="154991"/>
                  </a:ln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98F449A7-1C6F-EE48-B778-8EFEAD2D6B68}"/>
                </a:ext>
              </a:extLst>
            </p:cNvPr>
            <p:cNvSpPr/>
            <p:nvPr/>
          </p:nvSpPr>
          <p:spPr>
            <a:xfrm>
              <a:off x="9061500" y="2272655"/>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BD1FF8E-1520-5B44-BBFA-2C05C2D91390}"/>
                </a:ext>
              </a:extLst>
            </p:cNvPr>
            <p:cNvSpPr/>
            <p:nvPr/>
          </p:nvSpPr>
          <p:spPr>
            <a:xfrm>
              <a:off x="8833976" y="220377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6DBA80E7-29CD-D148-8994-316FFDE2B4D0}"/>
                </a:ext>
              </a:extLst>
            </p:cNvPr>
            <p:cNvSpPr/>
            <p:nvPr/>
          </p:nvSpPr>
          <p:spPr>
            <a:xfrm>
              <a:off x="9061500" y="2543889"/>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50491B05-7261-644E-BCE1-8C6F63A7D4C7}"/>
                </a:ext>
              </a:extLst>
            </p:cNvPr>
            <p:cNvSpPr/>
            <p:nvPr/>
          </p:nvSpPr>
          <p:spPr>
            <a:xfrm>
              <a:off x="8833976" y="2475008"/>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B58B43BB-EFD7-AA43-AC32-D52A810A3C63}"/>
                </a:ext>
              </a:extLst>
            </p:cNvPr>
            <p:cNvSpPr/>
            <p:nvPr/>
          </p:nvSpPr>
          <p:spPr>
            <a:xfrm>
              <a:off x="9061500" y="2815121"/>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92A5FF01-AE4A-B141-9F79-A48F5EA03C93}"/>
                </a:ext>
              </a:extLst>
            </p:cNvPr>
            <p:cNvSpPr/>
            <p:nvPr/>
          </p:nvSpPr>
          <p:spPr>
            <a:xfrm>
              <a:off x="8833976" y="274623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82"/>
                    <a:pt x="0" y="68885"/>
                  </a:cubicBezTo>
                  <a:cubicBezTo>
                    <a:pt x="0" y="31001"/>
                    <a:pt x="31001" y="0"/>
                    <a:pt x="68885" y="0"/>
                  </a:cubicBezTo>
                  <a:cubicBezTo>
                    <a:pt x="106769" y="0"/>
                    <a:pt x="137770" y="31001"/>
                    <a:pt x="137770" y="68885"/>
                  </a:cubicBezTo>
                  <a:cubicBezTo>
                    <a:pt x="137770" y="106782"/>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3056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7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12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5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7FE8C7C-9443-AB45-B0A4-C28AB8427903}"/>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p:txBody>
          <a:bodyPr/>
          <a:lstStyle/>
          <a:p>
            <a:r>
              <a:rPr lang="en-US" dirty="0">
                <a:solidFill>
                  <a:schemeClr val="bg1"/>
                </a:solidFill>
              </a:rPr>
              <a:t>Flexible proprietary platform.</a:t>
            </a:r>
          </a:p>
        </p:txBody>
      </p:sp>
      <p:grpSp>
        <p:nvGrpSpPr>
          <p:cNvPr id="3" name="Group 2">
            <a:extLst>
              <a:ext uri="{FF2B5EF4-FFF2-40B4-BE49-F238E27FC236}">
                <a16:creationId xmlns:a16="http://schemas.microsoft.com/office/drawing/2014/main" xmlns="" id="{0A942CA1-D683-394A-AE07-6229315F0EF0}"/>
              </a:ext>
            </a:extLst>
          </p:cNvPr>
          <p:cNvGrpSpPr/>
          <p:nvPr/>
        </p:nvGrpSpPr>
        <p:grpSpPr>
          <a:xfrm>
            <a:off x="1286587" y="2777930"/>
            <a:ext cx="1942841" cy="2370406"/>
            <a:chOff x="4794251" y="5175801"/>
            <a:chExt cx="1722288" cy="2101316"/>
          </a:xfrm>
        </p:grpSpPr>
        <p:sp>
          <p:nvSpPr>
            <p:cNvPr id="4" name="Freeform 3">
              <a:extLst>
                <a:ext uri="{FF2B5EF4-FFF2-40B4-BE49-F238E27FC236}">
                  <a16:creationId xmlns:a16="http://schemas.microsoft.com/office/drawing/2014/main" xmlns="" id="{E6A8F299-2734-2046-9C9E-F60D23F243A5}"/>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a:extLst>
                <a:ext uri="{FF2B5EF4-FFF2-40B4-BE49-F238E27FC236}">
                  <a16:creationId xmlns:a16="http://schemas.microsoft.com/office/drawing/2014/main" xmlns="" id="{6D8B3C7A-FD0A-884F-8970-06110B3ED4A8}"/>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a:extLst>
                <a:ext uri="{FF2B5EF4-FFF2-40B4-BE49-F238E27FC236}">
                  <a16:creationId xmlns:a16="http://schemas.microsoft.com/office/drawing/2014/main" xmlns="" id="{8C8B2DA1-FD87-5F4C-9DC3-28B92A588C3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a16="http://schemas.microsoft.com/office/drawing/2014/main" xmlns="" id="{F3E1340E-E00A-5A44-A929-D41F4F516FD3}"/>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14A92F99-978D-9441-9A58-889172EEA30E}"/>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4333937" y="2777930"/>
            <a:ext cx="6006357" cy="7478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Adapt to your program, your requirements </a:t>
            </a:r>
            <a:br>
              <a:rPr lang="en-US" sz="2700" dirty="0">
                <a:solidFill>
                  <a:schemeClr val="accent1"/>
                </a:solidFill>
                <a:latin typeface="+mn-lt"/>
              </a:rPr>
            </a:br>
            <a:r>
              <a:rPr lang="en-US" sz="2700" dirty="0">
                <a:solidFill>
                  <a:schemeClr val="accent1"/>
                </a:solidFill>
                <a:latin typeface="+mn-lt"/>
              </a:rPr>
              <a:t>and regulatory changes.</a:t>
            </a:r>
          </a:p>
        </p:txBody>
      </p:sp>
      <p:sp>
        <p:nvSpPr>
          <p:cNvPr id="14" name="Content Placeholder 2">
            <a:extLst>
              <a:ext uri="{FF2B5EF4-FFF2-40B4-BE49-F238E27FC236}">
                <a16:creationId xmlns:a16="http://schemas.microsoft.com/office/drawing/2014/main" xmlns="" id="{82171F1B-F1B9-9048-A97D-EA01B4618FB6}"/>
              </a:ext>
            </a:extLst>
          </p:cNvPr>
          <p:cNvSpPr txBox="1">
            <a:spLocks/>
          </p:cNvSpPr>
          <p:nvPr/>
        </p:nvSpPr>
        <p:spPr>
          <a:xfrm>
            <a:off x="4333937" y="3811957"/>
            <a:ext cx="5501495" cy="12926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800"/>
              </a:spcBef>
              <a:buFont typeface="Arial" panose="020B0604020202020204" pitchFamily="34" charset="0"/>
              <a:buChar char="•"/>
            </a:pPr>
            <a:r>
              <a:rPr lang="en-US" sz="2000" dirty="0"/>
              <a:t>Flexible options increase program adoption.</a:t>
            </a:r>
          </a:p>
          <a:p>
            <a:pPr marL="342900" indent="-342900">
              <a:spcBef>
                <a:spcPts val="1800"/>
              </a:spcBef>
              <a:buFont typeface="Arial" panose="020B0604020202020204" pitchFamily="34" charset="0"/>
              <a:buChar char="•"/>
            </a:pPr>
            <a:r>
              <a:rPr lang="en-US" sz="2000" dirty="0"/>
              <a:t>Configurable, based on plan design.</a:t>
            </a:r>
          </a:p>
          <a:p>
            <a:pPr marL="342900" indent="-342900">
              <a:spcBef>
                <a:spcPts val="1800"/>
              </a:spcBef>
              <a:buFont typeface="Arial" panose="020B0604020202020204" pitchFamily="34" charset="0"/>
              <a:buChar char="•"/>
            </a:pPr>
            <a:r>
              <a:rPr lang="en-US" sz="2000" dirty="0"/>
              <a:t>Balances are coordinated and synchronized.</a:t>
            </a:r>
          </a:p>
        </p:txBody>
      </p:sp>
    </p:spTree>
    <p:extLst>
      <p:ext uri="{BB962C8B-B14F-4D97-AF65-F5344CB8AC3E}">
        <p14:creationId xmlns:p14="http://schemas.microsoft.com/office/powerpoint/2010/main" val="3882005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fade">
                                      <p:cBhvr>
                                        <p:cTn id="15" dur="500"/>
                                        <p:tgtEl>
                                          <p:spTgt spid="14">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fade">
                                      <p:cBhvr>
                                        <p:cTn id="19"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xmlns="" id="{FD67CD81-86F3-7F42-B9F0-22FA64787743}"/>
              </a:ext>
            </a:extLst>
          </p:cNvPr>
          <p:cNvSpPr/>
          <p:nvPr/>
        </p:nvSpPr>
        <p:spPr>
          <a:xfrm>
            <a:off x="0" y="17287"/>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808391" y="4407958"/>
            <a:ext cx="3188803" cy="1121846"/>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bg1"/>
                </a:solidFill>
                <a:latin typeface="+mn-lt"/>
              </a:rPr>
              <a:t>A simple app to manage payments and reimbursements.</a:t>
            </a:r>
          </a:p>
        </p:txBody>
      </p:sp>
      <p:sp>
        <p:nvSpPr>
          <p:cNvPr id="14" name="Content Placeholder 2">
            <a:extLst>
              <a:ext uri="{FF2B5EF4-FFF2-40B4-BE49-F238E27FC236}">
                <a16:creationId xmlns:a16="http://schemas.microsoft.com/office/drawing/2014/main" xmlns="" id="{82171F1B-F1B9-9048-A97D-EA01B4618FB6}"/>
              </a:ext>
            </a:extLst>
          </p:cNvPr>
          <p:cNvSpPr txBox="1">
            <a:spLocks/>
          </p:cNvSpPr>
          <p:nvPr/>
        </p:nvSpPr>
        <p:spPr>
          <a:xfrm>
            <a:off x="3340234" y="3156287"/>
            <a:ext cx="2256868" cy="203594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spcBef>
                <a:spcPts val="2700"/>
              </a:spcBef>
              <a:buFont typeface="Arial" panose="020B0604020202020204" pitchFamily="34" charset="0"/>
              <a:buChar char="•"/>
            </a:pPr>
            <a:r>
              <a:rPr lang="en-US" sz="1800" dirty="0"/>
              <a:t>Check balances.</a:t>
            </a:r>
          </a:p>
          <a:p>
            <a:pPr marL="285750" indent="-285750">
              <a:spcBef>
                <a:spcPts val="2700"/>
              </a:spcBef>
              <a:buFont typeface="Arial" panose="020B0604020202020204" pitchFamily="34" charset="0"/>
              <a:buChar char="•"/>
            </a:pPr>
            <a:r>
              <a:rPr lang="en-US" sz="1800" dirty="0"/>
              <a:t>Upload receipts.</a:t>
            </a:r>
          </a:p>
          <a:p>
            <a:pPr marL="285750" indent="-285750">
              <a:spcBef>
                <a:spcPts val="2700"/>
              </a:spcBef>
              <a:buFont typeface="Arial" panose="020B0604020202020204" pitchFamily="34" charset="0"/>
              <a:buChar char="•"/>
            </a:pPr>
            <a:r>
              <a:rPr lang="en-US" sz="1800" dirty="0"/>
              <a:t>Pay a provider.</a:t>
            </a:r>
          </a:p>
          <a:p>
            <a:pPr marL="285750" indent="-285750">
              <a:spcBef>
                <a:spcPts val="2700"/>
              </a:spcBef>
              <a:buFont typeface="Arial" panose="020B0604020202020204" pitchFamily="34" charset="0"/>
              <a:buChar char="•"/>
            </a:pPr>
            <a:r>
              <a:rPr lang="en-US" sz="1800" dirty="0"/>
              <a:t>Submit an expense.</a:t>
            </a:r>
          </a:p>
        </p:txBody>
      </p:sp>
      <p:grpSp>
        <p:nvGrpSpPr>
          <p:cNvPr id="39" name="Group 38">
            <a:extLst>
              <a:ext uri="{FF2B5EF4-FFF2-40B4-BE49-F238E27FC236}">
                <a16:creationId xmlns:a16="http://schemas.microsoft.com/office/drawing/2014/main" xmlns="" id="{0CE4732D-7E99-5949-9747-DF89E0094AFE}"/>
              </a:ext>
            </a:extLst>
          </p:cNvPr>
          <p:cNvGrpSpPr/>
          <p:nvPr/>
        </p:nvGrpSpPr>
        <p:grpSpPr>
          <a:xfrm>
            <a:off x="9619768" y="349723"/>
            <a:ext cx="1734032" cy="1205626"/>
            <a:chOff x="5296726" y="2473765"/>
            <a:chExt cx="1590250" cy="1105658"/>
          </a:xfrm>
        </p:grpSpPr>
        <p:grpSp>
          <p:nvGrpSpPr>
            <p:cNvPr id="40" name="Group 39">
              <a:extLst>
                <a:ext uri="{FF2B5EF4-FFF2-40B4-BE49-F238E27FC236}">
                  <a16:creationId xmlns:a16="http://schemas.microsoft.com/office/drawing/2014/main" xmlns="" id="{A180DF56-7B9A-5E44-B1DD-25DC5455AC41}"/>
                </a:ext>
              </a:extLst>
            </p:cNvPr>
            <p:cNvGrpSpPr/>
            <p:nvPr/>
          </p:nvGrpSpPr>
          <p:grpSpPr>
            <a:xfrm>
              <a:off x="6113615" y="2473765"/>
              <a:ext cx="773361" cy="1105658"/>
              <a:chOff x="2677787" y="8246581"/>
              <a:chExt cx="1113699" cy="1592232"/>
            </a:xfrm>
          </p:grpSpPr>
          <p:sp>
            <p:nvSpPr>
              <p:cNvPr id="47" name="Freeform 3">
                <a:extLst>
                  <a:ext uri="{FF2B5EF4-FFF2-40B4-BE49-F238E27FC236}">
                    <a16:creationId xmlns:a16="http://schemas.microsoft.com/office/drawing/2014/main" xmlns="" id="{3919229B-F73B-6D4B-953C-E6ECA8800E97}"/>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48B7D31A-3B75-854A-99BB-BFE1DAB47B91}"/>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3EE0FB5A-9BDB-F145-8CDD-20E9907E3BC8}"/>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15E2EDB3-07C7-F741-B139-249E010D6527}"/>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a16="http://schemas.microsoft.com/office/drawing/2014/main" xmlns="" id="{E3259260-FCEA-854D-9699-4F210504CC90}"/>
                </a:ext>
              </a:extLst>
            </p:cNvPr>
            <p:cNvGrpSpPr/>
            <p:nvPr/>
          </p:nvGrpSpPr>
          <p:grpSpPr>
            <a:xfrm>
              <a:off x="5296726" y="2711017"/>
              <a:ext cx="663497" cy="447476"/>
              <a:chOff x="1689782" y="3297509"/>
              <a:chExt cx="1303706" cy="879246"/>
            </a:xfrm>
          </p:grpSpPr>
          <p:sp>
            <p:nvSpPr>
              <p:cNvPr id="42" name="Freeform 41">
                <a:extLst>
                  <a:ext uri="{FF2B5EF4-FFF2-40B4-BE49-F238E27FC236}">
                    <a16:creationId xmlns:a16="http://schemas.microsoft.com/office/drawing/2014/main" xmlns="" id="{2E810A63-AEA2-0942-8F60-5F334D01538A}"/>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2">
                <a:extLst>
                  <a:ext uri="{FF2B5EF4-FFF2-40B4-BE49-F238E27FC236}">
                    <a16:creationId xmlns:a16="http://schemas.microsoft.com/office/drawing/2014/main" xmlns="" id="{BFE8F9DB-770F-9944-90A8-D7C55E4A6BA9}"/>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CD325B50-11C9-A14F-B8CA-8CD76D16B63D}"/>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6A4EC8BA-A2EE-1D43-AB96-83D988D75716}"/>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34E3C5CF-FBFA-8A46-AC15-2F7A708A7F16}"/>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Group 2">
            <a:extLst>
              <a:ext uri="{FF2B5EF4-FFF2-40B4-BE49-F238E27FC236}">
                <a16:creationId xmlns:a16="http://schemas.microsoft.com/office/drawing/2014/main" xmlns="" id="{E9B9214D-4B80-2942-9225-8078135CCB7E}"/>
              </a:ext>
            </a:extLst>
          </p:cNvPr>
          <p:cNvGrpSpPr/>
          <p:nvPr/>
        </p:nvGrpSpPr>
        <p:grpSpPr>
          <a:xfrm>
            <a:off x="6289403" y="1043195"/>
            <a:ext cx="2702781" cy="5524220"/>
            <a:chOff x="6289403" y="1043195"/>
            <a:chExt cx="2702781" cy="5524220"/>
          </a:xfrm>
        </p:grpSpPr>
        <p:pic>
          <p:nvPicPr>
            <p:cNvPr id="27" name="Picture 26">
              <a:extLst>
                <a:ext uri="{FF2B5EF4-FFF2-40B4-BE49-F238E27FC236}">
                  <a16:creationId xmlns:a16="http://schemas.microsoft.com/office/drawing/2014/main" xmlns="" id="{6ED64FA8-38F2-EC43-AF15-B67BA3856785}"/>
                </a:ext>
              </a:extLst>
            </p:cNvPr>
            <p:cNvPicPr>
              <a:picLocks noChangeAspect="1"/>
            </p:cNvPicPr>
            <p:nvPr/>
          </p:nvPicPr>
          <p:blipFill>
            <a:blip r:embed="rId3"/>
            <a:stretch>
              <a:fillRect/>
            </a:stretch>
          </p:blipFill>
          <p:spPr>
            <a:xfrm>
              <a:off x="6289403" y="1043195"/>
              <a:ext cx="2702781" cy="5524220"/>
            </a:xfrm>
            <a:prstGeom prst="rect">
              <a:avLst/>
            </a:prstGeom>
          </p:spPr>
        </p:pic>
        <p:pic>
          <p:nvPicPr>
            <p:cNvPr id="33" name="Picture 32">
              <a:extLst>
                <a:ext uri="{FF2B5EF4-FFF2-40B4-BE49-F238E27FC236}">
                  <a16:creationId xmlns:a16="http://schemas.microsoft.com/office/drawing/2014/main" xmlns="" id="{557E639C-8D1E-E549-906D-8CB2ECC4B484}"/>
                </a:ext>
              </a:extLst>
            </p:cNvPr>
            <p:cNvPicPr>
              <a:picLocks noChangeAspect="1"/>
            </p:cNvPicPr>
            <p:nvPr/>
          </p:nvPicPr>
          <p:blipFill>
            <a:blip r:embed="rId4"/>
            <a:stretch>
              <a:fillRect/>
            </a:stretch>
          </p:blipFill>
          <p:spPr>
            <a:xfrm>
              <a:off x="6448704" y="1593147"/>
              <a:ext cx="2377244" cy="4424315"/>
            </a:xfrm>
            <a:prstGeom prst="rect">
              <a:avLst/>
            </a:prstGeom>
            <a:ln>
              <a:solidFill>
                <a:schemeClr val="bg2">
                  <a:lumMod val="50000"/>
                </a:schemeClr>
              </a:solidFill>
            </a:ln>
          </p:spPr>
        </p:pic>
      </p:grpSp>
    </p:spTree>
    <p:extLst>
      <p:ext uri="{BB962C8B-B14F-4D97-AF65-F5344CB8AC3E}">
        <p14:creationId xmlns:p14="http://schemas.microsoft.com/office/powerpoint/2010/main" val="1007491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xmlns="" id="{3BECFA38-4CC4-DC48-87AE-DEF50D82C6D8}"/>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722844" y="2110881"/>
            <a:ext cx="6208460"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More choices create a stronger program.</a:t>
            </a:r>
          </a:p>
        </p:txBody>
      </p:sp>
      <p:sp>
        <p:nvSpPr>
          <p:cNvPr id="33" name="TextBox 32">
            <a:extLst>
              <a:ext uri="{FF2B5EF4-FFF2-40B4-BE49-F238E27FC236}">
                <a16:creationId xmlns:a16="http://schemas.microsoft.com/office/drawing/2014/main" xmlns="" id="{CA43CECB-74D7-6B4E-AEE8-0E68D5980F8B}"/>
              </a:ext>
            </a:extLst>
          </p:cNvPr>
          <p:cNvSpPr txBox="1"/>
          <p:nvPr/>
        </p:nvSpPr>
        <p:spPr>
          <a:xfrm>
            <a:off x="711360" y="4030641"/>
            <a:ext cx="2483178" cy="1449115"/>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Me/Pay Me Back</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Mobile, online, mail, fax</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Daily reimbursement </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48-hour claims turnaround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Check and direct deposit</a:t>
            </a:r>
          </a:p>
        </p:txBody>
      </p:sp>
      <p:sp>
        <p:nvSpPr>
          <p:cNvPr id="39" name="TextBox 38">
            <a:extLst>
              <a:ext uri="{FF2B5EF4-FFF2-40B4-BE49-F238E27FC236}">
                <a16:creationId xmlns:a16="http://schemas.microsoft.com/office/drawing/2014/main" xmlns="" id="{FF124A64-39CD-D244-9CBD-7973856C91AC}"/>
              </a:ext>
            </a:extLst>
          </p:cNvPr>
          <p:cNvSpPr txBox="1"/>
          <p:nvPr/>
        </p:nvSpPr>
        <p:spPr>
          <a:xfrm>
            <a:off x="3473221" y="3978062"/>
            <a:ext cx="2354241" cy="1554272"/>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By Card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Proprietary debit card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85.2% average </a:t>
            </a:r>
            <a:br>
              <a:rPr lang="en-US" sz="1500" dirty="0">
                <a:solidFill>
                  <a:schemeClr val="accent2"/>
                </a:solidFill>
                <a:cs typeface="Calibri"/>
              </a:rPr>
            </a:br>
            <a:r>
              <a:rPr lang="en-US" sz="1500" dirty="0">
                <a:solidFill>
                  <a:schemeClr val="accent2"/>
                </a:solidFill>
                <a:cs typeface="Calibri"/>
              </a:rPr>
              <a:t>auto-adjudication</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Recurring expenses, </a:t>
            </a:r>
            <a:br>
              <a:rPr lang="en-US" sz="1500" dirty="0">
                <a:solidFill>
                  <a:schemeClr val="accent2"/>
                </a:solidFill>
                <a:cs typeface="Calibri"/>
              </a:rPr>
            </a:br>
            <a:r>
              <a:rPr lang="en-US" sz="1500" dirty="0">
                <a:solidFill>
                  <a:schemeClr val="accent2"/>
                </a:solidFill>
                <a:cs typeface="Calibri"/>
              </a:rPr>
              <a:t>co-payments, deductibles</a:t>
            </a:r>
          </a:p>
        </p:txBody>
      </p:sp>
      <p:sp>
        <p:nvSpPr>
          <p:cNvPr id="40" name="TextBox 39">
            <a:extLst>
              <a:ext uri="{FF2B5EF4-FFF2-40B4-BE49-F238E27FC236}">
                <a16:creationId xmlns:a16="http://schemas.microsoft.com/office/drawing/2014/main" xmlns="" id="{99E72F6B-2C0C-3E49-A87A-DC18F0E8576E}"/>
              </a:ext>
            </a:extLst>
          </p:cNvPr>
          <p:cNvSpPr txBox="1"/>
          <p:nvPr/>
        </p:nvSpPr>
        <p:spPr>
          <a:xfrm>
            <a:off x="6235082" y="4032107"/>
            <a:ext cx="2131486" cy="2174954"/>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My Provider</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Online bill payment </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One-time or recurring</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Ideal for paying:</a:t>
            </a:r>
          </a:p>
          <a:p>
            <a:pPr marL="384048" indent="-191979">
              <a:lnSpc>
                <a:spcPct val="90000"/>
              </a:lnSpc>
              <a:spcBef>
                <a:spcPts val="400"/>
              </a:spcBef>
              <a:buFont typeface="Arial" charset="0"/>
              <a:buChar char="•"/>
            </a:pPr>
            <a:r>
              <a:rPr lang="en-US" sz="1400" dirty="0">
                <a:solidFill>
                  <a:schemeClr val="accent3"/>
                </a:solidFill>
                <a:cs typeface="Calibri"/>
              </a:rPr>
              <a:t>Co-insurance</a:t>
            </a:r>
          </a:p>
          <a:p>
            <a:pPr marL="384048" indent="-191979">
              <a:lnSpc>
                <a:spcPct val="90000"/>
              </a:lnSpc>
              <a:spcBef>
                <a:spcPts val="400"/>
              </a:spcBef>
              <a:buFont typeface="Arial" charset="0"/>
              <a:buChar char="•"/>
            </a:pPr>
            <a:r>
              <a:rPr lang="en-US" sz="1400" dirty="0">
                <a:solidFill>
                  <a:schemeClr val="accent3"/>
                </a:solidFill>
                <a:cs typeface="Calibri"/>
              </a:rPr>
              <a:t>Daycare</a:t>
            </a:r>
          </a:p>
          <a:p>
            <a:pPr marL="384048" indent="-191979">
              <a:lnSpc>
                <a:spcPct val="90000"/>
              </a:lnSpc>
              <a:spcBef>
                <a:spcPts val="400"/>
              </a:spcBef>
              <a:buFont typeface="Arial" charset="0"/>
              <a:buChar char="•"/>
            </a:pPr>
            <a:r>
              <a:rPr lang="en-US" sz="1400" dirty="0">
                <a:solidFill>
                  <a:schemeClr val="accent3"/>
                </a:solidFill>
                <a:cs typeface="Calibri"/>
              </a:rPr>
              <a:t>Orthodontia</a:t>
            </a:r>
          </a:p>
          <a:p>
            <a:pPr marL="384048" indent="-191979">
              <a:lnSpc>
                <a:spcPct val="90000"/>
              </a:lnSpc>
              <a:spcBef>
                <a:spcPts val="400"/>
              </a:spcBef>
              <a:buFont typeface="Arial" charset="0"/>
              <a:buChar char="•"/>
            </a:pPr>
            <a:r>
              <a:rPr lang="en-US" sz="1400" dirty="0">
                <a:solidFill>
                  <a:schemeClr val="accent3"/>
                </a:solidFill>
                <a:cs typeface="Calibri"/>
              </a:rPr>
              <a:t>Dental</a:t>
            </a:r>
          </a:p>
        </p:txBody>
      </p:sp>
      <p:sp>
        <p:nvSpPr>
          <p:cNvPr id="41" name="TextBox 40">
            <a:extLst>
              <a:ext uri="{FF2B5EF4-FFF2-40B4-BE49-F238E27FC236}">
                <a16:creationId xmlns:a16="http://schemas.microsoft.com/office/drawing/2014/main" xmlns="" id="{51941CC8-F0B8-CF42-A578-57466CCC773C}"/>
              </a:ext>
            </a:extLst>
          </p:cNvPr>
          <p:cNvSpPr txBox="1"/>
          <p:nvPr/>
        </p:nvSpPr>
        <p:spPr>
          <a:xfrm>
            <a:off x="8996944" y="4030641"/>
            <a:ext cx="2510527" cy="1554272"/>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By Carrier File</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Auto-reimbursement based on carrier files</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Support 100+ health plans</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Improves auto-adjudication % of card transactions </a:t>
            </a:r>
          </a:p>
        </p:txBody>
      </p:sp>
      <p:grpSp>
        <p:nvGrpSpPr>
          <p:cNvPr id="27" name="Group 26">
            <a:extLst>
              <a:ext uri="{FF2B5EF4-FFF2-40B4-BE49-F238E27FC236}">
                <a16:creationId xmlns:a16="http://schemas.microsoft.com/office/drawing/2014/main" xmlns="" id="{BEA03B0D-C84E-C243-AEDA-626108003948}"/>
              </a:ext>
            </a:extLst>
          </p:cNvPr>
          <p:cNvGrpSpPr/>
          <p:nvPr/>
        </p:nvGrpSpPr>
        <p:grpSpPr>
          <a:xfrm>
            <a:off x="9619768" y="349723"/>
            <a:ext cx="1734032" cy="1205626"/>
            <a:chOff x="5296726" y="2473765"/>
            <a:chExt cx="1590250" cy="1105658"/>
          </a:xfrm>
        </p:grpSpPr>
        <p:grpSp>
          <p:nvGrpSpPr>
            <p:cNvPr id="28" name="Group 27">
              <a:extLst>
                <a:ext uri="{FF2B5EF4-FFF2-40B4-BE49-F238E27FC236}">
                  <a16:creationId xmlns:a16="http://schemas.microsoft.com/office/drawing/2014/main" xmlns="" id="{B7E12212-6D55-9A44-AB33-C5D180A8CEE7}"/>
                </a:ext>
              </a:extLst>
            </p:cNvPr>
            <p:cNvGrpSpPr/>
            <p:nvPr/>
          </p:nvGrpSpPr>
          <p:grpSpPr>
            <a:xfrm>
              <a:off x="6113615" y="2473765"/>
              <a:ext cx="773361" cy="1105658"/>
              <a:chOff x="2677787" y="8246581"/>
              <a:chExt cx="1113699" cy="1592232"/>
            </a:xfrm>
          </p:grpSpPr>
          <p:sp>
            <p:nvSpPr>
              <p:cNvPr id="36" name="Freeform 3">
                <a:extLst>
                  <a:ext uri="{FF2B5EF4-FFF2-40B4-BE49-F238E27FC236}">
                    <a16:creationId xmlns:a16="http://schemas.microsoft.com/office/drawing/2014/main" xmlns="" id="{B8E66E2D-1119-4B4F-BB04-7C48A60D0F9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40DCA339-AA1E-224B-96FE-26784CE6B1C0}"/>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ACA3245B-4CBE-CB43-8697-67FFCC9ED685}"/>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86CDDE9E-D741-FA44-BDD8-459837B3D411}"/>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Group 28">
              <a:extLst>
                <a:ext uri="{FF2B5EF4-FFF2-40B4-BE49-F238E27FC236}">
                  <a16:creationId xmlns:a16="http://schemas.microsoft.com/office/drawing/2014/main" xmlns="" id="{4855312F-6AB8-6D4D-A77A-6FCA34B36488}"/>
                </a:ext>
              </a:extLst>
            </p:cNvPr>
            <p:cNvGrpSpPr/>
            <p:nvPr/>
          </p:nvGrpSpPr>
          <p:grpSpPr>
            <a:xfrm>
              <a:off x="5296726" y="2711017"/>
              <a:ext cx="663497" cy="447476"/>
              <a:chOff x="1689782" y="3297509"/>
              <a:chExt cx="1303706" cy="879246"/>
            </a:xfrm>
          </p:grpSpPr>
          <p:sp>
            <p:nvSpPr>
              <p:cNvPr id="30" name="Freeform 29">
                <a:extLst>
                  <a:ext uri="{FF2B5EF4-FFF2-40B4-BE49-F238E27FC236}">
                    <a16:creationId xmlns:a16="http://schemas.microsoft.com/office/drawing/2014/main" xmlns="" id="{4C71B104-D524-9D40-B742-4BF1530AFBDE}"/>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0">
                <a:extLst>
                  <a:ext uri="{FF2B5EF4-FFF2-40B4-BE49-F238E27FC236}">
                    <a16:creationId xmlns:a16="http://schemas.microsoft.com/office/drawing/2014/main" xmlns="" id="{EBA712E2-38E5-FD40-BA5E-4015E3341DD4}"/>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FE8FDDE-72B5-B04F-B728-9260A66A7FAE}"/>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3FE39B62-A4B8-4D4B-859C-8ADB5E7EB4CB}"/>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69C75E3D-7266-754B-B782-D69F03EE60ED}"/>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Group 4">
            <a:extLst>
              <a:ext uri="{FF2B5EF4-FFF2-40B4-BE49-F238E27FC236}">
                <a16:creationId xmlns:a16="http://schemas.microsoft.com/office/drawing/2014/main" xmlns="" id="{AB0C61A6-B207-A84D-8AD2-FAAB4E6C2DFF}"/>
              </a:ext>
            </a:extLst>
          </p:cNvPr>
          <p:cNvGrpSpPr/>
          <p:nvPr/>
        </p:nvGrpSpPr>
        <p:grpSpPr>
          <a:xfrm>
            <a:off x="3473221" y="2923313"/>
            <a:ext cx="931589" cy="931589"/>
            <a:chOff x="3473221" y="2533055"/>
            <a:chExt cx="931589" cy="931589"/>
          </a:xfrm>
        </p:grpSpPr>
        <p:sp>
          <p:nvSpPr>
            <p:cNvPr id="22" name="Oval 21">
              <a:extLst>
                <a:ext uri="{FF2B5EF4-FFF2-40B4-BE49-F238E27FC236}">
                  <a16:creationId xmlns:a16="http://schemas.microsoft.com/office/drawing/2014/main" xmlns="" id="{29251479-83F5-2545-869E-BD8732A16204}"/>
                </a:ext>
              </a:extLst>
            </p:cNvPr>
            <p:cNvSpPr/>
            <p:nvPr/>
          </p:nvSpPr>
          <p:spPr>
            <a:xfrm>
              <a:off x="3473221"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xmlns="" id="{E25FB728-E7A8-2644-99E4-DDC87AF5E5ED}"/>
                </a:ext>
              </a:extLst>
            </p:cNvPr>
            <p:cNvGrpSpPr/>
            <p:nvPr/>
          </p:nvGrpSpPr>
          <p:grpSpPr>
            <a:xfrm>
              <a:off x="3699734" y="2837473"/>
              <a:ext cx="478563" cy="322753"/>
              <a:chOff x="1689782" y="3297509"/>
              <a:chExt cx="1303706" cy="879246"/>
            </a:xfrm>
          </p:grpSpPr>
          <p:sp>
            <p:nvSpPr>
              <p:cNvPr id="42" name="Freeform 41">
                <a:extLst>
                  <a:ext uri="{FF2B5EF4-FFF2-40B4-BE49-F238E27FC236}">
                    <a16:creationId xmlns:a16="http://schemas.microsoft.com/office/drawing/2014/main" xmlns="" id="{3C0D183A-BB3F-ED4B-98FF-A2460C8CFCC3}"/>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3">
                <a:extLst>
                  <a:ext uri="{FF2B5EF4-FFF2-40B4-BE49-F238E27FC236}">
                    <a16:creationId xmlns:a16="http://schemas.microsoft.com/office/drawing/2014/main" xmlns="" id="{817BBE0C-5ED0-BB4B-B1CC-3D7286EEC715}"/>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92A7FAC0-6D40-D44B-91B5-F4D6F72B399D}"/>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000C2597-795D-E545-BC65-4C7E568C7B43}"/>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214EF39F-6657-CD40-A48F-E05BFBD22689}"/>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Group 8">
            <a:extLst>
              <a:ext uri="{FF2B5EF4-FFF2-40B4-BE49-F238E27FC236}">
                <a16:creationId xmlns:a16="http://schemas.microsoft.com/office/drawing/2014/main" xmlns="" id="{891BD351-DC5B-6B4A-AB3E-C8808C6DF499}"/>
              </a:ext>
            </a:extLst>
          </p:cNvPr>
          <p:cNvGrpSpPr/>
          <p:nvPr/>
        </p:nvGrpSpPr>
        <p:grpSpPr>
          <a:xfrm>
            <a:off x="711360" y="2923313"/>
            <a:ext cx="931589" cy="931589"/>
            <a:chOff x="711360" y="2533055"/>
            <a:chExt cx="931589" cy="931589"/>
          </a:xfrm>
        </p:grpSpPr>
        <p:sp>
          <p:nvSpPr>
            <p:cNvPr id="3" name="Oval 2">
              <a:extLst>
                <a:ext uri="{FF2B5EF4-FFF2-40B4-BE49-F238E27FC236}">
                  <a16:creationId xmlns:a16="http://schemas.microsoft.com/office/drawing/2014/main" xmlns="" id="{B9FCE224-1B8B-FA4B-8E9F-5446BFE9C06D}"/>
                </a:ext>
              </a:extLst>
            </p:cNvPr>
            <p:cNvSpPr/>
            <p:nvPr/>
          </p:nvSpPr>
          <p:spPr>
            <a:xfrm>
              <a:off x="711360"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8" name="Group 47">
              <a:extLst>
                <a:ext uri="{FF2B5EF4-FFF2-40B4-BE49-F238E27FC236}">
                  <a16:creationId xmlns:a16="http://schemas.microsoft.com/office/drawing/2014/main" xmlns="" id="{1B4FF142-90D4-6547-A627-0EFB020C23A1}"/>
                </a:ext>
              </a:extLst>
            </p:cNvPr>
            <p:cNvGrpSpPr/>
            <p:nvPr/>
          </p:nvGrpSpPr>
          <p:grpSpPr>
            <a:xfrm>
              <a:off x="1073927" y="2786225"/>
              <a:ext cx="206454" cy="425249"/>
              <a:chOff x="19042409" y="1621427"/>
              <a:chExt cx="323355" cy="666039"/>
            </a:xfrm>
          </p:grpSpPr>
          <p:sp>
            <p:nvSpPr>
              <p:cNvPr id="52" name="Freeform 3">
                <a:extLst>
                  <a:ext uri="{FF2B5EF4-FFF2-40B4-BE49-F238E27FC236}">
                    <a16:creationId xmlns:a16="http://schemas.microsoft.com/office/drawing/2014/main" xmlns="" id="{256D6DCF-BFE4-074E-9BC8-30CD25E82C02}"/>
                  </a:ext>
                </a:extLst>
              </p:cNvPr>
              <p:cNvSpPr/>
              <p:nvPr/>
            </p:nvSpPr>
            <p:spPr>
              <a:xfrm>
                <a:off x="19042409" y="1695820"/>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786989A7-99E4-404E-BB43-CBB16C4F52E8}"/>
                  </a:ext>
                </a:extLst>
              </p:cNvPr>
              <p:cNvSpPr/>
              <p:nvPr/>
            </p:nvSpPr>
            <p:spPr>
              <a:xfrm>
                <a:off x="19204087" y="1621427"/>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Group 3">
            <a:extLst>
              <a:ext uri="{FF2B5EF4-FFF2-40B4-BE49-F238E27FC236}">
                <a16:creationId xmlns:a16="http://schemas.microsoft.com/office/drawing/2014/main" xmlns="" id="{512713D6-321D-3A47-BCE7-877AB38509A4}"/>
              </a:ext>
            </a:extLst>
          </p:cNvPr>
          <p:cNvGrpSpPr/>
          <p:nvPr/>
        </p:nvGrpSpPr>
        <p:grpSpPr>
          <a:xfrm>
            <a:off x="6235082" y="2923313"/>
            <a:ext cx="931589" cy="931589"/>
            <a:chOff x="6235082" y="2533055"/>
            <a:chExt cx="931589" cy="931589"/>
          </a:xfrm>
        </p:grpSpPr>
        <p:sp>
          <p:nvSpPr>
            <p:cNvPr id="23" name="Oval 22">
              <a:extLst>
                <a:ext uri="{FF2B5EF4-FFF2-40B4-BE49-F238E27FC236}">
                  <a16:creationId xmlns:a16="http://schemas.microsoft.com/office/drawing/2014/main" xmlns="" id="{E4488067-19EB-A04D-882E-C9C5FBA6C0E6}"/>
                </a:ext>
              </a:extLst>
            </p:cNvPr>
            <p:cNvSpPr/>
            <p:nvPr/>
          </p:nvSpPr>
          <p:spPr>
            <a:xfrm>
              <a:off x="6235082"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6" name="Group 55">
              <a:extLst>
                <a:ext uri="{FF2B5EF4-FFF2-40B4-BE49-F238E27FC236}">
                  <a16:creationId xmlns:a16="http://schemas.microsoft.com/office/drawing/2014/main" xmlns="" id="{C0F247ED-6CC5-5242-8042-DE7F1281083E}"/>
                </a:ext>
              </a:extLst>
            </p:cNvPr>
            <p:cNvGrpSpPr/>
            <p:nvPr/>
          </p:nvGrpSpPr>
          <p:grpSpPr>
            <a:xfrm>
              <a:off x="6364122" y="2815262"/>
              <a:ext cx="673508" cy="367174"/>
              <a:chOff x="1046530" y="5022162"/>
              <a:chExt cx="1563929" cy="852601"/>
            </a:xfrm>
          </p:grpSpPr>
          <p:sp>
            <p:nvSpPr>
              <p:cNvPr id="57" name="Freeform 3">
                <a:extLst>
                  <a:ext uri="{FF2B5EF4-FFF2-40B4-BE49-F238E27FC236}">
                    <a16:creationId xmlns:a16="http://schemas.microsoft.com/office/drawing/2014/main" xmlns="" id="{2CD3DCE1-5F93-5E47-B1B9-E2023260BDFC}"/>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60F6BBF-A62F-F445-8C8B-02211003ACBA}"/>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Group 7">
            <a:extLst>
              <a:ext uri="{FF2B5EF4-FFF2-40B4-BE49-F238E27FC236}">
                <a16:creationId xmlns:a16="http://schemas.microsoft.com/office/drawing/2014/main" xmlns="" id="{ABA3F7EE-C4EF-9642-828B-FDD1DE8D2B79}"/>
              </a:ext>
            </a:extLst>
          </p:cNvPr>
          <p:cNvGrpSpPr/>
          <p:nvPr/>
        </p:nvGrpSpPr>
        <p:grpSpPr>
          <a:xfrm>
            <a:off x="8996944" y="2923313"/>
            <a:ext cx="931589" cy="931589"/>
            <a:chOff x="8996944" y="2533055"/>
            <a:chExt cx="931589" cy="931589"/>
          </a:xfrm>
        </p:grpSpPr>
        <p:sp>
          <p:nvSpPr>
            <p:cNvPr id="24" name="Oval 23">
              <a:extLst>
                <a:ext uri="{FF2B5EF4-FFF2-40B4-BE49-F238E27FC236}">
                  <a16:creationId xmlns:a16="http://schemas.microsoft.com/office/drawing/2014/main" xmlns="" id="{1EDA77AE-9F85-7F46-9B8D-7017833D877B}"/>
                </a:ext>
              </a:extLst>
            </p:cNvPr>
            <p:cNvSpPr/>
            <p:nvPr/>
          </p:nvSpPr>
          <p:spPr>
            <a:xfrm>
              <a:off x="8996944"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9">
              <a:extLst>
                <a:ext uri="{FF2B5EF4-FFF2-40B4-BE49-F238E27FC236}">
                  <a16:creationId xmlns:a16="http://schemas.microsoft.com/office/drawing/2014/main" xmlns="" id="{BACB3484-296D-1D49-9539-5D8647905EFC}"/>
                </a:ext>
              </a:extLst>
            </p:cNvPr>
            <p:cNvGrpSpPr/>
            <p:nvPr/>
          </p:nvGrpSpPr>
          <p:grpSpPr>
            <a:xfrm>
              <a:off x="9299892" y="2770657"/>
              <a:ext cx="325693" cy="456385"/>
              <a:chOff x="8758208" y="3088700"/>
              <a:chExt cx="987480" cy="1383728"/>
            </a:xfrm>
          </p:grpSpPr>
          <p:sp>
            <p:nvSpPr>
              <p:cNvPr id="61" name="Freeform 3">
                <a:extLst>
                  <a:ext uri="{FF2B5EF4-FFF2-40B4-BE49-F238E27FC236}">
                    <a16:creationId xmlns:a16="http://schemas.microsoft.com/office/drawing/2014/main" xmlns="" id="{2DC8FD7A-1E66-D94D-A49F-FDE9C6C62C88}"/>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5315CC6F-E838-424C-B1E7-51990935176C}"/>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a:extLst>
                  <a:ext uri="{FF2B5EF4-FFF2-40B4-BE49-F238E27FC236}">
                    <a16:creationId xmlns:a16="http://schemas.microsoft.com/office/drawing/2014/main" xmlns="" id="{FBA09B81-A53E-8945-B17B-AA24812873EB}"/>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a16="http://schemas.microsoft.com/office/drawing/2014/main" xmlns="" id="{BA0BB681-E260-7744-8B2C-45B1181A165A}"/>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a:extLst>
                  <a:ext uri="{FF2B5EF4-FFF2-40B4-BE49-F238E27FC236}">
                    <a16:creationId xmlns:a16="http://schemas.microsoft.com/office/drawing/2014/main" xmlns="" id="{1BB98E9C-5E10-934B-A4BC-AA64C33B7170}"/>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41248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53" presetClass="entr" presetSubtype="16" fill="hold" nodeType="withEffect">
                                  <p:stCondLst>
                                    <p:cond delay="2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200"/>
                            </p:stCondLst>
                            <p:childTnLst>
                              <p:par>
                                <p:cTn id="18" presetID="10" presetClass="entr" presetSubtype="0" fill="hold" grpId="0" nodeType="afterEffect">
                                  <p:stCondLst>
                                    <p:cond delay="7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53" presetClass="entr" presetSubtype="16" fill="hold" nodeType="withEffect">
                                  <p:stCondLst>
                                    <p:cond delay="7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400"/>
                            </p:stCondLst>
                            <p:childTnLst>
                              <p:par>
                                <p:cTn id="27" presetID="10" presetClass="entr" presetSubtype="0" fill="hold" grpId="0" nodeType="afterEffect">
                                  <p:stCondLst>
                                    <p:cond delay="7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53" presetClass="entr" presetSubtype="16" fill="hold" nodeType="withEffect">
                                  <p:stCondLst>
                                    <p:cond delay="70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600"/>
                            </p:stCondLst>
                            <p:childTnLst>
                              <p:par>
                                <p:cTn id="36" presetID="10" presetClass="entr" presetSubtype="0" fill="hold" grpId="0" nodeType="afterEffect">
                                  <p:stCondLst>
                                    <p:cond delay="7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53" presetClass="entr" presetSubtype="16" fill="hold" nodeType="withEffect">
                                  <p:stCondLst>
                                    <p:cond delay="70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33" grpId="0"/>
      <p:bldP spid="39" grpId="0"/>
      <p:bldP spid="40" grpId="0"/>
      <p:bldP spid="4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xmlns="" id="{107F2B77-8059-3841-BB60-074344F6462D}"/>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838200" y="2056962"/>
            <a:ext cx="6208460"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Pick and Process</a:t>
            </a:r>
          </a:p>
        </p:txBody>
      </p:sp>
      <p:grpSp>
        <p:nvGrpSpPr>
          <p:cNvPr id="32" name="Group 31">
            <a:extLst>
              <a:ext uri="{FF2B5EF4-FFF2-40B4-BE49-F238E27FC236}">
                <a16:creationId xmlns:a16="http://schemas.microsoft.com/office/drawing/2014/main" xmlns="" id="{2C48DFCB-91FA-1C45-AFDB-9269C2AA3E94}"/>
              </a:ext>
            </a:extLst>
          </p:cNvPr>
          <p:cNvGrpSpPr/>
          <p:nvPr/>
        </p:nvGrpSpPr>
        <p:grpSpPr>
          <a:xfrm>
            <a:off x="838200" y="2603641"/>
            <a:ext cx="4892709" cy="3306172"/>
            <a:chOff x="838200" y="2980339"/>
            <a:chExt cx="5010778" cy="3385955"/>
          </a:xfrm>
        </p:grpSpPr>
        <p:pic>
          <p:nvPicPr>
            <p:cNvPr id="34" name="Picture 33">
              <a:extLst>
                <a:ext uri="{FF2B5EF4-FFF2-40B4-BE49-F238E27FC236}">
                  <a16:creationId xmlns:a16="http://schemas.microsoft.com/office/drawing/2014/main" xmlns="" id="{BAB4FE18-F1D7-3C4F-8190-438B491EE402}"/>
                </a:ext>
              </a:extLst>
            </p:cNvPr>
            <p:cNvPicPr>
              <a:picLocks noChangeAspect="1"/>
            </p:cNvPicPr>
            <p:nvPr/>
          </p:nvPicPr>
          <p:blipFill>
            <a:blip r:embed="rId3"/>
            <a:stretch>
              <a:fillRect/>
            </a:stretch>
          </p:blipFill>
          <p:spPr>
            <a:xfrm>
              <a:off x="838200" y="2980339"/>
              <a:ext cx="5010778" cy="3385955"/>
            </a:xfrm>
            <a:prstGeom prst="rect">
              <a:avLst/>
            </a:prstGeom>
          </p:spPr>
        </p:pic>
        <p:pic>
          <p:nvPicPr>
            <p:cNvPr id="35" name="Picture 34" descr="Pick-a-claim-iPad-Air-Landscape-Mock-up.png">
              <a:extLst>
                <a:ext uri="{FF2B5EF4-FFF2-40B4-BE49-F238E27FC236}">
                  <a16:creationId xmlns:a16="http://schemas.microsoft.com/office/drawing/2014/main" xmlns="" id="{4EF4F674-83DB-1F4D-BC04-B824EDF916D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161" t="10994" r="9043" b="7064"/>
            <a:stretch/>
          </p:blipFill>
          <p:spPr>
            <a:xfrm>
              <a:off x="1248336" y="3130785"/>
              <a:ext cx="4361956" cy="3085062"/>
            </a:xfrm>
            <a:prstGeom prst="roundRect">
              <a:avLst>
                <a:gd name="adj" fmla="val 1830"/>
              </a:avLst>
            </a:prstGeom>
            <a:ln>
              <a:solidFill>
                <a:schemeClr val="accent3"/>
              </a:solidFill>
            </a:ln>
            <a:effectLst/>
          </p:spPr>
        </p:pic>
      </p:grpSp>
      <p:sp>
        <p:nvSpPr>
          <p:cNvPr id="50" name="Content Placeholder 2">
            <a:extLst>
              <a:ext uri="{FF2B5EF4-FFF2-40B4-BE49-F238E27FC236}">
                <a16:creationId xmlns:a16="http://schemas.microsoft.com/office/drawing/2014/main" xmlns="" id="{D7C85706-84EA-F649-9003-765C2E45580C}"/>
              </a:ext>
            </a:extLst>
          </p:cNvPr>
          <p:cNvSpPr txBox="1">
            <a:spLocks/>
          </p:cNvSpPr>
          <p:nvPr/>
        </p:nvSpPr>
        <p:spPr>
          <a:xfrm>
            <a:off x="6298002" y="2584212"/>
            <a:ext cx="404525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pPr>
            <a:r>
              <a:rPr lang="en-US" sz="1800" dirty="0">
                <a:solidFill>
                  <a:srgbClr val="808285"/>
                </a:solidFill>
              </a:rPr>
              <a:t>Choose a claim, then decide how to process expenses and reimbursements with a simple click or tap.</a:t>
            </a:r>
          </a:p>
        </p:txBody>
      </p:sp>
      <p:grpSp>
        <p:nvGrpSpPr>
          <p:cNvPr id="27" name="Group 26">
            <a:extLst>
              <a:ext uri="{FF2B5EF4-FFF2-40B4-BE49-F238E27FC236}">
                <a16:creationId xmlns:a16="http://schemas.microsoft.com/office/drawing/2014/main" xmlns="" id="{450DDF4B-8CAD-5D46-831E-7F40C0982DB6}"/>
              </a:ext>
            </a:extLst>
          </p:cNvPr>
          <p:cNvGrpSpPr/>
          <p:nvPr/>
        </p:nvGrpSpPr>
        <p:grpSpPr>
          <a:xfrm>
            <a:off x="6298002" y="3590091"/>
            <a:ext cx="2015293" cy="491328"/>
            <a:chOff x="6087581" y="3739956"/>
            <a:chExt cx="2015293" cy="491328"/>
          </a:xfrm>
        </p:grpSpPr>
        <p:sp>
          <p:nvSpPr>
            <p:cNvPr id="28" name="Content Placeholder 2">
              <a:extLst>
                <a:ext uri="{FF2B5EF4-FFF2-40B4-BE49-F238E27FC236}">
                  <a16:creationId xmlns:a16="http://schemas.microsoft.com/office/drawing/2014/main" xmlns="" id="{03323D36-C424-2C40-831B-33DA5C439021}"/>
                </a:ext>
              </a:extLst>
            </p:cNvPr>
            <p:cNvSpPr txBox="1">
              <a:spLocks/>
            </p:cNvSpPr>
            <p:nvPr/>
          </p:nvSpPr>
          <p:spPr>
            <a:xfrm>
              <a:off x="6734003" y="3847121"/>
              <a:ext cx="1368871"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Pick a claim. </a:t>
              </a:r>
            </a:p>
          </p:txBody>
        </p:sp>
        <p:grpSp>
          <p:nvGrpSpPr>
            <p:cNvPr id="29" name="Group 28">
              <a:extLst>
                <a:ext uri="{FF2B5EF4-FFF2-40B4-BE49-F238E27FC236}">
                  <a16:creationId xmlns:a16="http://schemas.microsoft.com/office/drawing/2014/main" xmlns="" id="{80C6850E-41D0-2A45-B2CE-BCA3918983D4}"/>
                </a:ext>
              </a:extLst>
            </p:cNvPr>
            <p:cNvGrpSpPr/>
            <p:nvPr/>
          </p:nvGrpSpPr>
          <p:grpSpPr>
            <a:xfrm>
              <a:off x="6087581" y="3739956"/>
              <a:ext cx="491328" cy="491328"/>
              <a:chOff x="3557409" y="4047283"/>
              <a:chExt cx="491328" cy="491328"/>
            </a:xfrm>
          </p:grpSpPr>
          <p:sp>
            <p:nvSpPr>
              <p:cNvPr id="30" name="Oval 29">
                <a:extLst>
                  <a:ext uri="{FF2B5EF4-FFF2-40B4-BE49-F238E27FC236}">
                    <a16:creationId xmlns:a16="http://schemas.microsoft.com/office/drawing/2014/main" xmlns="" id="{2AFD5E24-B366-5541-B4D5-A5861900B7B1}"/>
                  </a:ext>
                </a:extLst>
              </p:cNvPr>
              <p:cNvSpPr/>
              <p:nvPr/>
            </p:nvSpPr>
            <p:spPr>
              <a:xfrm>
                <a:off x="3557409" y="4047283"/>
                <a:ext cx="491328" cy="491328"/>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xmlns="" id="{21092A81-A1CB-B441-882D-03DB0BCDF348}"/>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1</a:t>
                </a:r>
              </a:p>
            </p:txBody>
          </p:sp>
        </p:grpSp>
      </p:grpSp>
      <p:grpSp>
        <p:nvGrpSpPr>
          <p:cNvPr id="36" name="Group 35">
            <a:extLst>
              <a:ext uri="{FF2B5EF4-FFF2-40B4-BE49-F238E27FC236}">
                <a16:creationId xmlns:a16="http://schemas.microsoft.com/office/drawing/2014/main" xmlns="" id="{028A4FC2-016F-DA49-A826-504766357D04}"/>
              </a:ext>
            </a:extLst>
          </p:cNvPr>
          <p:cNvGrpSpPr/>
          <p:nvPr/>
        </p:nvGrpSpPr>
        <p:grpSpPr>
          <a:xfrm>
            <a:off x="6298809" y="4427660"/>
            <a:ext cx="2210076" cy="489714"/>
            <a:chOff x="6088388" y="4577525"/>
            <a:chExt cx="2210076" cy="489714"/>
          </a:xfrm>
        </p:grpSpPr>
        <p:sp>
          <p:nvSpPr>
            <p:cNvPr id="37" name="Content Placeholder 2">
              <a:extLst>
                <a:ext uri="{FF2B5EF4-FFF2-40B4-BE49-F238E27FC236}">
                  <a16:creationId xmlns:a16="http://schemas.microsoft.com/office/drawing/2014/main" xmlns="" id="{B96BBA51-4A05-BD47-9DDE-ABA82B2FD5CC}"/>
                </a:ext>
              </a:extLst>
            </p:cNvPr>
            <p:cNvSpPr txBox="1">
              <a:spLocks/>
            </p:cNvSpPr>
            <p:nvPr/>
          </p:nvSpPr>
          <p:spPr>
            <a:xfrm>
              <a:off x="6732389" y="4683883"/>
              <a:ext cx="1566075"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Pick a payment.</a:t>
              </a:r>
            </a:p>
          </p:txBody>
        </p:sp>
        <p:grpSp>
          <p:nvGrpSpPr>
            <p:cNvPr id="38" name="Group 37">
              <a:extLst>
                <a:ext uri="{FF2B5EF4-FFF2-40B4-BE49-F238E27FC236}">
                  <a16:creationId xmlns:a16="http://schemas.microsoft.com/office/drawing/2014/main" xmlns="" id="{DC3FAF18-A3F2-2647-AFE9-E76E0E11CAFB}"/>
                </a:ext>
              </a:extLst>
            </p:cNvPr>
            <p:cNvGrpSpPr/>
            <p:nvPr/>
          </p:nvGrpSpPr>
          <p:grpSpPr>
            <a:xfrm>
              <a:off x="6088388" y="4577525"/>
              <a:ext cx="489714" cy="489714"/>
              <a:chOff x="3558216" y="4048090"/>
              <a:chExt cx="489714" cy="489714"/>
            </a:xfrm>
          </p:grpSpPr>
          <p:sp>
            <p:nvSpPr>
              <p:cNvPr id="43" name="Oval 42">
                <a:extLst>
                  <a:ext uri="{FF2B5EF4-FFF2-40B4-BE49-F238E27FC236}">
                    <a16:creationId xmlns:a16="http://schemas.microsoft.com/office/drawing/2014/main" xmlns="" id="{E440AC3D-DF4F-6048-BFB7-CD203CB25CC1}"/>
                  </a:ext>
                </a:extLst>
              </p:cNvPr>
              <p:cNvSpPr/>
              <p:nvPr/>
            </p:nvSpPr>
            <p:spPr>
              <a:xfrm>
                <a:off x="3558216" y="4048090"/>
                <a:ext cx="489714" cy="489714"/>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xmlns="" id="{4F07B683-448F-2349-A37A-F7199EB3075C}"/>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2</a:t>
                </a:r>
              </a:p>
            </p:txBody>
          </p:sp>
        </p:grpSp>
      </p:grpSp>
      <p:grpSp>
        <p:nvGrpSpPr>
          <p:cNvPr id="45" name="Group 44">
            <a:extLst>
              <a:ext uri="{FF2B5EF4-FFF2-40B4-BE49-F238E27FC236}">
                <a16:creationId xmlns:a16="http://schemas.microsoft.com/office/drawing/2014/main" xmlns="" id="{8BFF478B-7931-404D-915B-4256B1BCC8E4}"/>
              </a:ext>
            </a:extLst>
          </p:cNvPr>
          <p:cNvGrpSpPr/>
          <p:nvPr/>
        </p:nvGrpSpPr>
        <p:grpSpPr>
          <a:xfrm>
            <a:off x="6295016" y="5260629"/>
            <a:ext cx="2436607" cy="497300"/>
            <a:chOff x="6084595" y="5410494"/>
            <a:chExt cx="2436607" cy="497300"/>
          </a:xfrm>
        </p:grpSpPr>
        <p:sp>
          <p:nvSpPr>
            <p:cNvPr id="46" name="Content Placeholder 2">
              <a:extLst>
                <a:ext uri="{FF2B5EF4-FFF2-40B4-BE49-F238E27FC236}">
                  <a16:creationId xmlns:a16="http://schemas.microsoft.com/office/drawing/2014/main" xmlns="" id="{12CCB6F4-5D39-564A-A364-8018E92FD4FD}"/>
                </a:ext>
              </a:extLst>
            </p:cNvPr>
            <p:cNvSpPr txBox="1">
              <a:spLocks/>
            </p:cNvSpPr>
            <p:nvPr/>
          </p:nvSpPr>
          <p:spPr>
            <a:xfrm>
              <a:off x="6739975" y="5520645"/>
              <a:ext cx="1781227"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Confirm request.</a:t>
              </a:r>
            </a:p>
          </p:txBody>
        </p:sp>
        <p:grpSp>
          <p:nvGrpSpPr>
            <p:cNvPr id="47" name="Group 46">
              <a:extLst>
                <a:ext uri="{FF2B5EF4-FFF2-40B4-BE49-F238E27FC236}">
                  <a16:creationId xmlns:a16="http://schemas.microsoft.com/office/drawing/2014/main" xmlns="" id="{4BC1FED7-8FCE-8342-8E9A-7833EFEC9957}"/>
                </a:ext>
              </a:extLst>
            </p:cNvPr>
            <p:cNvGrpSpPr/>
            <p:nvPr/>
          </p:nvGrpSpPr>
          <p:grpSpPr>
            <a:xfrm>
              <a:off x="6084595" y="5410494"/>
              <a:ext cx="497300" cy="497300"/>
              <a:chOff x="3554423" y="4044297"/>
              <a:chExt cx="497300" cy="497300"/>
            </a:xfrm>
          </p:grpSpPr>
          <p:sp>
            <p:nvSpPr>
              <p:cNvPr id="48" name="Oval 47">
                <a:extLst>
                  <a:ext uri="{FF2B5EF4-FFF2-40B4-BE49-F238E27FC236}">
                    <a16:creationId xmlns:a16="http://schemas.microsoft.com/office/drawing/2014/main" xmlns="" id="{4EBA916C-0A37-3C4B-A898-6F67A6F66E8B}"/>
                  </a:ext>
                </a:extLst>
              </p:cNvPr>
              <p:cNvSpPr/>
              <p:nvPr/>
            </p:nvSpPr>
            <p:spPr>
              <a:xfrm>
                <a:off x="3554423" y="4044297"/>
                <a:ext cx="497300" cy="497300"/>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xmlns="" id="{AE4E3858-2A20-A14A-91AB-49F80CD9F09F}"/>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3</a:t>
                </a:r>
              </a:p>
            </p:txBody>
          </p:sp>
        </p:grpSp>
      </p:gr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grpSp>
        <p:nvGrpSpPr>
          <p:cNvPr id="59" name="Group 58">
            <a:extLst>
              <a:ext uri="{FF2B5EF4-FFF2-40B4-BE49-F238E27FC236}">
                <a16:creationId xmlns:a16="http://schemas.microsoft.com/office/drawing/2014/main" xmlns="" id="{5DBC6276-589A-A04D-B739-D163072FCE1D}"/>
              </a:ext>
            </a:extLst>
          </p:cNvPr>
          <p:cNvGrpSpPr/>
          <p:nvPr/>
        </p:nvGrpSpPr>
        <p:grpSpPr>
          <a:xfrm>
            <a:off x="9619768" y="349723"/>
            <a:ext cx="1734032" cy="1205626"/>
            <a:chOff x="5296726" y="2473765"/>
            <a:chExt cx="1590250" cy="1105658"/>
          </a:xfrm>
        </p:grpSpPr>
        <p:grpSp>
          <p:nvGrpSpPr>
            <p:cNvPr id="60" name="Group 59">
              <a:extLst>
                <a:ext uri="{FF2B5EF4-FFF2-40B4-BE49-F238E27FC236}">
                  <a16:creationId xmlns:a16="http://schemas.microsoft.com/office/drawing/2014/main" xmlns="" id="{374AF717-E25B-3F48-8B4B-B2CAD1358996}"/>
                </a:ext>
              </a:extLst>
            </p:cNvPr>
            <p:cNvGrpSpPr/>
            <p:nvPr/>
          </p:nvGrpSpPr>
          <p:grpSpPr>
            <a:xfrm>
              <a:off x="6113615" y="2473765"/>
              <a:ext cx="773361" cy="1105658"/>
              <a:chOff x="2677787" y="8246581"/>
              <a:chExt cx="1113699" cy="1592232"/>
            </a:xfrm>
          </p:grpSpPr>
          <p:sp>
            <p:nvSpPr>
              <p:cNvPr id="67" name="Freeform 3">
                <a:extLst>
                  <a:ext uri="{FF2B5EF4-FFF2-40B4-BE49-F238E27FC236}">
                    <a16:creationId xmlns:a16="http://schemas.microsoft.com/office/drawing/2014/main" xmlns="" id="{3CCAC864-C880-9C4A-B3EF-7E2C84B82F91}"/>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B17FFEE4-EC8C-1E4B-A22A-9B9CFCBD9821}"/>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CEA52E6E-964E-914E-BDEA-C76A66F6B97E}"/>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ACE26054-6151-0E4F-8B19-160F47CE3CAB}"/>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Group 60">
              <a:extLst>
                <a:ext uri="{FF2B5EF4-FFF2-40B4-BE49-F238E27FC236}">
                  <a16:creationId xmlns:a16="http://schemas.microsoft.com/office/drawing/2014/main" xmlns="" id="{0DD4EC2F-15DC-794D-B964-D0C165D2A6E2}"/>
                </a:ext>
              </a:extLst>
            </p:cNvPr>
            <p:cNvGrpSpPr/>
            <p:nvPr/>
          </p:nvGrpSpPr>
          <p:grpSpPr>
            <a:xfrm>
              <a:off x="5296726" y="2711017"/>
              <a:ext cx="663497" cy="447476"/>
              <a:chOff x="1689782" y="3297509"/>
              <a:chExt cx="1303706" cy="879246"/>
            </a:xfrm>
          </p:grpSpPr>
          <p:sp>
            <p:nvSpPr>
              <p:cNvPr id="62" name="Freeform 61">
                <a:extLst>
                  <a:ext uri="{FF2B5EF4-FFF2-40B4-BE49-F238E27FC236}">
                    <a16:creationId xmlns:a16="http://schemas.microsoft.com/office/drawing/2014/main" xmlns="" id="{47C5133B-F9A1-2044-95CB-AD0D2759DF16}"/>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a:extLst>
                  <a:ext uri="{FF2B5EF4-FFF2-40B4-BE49-F238E27FC236}">
                    <a16:creationId xmlns:a16="http://schemas.microsoft.com/office/drawing/2014/main" xmlns="" id="{69A31F95-116C-7742-A8CA-08DE38FC1482}"/>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a16="http://schemas.microsoft.com/office/drawing/2014/main" xmlns="" id="{3716D4EA-B238-094E-AEB6-CE3041BD0EE4}"/>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a:extLst>
                  <a:ext uri="{FF2B5EF4-FFF2-40B4-BE49-F238E27FC236}">
                    <a16:creationId xmlns:a16="http://schemas.microsoft.com/office/drawing/2014/main" xmlns="" id="{1C36F062-3837-6044-B3C7-0ECD3AF1B7B5}"/>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a16="http://schemas.microsoft.com/office/drawing/2014/main" xmlns="" id="{6CEC31A7-4014-A24B-B147-3243078BF0BE}"/>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432940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ppt_x</p:attrName>
                                        </p:attrNameLst>
                                      </p:cBhvr>
                                      <p:tavLst>
                                        <p:tav tm="0">
                                          <p:val>
                                            <p:strVal val="#ppt_x-#ppt_w*1.125000"/>
                                          </p:val>
                                        </p:tav>
                                        <p:tav tm="100000">
                                          <p:val>
                                            <p:strVal val="#ppt_x"/>
                                          </p:val>
                                        </p:tav>
                                      </p:tavLst>
                                    </p:anim>
                                    <p:animEffect transition="in" filter="wipe(right)">
                                      <p:cBhvr>
                                        <p:cTn id="8" dur="500"/>
                                        <p:tgtEl>
                                          <p:spTgt spid="3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childTnLst>
                          </p:cTn>
                        </p:par>
                        <p:par>
                          <p:cTn id="18" fill="hold">
                            <p:stCondLst>
                              <p:cond delay="1500"/>
                            </p:stCondLst>
                            <p:childTnLst>
                              <p:par>
                                <p:cTn id="19" presetID="10" presetClass="entr" presetSubtype="0" fill="hold" nodeType="afterEffect">
                                  <p:stCondLst>
                                    <p:cond delay="9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par>
                          <p:cTn id="22" fill="hold">
                            <p:stCondLst>
                              <p:cond delay="2900"/>
                            </p:stCondLst>
                            <p:childTnLst>
                              <p:par>
                                <p:cTn id="23" presetID="10" presetClass="entr" presetSubtype="0" fill="hold" nodeType="afterEffect">
                                  <p:stCondLst>
                                    <p:cond delay="4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3800"/>
                            </p:stCondLst>
                            <p:childTnLst>
                              <p:par>
                                <p:cTn id="27" presetID="10" presetClass="entr" presetSubtype="0" fill="hold" nodeType="afterEffect">
                                  <p:stCondLst>
                                    <p:cond delay="4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xmlns="" id="{DE822B8D-AF6C-1440-99AC-75100D5E7AFB}"/>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0" name="Group 49">
            <a:extLst>
              <a:ext uri="{FF2B5EF4-FFF2-40B4-BE49-F238E27FC236}">
                <a16:creationId xmlns:a16="http://schemas.microsoft.com/office/drawing/2014/main" xmlns="" id="{A985CE1C-E33C-8E47-A1DC-8F59FB0EA28B}"/>
              </a:ext>
            </a:extLst>
          </p:cNvPr>
          <p:cNvGrpSpPr/>
          <p:nvPr/>
        </p:nvGrpSpPr>
        <p:grpSpPr>
          <a:xfrm>
            <a:off x="9619768" y="349723"/>
            <a:ext cx="1734032" cy="1205626"/>
            <a:chOff x="5296726" y="2473765"/>
            <a:chExt cx="1590250" cy="1105658"/>
          </a:xfrm>
        </p:grpSpPr>
        <p:grpSp>
          <p:nvGrpSpPr>
            <p:cNvPr id="51" name="Group 50">
              <a:extLst>
                <a:ext uri="{FF2B5EF4-FFF2-40B4-BE49-F238E27FC236}">
                  <a16:creationId xmlns:a16="http://schemas.microsoft.com/office/drawing/2014/main" xmlns="" id="{15CE6EC7-F2F9-D040-AA8D-3A4B7F141E20}"/>
                </a:ext>
              </a:extLst>
            </p:cNvPr>
            <p:cNvGrpSpPr/>
            <p:nvPr/>
          </p:nvGrpSpPr>
          <p:grpSpPr>
            <a:xfrm>
              <a:off x="6113615" y="2473765"/>
              <a:ext cx="773361" cy="1105658"/>
              <a:chOff x="2677787" y="8246581"/>
              <a:chExt cx="1113699" cy="1592232"/>
            </a:xfrm>
          </p:grpSpPr>
          <p:sp>
            <p:nvSpPr>
              <p:cNvPr id="58" name="Freeform 3">
                <a:extLst>
                  <a:ext uri="{FF2B5EF4-FFF2-40B4-BE49-F238E27FC236}">
                    <a16:creationId xmlns:a16="http://schemas.microsoft.com/office/drawing/2014/main" xmlns="" id="{ED2D80E3-2465-654A-A996-3EC17A8F7285}"/>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1BD43610-8EEF-DF42-89A3-22D976EA3539}"/>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A61D2D4D-E86F-5748-B514-84AD70BC6FC6}"/>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DE7F072F-AF46-B948-B41E-8C2DF1566B5F}"/>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Group 51">
              <a:extLst>
                <a:ext uri="{FF2B5EF4-FFF2-40B4-BE49-F238E27FC236}">
                  <a16:creationId xmlns:a16="http://schemas.microsoft.com/office/drawing/2014/main" xmlns="" id="{E9975B07-FE13-FA47-A04E-0E85959E81D0}"/>
                </a:ext>
              </a:extLst>
            </p:cNvPr>
            <p:cNvGrpSpPr/>
            <p:nvPr/>
          </p:nvGrpSpPr>
          <p:grpSpPr>
            <a:xfrm>
              <a:off x="5296726" y="2711017"/>
              <a:ext cx="663497" cy="447476"/>
              <a:chOff x="1689782" y="3297509"/>
              <a:chExt cx="1303706" cy="879246"/>
            </a:xfrm>
          </p:grpSpPr>
          <p:sp>
            <p:nvSpPr>
              <p:cNvPr id="53" name="Freeform 52">
                <a:extLst>
                  <a:ext uri="{FF2B5EF4-FFF2-40B4-BE49-F238E27FC236}">
                    <a16:creationId xmlns:a16="http://schemas.microsoft.com/office/drawing/2014/main" xmlns="" id="{AB3EE773-0564-174E-9EE1-02387DEC48B7}"/>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3">
                <a:extLst>
                  <a:ext uri="{FF2B5EF4-FFF2-40B4-BE49-F238E27FC236}">
                    <a16:creationId xmlns:a16="http://schemas.microsoft.com/office/drawing/2014/main" xmlns="" id="{6E7C0253-97DC-B34A-9759-495C6D032F99}"/>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AC5813DC-52BF-9845-BD62-E7BFEA92410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E0B740A6-C8B3-8445-9530-888771E95B14}"/>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DF0EE2EE-4185-114C-B131-931D63DCC9CA}"/>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7339957" y="2461398"/>
            <a:ext cx="3275832"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The FSA Store</a:t>
            </a:r>
          </a:p>
        </p:txBody>
      </p:sp>
      <p:sp>
        <p:nvSpPr>
          <p:cNvPr id="31" name="TextBox 30">
            <a:extLst>
              <a:ext uri="{FF2B5EF4-FFF2-40B4-BE49-F238E27FC236}">
                <a16:creationId xmlns:a16="http://schemas.microsoft.com/office/drawing/2014/main" xmlns="" id="{44DC933C-FBA9-104C-9134-CC0C5327DA55}"/>
              </a:ext>
            </a:extLst>
          </p:cNvPr>
          <p:cNvSpPr txBox="1"/>
          <p:nvPr/>
        </p:nvSpPr>
        <p:spPr>
          <a:xfrm>
            <a:off x="2402792" y="4070296"/>
            <a:ext cx="1676549" cy="276999"/>
          </a:xfrm>
          <a:prstGeom prst="rect">
            <a:avLst/>
          </a:prstGeom>
          <a:noFill/>
        </p:spPr>
        <p:txBody>
          <a:bodyPr wrap="none" lIns="0" tIns="0" rIns="0" bIns="0" rtlCol="0">
            <a:spAutoFit/>
          </a:bodyPr>
          <a:lstStyle/>
          <a:p>
            <a:pPr algn="ctr"/>
            <a:r>
              <a:rPr lang="en-US" dirty="0">
                <a:solidFill>
                  <a:schemeClr val="accent3"/>
                </a:solidFill>
              </a:rPr>
              <a:t>Need Screenshot</a:t>
            </a:r>
          </a:p>
        </p:txBody>
      </p:sp>
      <p:grpSp>
        <p:nvGrpSpPr>
          <p:cNvPr id="12" name="Group 11">
            <a:extLst>
              <a:ext uri="{FF2B5EF4-FFF2-40B4-BE49-F238E27FC236}">
                <a16:creationId xmlns:a16="http://schemas.microsoft.com/office/drawing/2014/main" xmlns="" id="{CFD1FC49-9102-3D49-BF33-C91B0F37FDF1}"/>
              </a:ext>
            </a:extLst>
          </p:cNvPr>
          <p:cNvGrpSpPr/>
          <p:nvPr/>
        </p:nvGrpSpPr>
        <p:grpSpPr>
          <a:xfrm>
            <a:off x="6456785" y="3202965"/>
            <a:ext cx="4246034" cy="498598"/>
            <a:chOff x="6456785" y="3342552"/>
            <a:chExt cx="4246034" cy="498598"/>
          </a:xfrm>
        </p:grpSpPr>
        <p:sp>
          <p:nvSpPr>
            <p:cNvPr id="14" name="Content Placeholder 2">
              <a:extLst>
                <a:ext uri="{FF2B5EF4-FFF2-40B4-BE49-F238E27FC236}">
                  <a16:creationId xmlns:a16="http://schemas.microsoft.com/office/drawing/2014/main" xmlns="" id="{82171F1B-F1B9-9048-A97D-EA01B4618FB6}"/>
                </a:ext>
              </a:extLst>
            </p:cNvPr>
            <p:cNvSpPr txBox="1">
              <a:spLocks/>
            </p:cNvSpPr>
            <p:nvPr/>
          </p:nvSpPr>
          <p:spPr>
            <a:xfrm>
              <a:off x="7339956" y="3342552"/>
              <a:ext cx="3362863"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One-stop-shop stocked exclusively with FSA-eligible products.</a:t>
              </a:r>
            </a:p>
          </p:txBody>
        </p:sp>
        <p:cxnSp>
          <p:nvCxnSpPr>
            <p:cNvPr id="8" name="Straight Connector 7">
              <a:extLst>
                <a:ext uri="{FF2B5EF4-FFF2-40B4-BE49-F238E27FC236}">
                  <a16:creationId xmlns:a16="http://schemas.microsoft.com/office/drawing/2014/main" xmlns="" id="{019155F5-124C-BF41-939B-E2CE2383B466}"/>
                </a:ext>
              </a:extLst>
            </p:cNvPr>
            <p:cNvCxnSpPr>
              <a:cxnSpLocks/>
            </p:cNvCxnSpPr>
            <p:nvPr/>
          </p:nvCxnSpPr>
          <p:spPr>
            <a:xfrm flipH="1">
              <a:off x="6456785" y="3498979"/>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xmlns="" id="{0C14D109-163D-BA4C-A54D-B6CD927FC4F3}"/>
              </a:ext>
            </a:extLst>
          </p:cNvPr>
          <p:cNvGrpSpPr/>
          <p:nvPr/>
        </p:nvGrpSpPr>
        <p:grpSpPr>
          <a:xfrm>
            <a:off x="6456785" y="4229053"/>
            <a:ext cx="4463640" cy="249299"/>
            <a:chOff x="6456785" y="4368640"/>
            <a:chExt cx="4463640" cy="249299"/>
          </a:xfrm>
        </p:grpSpPr>
        <p:sp>
          <p:nvSpPr>
            <p:cNvPr id="32" name="Content Placeholder 2">
              <a:extLst>
                <a:ext uri="{FF2B5EF4-FFF2-40B4-BE49-F238E27FC236}">
                  <a16:creationId xmlns:a16="http://schemas.microsoft.com/office/drawing/2014/main" xmlns="" id="{7C2DCE39-D730-F34D-A059-27BFFE5CD7A9}"/>
                </a:ext>
              </a:extLst>
            </p:cNvPr>
            <p:cNvSpPr txBox="1">
              <a:spLocks/>
            </p:cNvSpPr>
            <p:nvPr/>
          </p:nvSpPr>
          <p:spPr>
            <a:xfrm>
              <a:off x="7339956" y="4368640"/>
              <a:ext cx="3580469"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All products are 100% reimbursable.</a:t>
              </a:r>
            </a:p>
          </p:txBody>
        </p:sp>
        <p:cxnSp>
          <p:nvCxnSpPr>
            <p:cNvPr id="62" name="Straight Connector 61">
              <a:extLst>
                <a:ext uri="{FF2B5EF4-FFF2-40B4-BE49-F238E27FC236}">
                  <a16:creationId xmlns:a16="http://schemas.microsoft.com/office/drawing/2014/main" xmlns="" id="{09B6DB6C-CBB0-8F4E-8064-5C395F858A14}"/>
                </a:ext>
              </a:extLst>
            </p:cNvPr>
            <p:cNvCxnSpPr>
              <a:cxnSpLocks/>
            </p:cNvCxnSpPr>
            <p:nvPr/>
          </p:nvCxnSpPr>
          <p:spPr>
            <a:xfrm flipH="1">
              <a:off x="6456785" y="4506685"/>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xmlns="" id="{21661007-467E-5E40-A784-05E6E7ECEB67}"/>
              </a:ext>
            </a:extLst>
          </p:cNvPr>
          <p:cNvGrpSpPr/>
          <p:nvPr/>
        </p:nvGrpSpPr>
        <p:grpSpPr>
          <a:xfrm>
            <a:off x="6456785" y="5005842"/>
            <a:ext cx="3673977" cy="498598"/>
            <a:chOff x="6456785" y="5145429"/>
            <a:chExt cx="3673977" cy="498598"/>
          </a:xfrm>
        </p:grpSpPr>
        <p:sp>
          <p:nvSpPr>
            <p:cNvPr id="30" name="Content Placeholder 2">
              <a:extLst>
                <a:ext uri="{FF2B5EF4-FFF2-40B4-BE49-F238E27FC236}">
                  <a16:creationId xmlns:a16="http://schemas.microsoft.com/office/drawing/2014/main" xmlns="" id="{A670786B-D0B3-784C-B3C2-59D5D923225C}"/>
                </a:ext>
              </a:extLst>
            </p:cNvPr>
            <p:cNvSpPr txBox="1">
              <a:spLocks/>
            </p:cNvSpPr>
            <p:nvPr/>
          </p:nvSpPr>
          <p:spPr>
            <a:xfrm>
              <a:off x="7339956" y="5145429"/>
              <a:ext cx="2790806"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Use WageWorks card or any other major credit card.</a:t>
              </a:r>
            </a:p>
          </p:txBody>
        </p:sp>
        <p:cxnSp>
          <p:nvCxnSpPr>
            <p:cNvPr id="63" name="Straight Connector 62">
              <a:extLst>
                <a:ext uri="{FF2B5EF4-FFF2-40B4-BE49-F238E27FC236}">
                  <a16:creationId xmlns:a16="http://schemas.microsoft.com/office/drawing/2014/main" xmlns="" id="{DD89B452-3BE8-2244-9800-C8861E1DD42A}"/>
                </a:ext>
              </a:extLst>
            </p:cNvPr>
            <p:cNvCxnSpPr>
              <a:cxnSpLocks/>
            </p:cNvCxnSpPr>
            <p:nvPr/>
          </p:nvCxnSpPr>
          <p:spPr>
            <a:xfrm flipH="1">
              <a:off x="6456785" y="5290456"/>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xmlns="" id="{27AB28DC-8B11-2048-80F0-C1664FA5870A}"/>
              </a:ext>
            </a:extLst>
          </p:cNvPr>
          <p:cNvGrpSpPr/>
          <p:nvPr/>
        </p:nvGrpSpPr>
        <p:grpSpPr>
          <a:xfrm>
            <a:off x="0" y="2503563"/>
            <a:ext cx="7339956" cy="3857480"/>
            <a:chOff x="0" y="2503563"/>
            <a:chExt cx="7339956" cy="3857480"/>
          </a:xfrm>
        </p:grpSpPr>
        <p:pic>
          <p:nvPicPr>
            <p:cNvPr id="6" name="Picture 5">
              <a:extLst>
                <a:ext uri="{FF2B5EF4-FFF2-40B4-BE49-F238E27FC236}">
                  <a16:creationId xmlns:a16="http://schemas.microsoft.com/office/drawing/2014/main" xmlns="" id="{289683F6-B16C-B24B-A8D2-E1CADF195AC3}"/>
                </a:ext>
              </a:extLst>
            </p:cNvPr>
            <p:cNvPicPr>
              <a:picLocks noChangeAspect="1"/>
            </p:cNvPicPr>
            <p:nvPr/>
          </p:nvPicPr>
          <p:blipFill rotWithShape="1">
            <a:blip r:embed="rId3"/>
            <a:srcRect l="6613" r="-456"/>
            <a:stretch/>
          </p:blipFill>
          <p:spPr>
            <a:xfrm>
              <a:off x="0" y="2503563"/>
              <a:ext cx="7339956" cy="3857480"/>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993" r="3175"/>
            <a:stretch/>
          </p:blipFill>
          <p:spPr>
            <a:xfrm>
              <a:off x="633563" y="2742737"/>
              <a:ext cx="5550010" cy="3248722"/>
            </a:xfrm>
            <a:prstGeom prst="rect">
              <a:avLst/>
            </a:prstGeom>
          </p:spPr>
        </p:pic>
      </p:grpSp>
    </p:spTree>
    <p:extLst>
      <p:ext uri="{BB962C8B-B14F-4D97-AF65-F5344CB8AC3E}">
        <p14:creationId xmlns:p14="http://schemas.microsoft.com/office/powerpoint/2010/main" val="2534147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60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600"/>
                            </p:stCondLst>
                            <p:childTnLst>
                              <p:par>
                                <p:cTn id="13" presetID="22" presetClass="entr" presetSubtype="8" fill="hold" nodeType="afterEffect">
                                  <p:stCondLst>
                                    <p:cond delay="6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2700"/>
                            </p:stCondLst>
                            <p:childTnLst>
                              <p:par>
                                <p:cTn id="17" presetID="22" presetClass="entr" presetSubtype="8" fill="hold" nodeType="afterEffect">
                                  <p:stCondLst>
                                    <p:cond delay="60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D77FEC5C-D67B-8844-B3DC-4FA0C5F38BB4}"/>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p:txBody>
          <a:bodyPr wrap="square">
            <a:spAutoFit/>
          </a:bodyPr>
          <a:lstStyle/>
          <a:p>
            <a:r>
              <a:rPr lang="en-US" dirty="0">
                <a:solidFill>
                  <a:schemeClr val="bg1"/>
                </a:solidFill>
              </a:rPr>
              <a:t>Policy and regulatory expertise.</a:t>
            </a:r>
          </a:p>
        </p:txBody>
      </p:sp>
      <p:grpSp>
        <p:nvGrpSpPr>
          <p:cNvPr id="28" name="Group 27">
            <a:extLst>
              <a:ext uri="{FF2B5EF4-FFF2-40B4-BE49-F238E27FC236}">
                <a16:creationId xmlns:a16="http://schemas.microsoft.com/office/drawing/2014/main" xmlns="" id="{5AD093E4-A24B-3D4E-BF13-81C0E63B2E8C}"/>
              </a:ext>
            </a:extLst>
          </p:cNvPr>
          <p:cNvGrpSpPr/>
          <p:nvPr/>
        </p:nvGrpSpPr>
        <p:grpSpPr>
          <a:xfrm>
            <a:off x="1494259" y="2948458"/>
            <a:ext cx="1230279" cy="1642862"/>
            <a:chOff x="8677872" y="1761642"/>
            <a:chExt cx="1028852" cy="1373884"/>
          </a:xfrm>
        </p:grpSpPr>
        <p:sp>
          <p:nvSpPr>
            <p:cNvPr id="31" name="Freeform 3">
              <a:extLst>
                <a:ext uri="{FF2B5EF4-FFF2-40B4-BE49-F238E27FC236}">
                  <a16:creationId xmlns:a16="http://schemas.microsoft.com/office/drawing/2014/main" xmlns="" id="{384BCF66-3B63-3646-8D91-6EAFBCDF31F4}"/>
                </a:ext>
              </a:extLst>
            </p:cNvPr>
            <p:cNvSpPr/>
            <p:nvPr/>
          </p:nvSpPr>
          <p:spPr>
            <a:xfrm>
              <a:off x="9078201" y="1761642"/>
              <a:ext cx="228181" cy="129159"/>
            </a:xfrm>
            <a:custGeom>
              <a:avLst/>
              <a:gdLst>
                <a:gd name="connsiteX0" fmla="*/ 0 w 228181"/>
                <a:gd name="connsiteY0" fmla="*/ 129159 h 129159"/>
                <a:gd name="connsiteX1" fmla="*/ 228181 w 228181"/>
                <a:gd name="connsiteY1" fmla="*/ 129159 h 129159"/>
                <a:gd name="connsiteX2" fmla="*/ 228181 w 228181"/>
                <a:gd name="connsiteY2" fmla="*/ 0 h 129159"/>
                <a:gd name="connsiteX3" fmla="*/ 0 w 228181"/>
                <a:gd name="connsiteY3" fmla="*/ 0 h 129159"/>
              </a:gdLst>
              <a:ahLst/>
              <a:cxnLst>
                <a:cxn ang="0">
                  <a:pos x="connsiteX0" y="connsiteY0"/>
                </a:cxn>
                <a:cxn ang="1">
                  <a:pos x="connsiteX1" y="connsiteY1"/>
                </a:cxn>
                <a:cxn ang="2">
                  <a:pos x="connsiteX2" y="connsiteY2"/>
                </a:cxn>
                <a:cxn ang="3">
                  <a:pos x="connsiteX3" y="connsiteY3"/>
                </a:cxn>
              </a:cxnLst>
              <a:rect l="l" t="t" r="r" b="b"/>
              <a:pathLst>
                <a:path w="228181" h="129159">
                  <a:moveTo>
                    <a:pt x="0" y="129159"/>
                  </a:moveTo>
                  <a:lnTo>
                    <a:pt x="228181" y="129159"/>
                  </a:lnTo>
                  <a:lnTo>
                    <a:pt x="228181" y="0"/>
                  </a:lnTo>
                  <a:lnTo>
                    <a:pt x="0" y="0"/>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E2D67F0F-4065-154F-8AAD-6825FC13997E}"/>
                </a:ext>
              </a:extLst>
            </p:cNvPr>
            <p:cNvSpPr/>
            <p:nvPr/>
          </p:nvSpPr>
          <p:spPr>
            <a:xfrm>
              <a:off x="8677872" y="1843441"/>
              <a:ext cx="1028852" cy="1292085"/>
            </a:xfrm>
            <a:custGeom>
              <a:avLst/>
              <a:gdLst>
                <a:gd name="connsiteX0" fmla="*/ 629361 w 1028852"/>
                <a:gd name="connsiteY0" fmla="*/ 0 h 1292085"/>
                <a:gd name="connsiteX1" fmla="*/ 1028852 w 1028852"/>
                <a:gd name="connsiteY1" fmla="*/ 0 h 1292085"/>
                <a:gd name="connsiteX2" fmla="*/ 1028852 w 1028852"/>
                <a:gd name="connsiteY2" fmla="*/ 1292085 h 1292085"/>
                <a:gd name="connsiteX3" fmla="*/ 0 w 1028852"/>
                <a:gd name="connsiteY3" fmla="*/ 1292085 h 1292085"/>
                <a:gd name="connsiteX4" fmla="*/ 0 w 1028852"/>
                <a:gd name="connsiteY4" fmla="*/ 0 h 1292085"/>
                <a:gd name="connsiteX5" fmla="*/ 401180 w 1028852"/>
                <a:gd name="connsiteY5" fmla="*/ 0 h 12920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28852" h="1292085">
                  <a:moveTo>
                    <a:pt x="629361" y="0"/>
                  </a:moveTo>
                  <a:lnTo>
                    <a:pt x="1028852" y="0"/>
                  </a:lnTo>
                  <a:lnTo>
                    <a:pt x="1028852" y="1292085"/>
                  </a:lnTo>
                  <a:lnTo>
                    <a:pt x="0" y="1292085"/>
                  </a:lnTo>
                  <a:lnTo>
                    <a:pt x="0" y="0"/>
                  </a:lnTo>
                  <a:lnTo>
                    <a:pt x="40118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378A7636-E2EB-3747-BF89-6A3F2FAE5192}"/>
                </a:ext>
              </a:extLst>
            </p:cNvPr>
            <p:cNvSpPr/>
            <p:nvPr/>
          </p:nvSpPr>
          <p:spPr>
            <a:xfrm>
              <a:off x="8923213" y="1852055"/>
              <a:ext cx="538162" cy="154991"/>
            </a:xfrm>
            <a:custGeom>
              <a:avLst/>
              <a:gdLst>
                <a:gd name="connsiteX0" fmla="*/ 538162 w 538162"/>
                <a:gd name="connsiteY0" fmla="*/ 0 h 154991"/>
                <a:gd name="connsiteX1" fmla="*/ 538162 w 538162"/>
                <a:gd name="connsiteY1" fmla="*/ 154991 h 154991"/>
                <a:gd name="connsiteX2" fmla="*/ 0 w 538162"/>
                <a:gd name="connsiteY2" fmla="*/ 154991 h 154991"/>
                <a:gd name="connsiteX3" fmla="*/ 0 w 538162"/>
                <a:gd name="connsiteY3" fmla="*/ 0 h 154991"/>
              </a:gdLst>
              <a:ahLst/>
              <a:cxnLst>
                <a:cxn ang="0">
                  <a:pos x="connsiteX0" y="connsiteY0"/>
                </a:cxn>
                <a:cxn ang="1">
                  <a:pos x="connsiteX1" y="connsiteY1"/>
                </a:cxn>
                <a:cxn ang="2">
                  <a:pos x="connsiteX2" y="connsiteY2"/>
                </a:cxn>
                <a:cxn ang="3">
                  <a:pos x="connsiteX3" y="connsiteY3"/>
                </a:cxn>
              </a:cxnLst>
              <a:rect l="l" t="t" r="r" b="b"/>
              <a:pathLst>
                <a:path w="538162" h="154991">
                  <a:moveTo>
                    <a:pt x="538162" y="0"/>
                  </a:moveTo>
                  <a:lnTo>
                    <a:pt x="538162" y="154991"/>
                  </a:lnTo>
                  <a:lnTo>
                    <a:pt x="0" y="154991"/>
                  </a:lnTo>
                  <a:lnTo>
                    <a:pt x="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64CC29B7-B5CF-9B4D-A014-827C33BF2E0E}"/>
                </a:ext>
              </a:extLst>
            </p:cNvPr>
            <p:cNvSpPr/>
            <p:nvPr/>
          </p:nvSpPr>
          <p:spPr>
            <a:xfrm>
              <a:off x="9061500" y="2272655"/>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12DB6EA1-8926-634B-8FEF-05AB9020F2FF}"/>
                </a:ext>
              </a:extLst>
            </p:cNvPr>
            <p:cNvSpPr/>
            <p:nvPr/>
          </p:nvSpPr>
          <p:spPr>
            <a:xfrm>
              <a:off x="8833976" y="220377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8A73A878-9E60-E848-9569-37CC47BEDDA5}"/>
                </a:ext>
              </a:extLst>
            </p:cNvPr>
            <p:cNvSpPr/>
            <p:nvPr/>
          </p:nvSpPr>
          <p:spPr>
            <a:xfrm>
              <a:off x="9061500" y="2543889"/>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E8B64078-69BA-0B47-A102-48B4C1B2889C}"/>
                </a:ext>
              </a:extLst>
            </p:cNvPr>
            <p:cNvSpPr/>
            <p:nvPr/>
          </p:nvSpPr>
          <p:spPr>
            <a:xfrm>
              <a:off x="8833976" y="2475008"/>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8B439F00-D873-FB42-8DED-6E3E86165DE2}"/>
                </a:ext>
              </a:extLst>
            </p:cNvPr>
            <p:cNvSpPr/>
            <p:nvPr/>
          </p:nvSpPr>
          <p:spPr>
            <a:xfrm>
              <a:off x="9061500" y="2815121"/>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A82F0DB1-2A68-424A-AE79-5B476DEBD67F}"/>
                </a:ext>
              </a:extLst>
            </p:cNvPr>
            <p:cNvSpPr/>
            <p:nvPr/>
          </p:nvSpPr>
          <p:spPr>
            <a:xfrm>
              <a:off x="8833976" y="274623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82"/>
                    <a:pt x="0" y="68885"/>
                  </a:cubicBezTo>
                  <a:cubicBezTo>
                    <a:pt x="0" y="31001"/>
                    <a:pt x="31001" y="0"/>
                    <a:pt x="68885" y="0"/>
                  </a:cubicBezTo>
                  <a:cubicBezTo>
                    <a:pt x="106769" y="0"/>
                    <a:pt x="137770" y="31001"/>
                    <a:pt x="137770" y="68885"/>
                  </a:cubicBezTo>
                  <a:cubicBezTo>
                    <a:pt x="137770" y="106782"/>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Content Placeholder 2">
            <a:extLst>
              <a:ext uri="{FF2B5EF4-FFF2-40B4-BE49-F238E27FC236}">
                <a16:creationId xmlns:a16="http://schemas.microsoft.com/office/drawing/2014/main" xmlns="" id="{299E14DF-1E90-5D43-8517-16503F6BD36F}"/>
              </a:ext>
            </a:extLst>
          </p:cNvPr>
          <p:cNvSpPr txBox="1">
            <a:spLocks/>
          </p:cNvSpPr>
          <p:nvPr/>
        </p:nvSpPr>
        <p:spPr>
          <a:xfrm>
            <a:off x="4112685" y="2614113"/>
            <a:ext cx="7326645"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Adapt to your program and regulatory changes.</a:t>
            </a:r>
          </a:p>
        </p:txBody>
      </p:sp>
      <p:sp>
        <p:nvSpPr>
          <p:cNvPr id="58" name="Content Placeholder 2">
            <a:extLst>
              <a:ext uri="{FF2B5EF4-FFF2-40B4-BE49-F238E27FC236}">
                <a16:creationId xmlns:a16="http://schemas.microsoft.com/office/drawing/2014/main" xmlns="" id="{5ABB9DC8-1E61-7D41-B0B0-993FEC9F4DFF}"/>
              </a:ext>
            </a:extLst>
          </p:cNvPr>
          <p:cNvSpPr txBox="1">
            <a:spLocks/>
          </p:cNvSpPr>
          <p:nvPr/>
        </p:nvSpPr>
        <p:spPr>
          <a:xfrm>
            <a:off x="4112685" y="3375400"/>
            <a:ext cx="7261331" cy="168969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800"/>
              </a:spcBef>
              <a:buFont typeface="Arial" panose="020B0604020202020204" pitchFamily="34" charset="0"/>
              <a:buChar char="•"/>
            </a:pPr>
            <a:r>
              <a:rPr lang="en-US" sz="1800" dirty="0"/>
              <a:t>Interpret and adapt to current and future policy changes.</a:t>
            </a:r>
          </a:p>
          <a:p>
            <a:pPr marL="342900" indent="-342900">
              <a:spcBef>
                <a:spcPts val="1800"/>
              </a:spcBef>
              <a:buFont typeface="Arial" panose="020B0604020202020204" pitchFamily="34" charset="0"/>
              <a:buChar char="•"/>
            </a:pPr>
            <a:r>
              <a:rPr lang="en-US" sz="1800" dirty="0"/>
              <a:t>Collaborate to adapt your program as your strategy shifts.</a:t>
            </a:r>
          </a:p>
          <a:p>
            <a:pPr marL="342900" indent="-342900">
              <a:spcBef>
                <a:spcPts val="1800"/>
              </a:spcBef>
              <a:buFont typeface="Arial" panose="020B0604020202020204" pitchFamily="34" charset="0"/>
              <a:buChar char="•"/>
            </a:pPr>
            <a:r>
              <a:rPr lang="en-US" sz="1800" dirty="0"/>
              <a:t>Tap turnkey communications to increase adoption and engagement.</a:t>
            </a:r>
          </a:p>
          <a:p>
            <a:pPr marL="342900" indent="-342900">
              <a:spcBef>
                <a:spcPts val="1800"/>
              </a:spcBef>
              <a:buFont typeface="Arial" panose="020B0604020202020204" pitchFamily="34" charset="0"/>
              <a:buChar char="•"/>
            </a:pPr>
            <a:r>
              <a:rPr lang="en-US" sz="1800" dirty="0"/>
              <a:t>Help employees make the most of their dollars. </a:t>
            </a:r>
          </a:p>
        </p:txBody>
      </p:sp>
    </p:spTree>
    <p:extLst>
      <p:ext uri="{BB962C8B-B14F-4D97-AF65-F5344CB8AC3E}">
        <p14:creationId xmlns:p14="http://schemas.microsoft.com/office/powerpoint/2010/main" val="3567048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animEffect transition="in" filter="fade">
                                      <p:cBhvr>
                                        <p:cTn id="7" dur="500"/>
                                        <p:tgtEl>
                                          <p:spTgt spid="5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58">
                                            <p:txEl>
                                              <p:pRg st="0" end="0"/>
                                            </p:txEl>
                                          </p:spTgt>
                                        </p:tgtEl>
                                        <p:attrNameLst>
                                          <p:attrName>style.visibility</p:attrName>
                                        </p:attrNameLst>
                                      </p:cBhvr>
                                      <p:to>
                                        <p:strVal val="visible"/>
                                      </p:to>
                                    </p:set>
                                    <p:animEffect transition="in" filter="fade">
                                      <p:cBhvr>
                                        <p:cTn id="11" dur="500"/>
                                        <p:tgtEl>
                                          <p:spTgt spid="58">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58">
                                            <p:txEl>
                                              <p:pRg st="1" end="1"/>
                                            </p:txEl>
                                          </p:spTgt>
                                        </p:tgtEl>
                                        <p:attrNameLst>
                                          <p:attrName>style.visibility</p:attrName>
                                        </p:attrNameLst>
                                      </p:cBhvr>
                                      <p:to>
                                        <p:strVal val="visible"/>
                                      </p:to>
                                    </p:set>
                                    <p:animEffect transition="in" filter="fade">
                                      <p:cBhvr>
                                        <p:cTn id="15" dur="500"/>
                                        <p:tgtEl>
                                          <p:spTgt spid="58">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58">
                                            <p:txEl>
                                              <p:pRg st="2" end="2"/>
                                            </p:txEl>
                                          </p:spTgt>
                                        </p:tgtEl>
                                        <p:attrNameLst>
                                          <p:attrName>style.visibility</p:attrName>
                                        </p:attrNameLst>
                                      </p:cBhvr>
                                      <p:to>
                                        <p:strVal val="visible"/>
                                      </p:to>
                                    </p:set>
                                    <p:animEffect transition="in" filter="fade">
                                      <p:cBhvr>
                                        <p:cTn id="19" dur="500"/>
                                        <p:tgtEl>
                                          <p:spTgt spid="58">
                                            <p:txEl>
                                              <p:pRg st="2" end="2"/>
                                            </p:txEl>
                                          </p:spTgt>
                                        </p:tgtEl>
                                      </p:cBhvr>
                                    </p:animEffect>
                                  </p:childTnLst>
                                </p:cTn>
                              </p:par>
                            </p:childTnLst>
                          </p:cTn>
                        </p:par>
                        <p:par>
                          <p:cTn id="20" fill="hold">
                            <p:stCondLst>
                              <p:cond delay="3200"/>
                            </p:stCondLst>
                            <p:childTnLst>
                              <p:par>
                                <p:cTn id="21" presetID="10" presetClass="entr" presetSubtype="0" fill="hold" nodeType="afterEffect">
                                  <p:stCondLst>
                                    <p:cond delay="400"/>
                                  </p:stCondLst>
                                  <p:childTnLst>
                                    <p:set>
                                      <p:cBhvr>
                                        <p:cTn id="22" dur="1" fill="hold">
                                          <p:stCondLst>
                                            <p:cond delay="0"/>
                                          </p:stCondLst>
                                        </p:cTn>
                                        <p:tgtEl>
                                          <p:spTgt spid="58">
                                            <p:txEl>
                                              <p:pRg st="3" end="3"/>
                                            </p:txEl>
                                          </p:spTgt>
                                        </p:tgtEl>
                                        <p:attrNameLst>
                                          <p:attrName>style.visibility</p:attrName>
                                        </p:attrNameLst>
                                      </p:cBhvr>
                                      <p:to>
                                        <p:strVal val="visible"/>
                                      </p:to>
                                    </p:set>
                                    <p:animEffect transition="in" filter="fade">
                                      <p:cBhvr>
                                        <p:cTn id="23" dur="500"/>
                                        <p:tgtEl>
                                          <p:spTgt spid="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uild="p"/>
    </p:bld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COBRA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88-95 can be used to deliver our COBRA product message. </a:t>
            </a:r>
          </a:p>
        </p:txBody>
      </p:sp>
    </p:spTree>
    <p:extLst>
      <p:ext uri="{BB962C8B-B14F-4D97-AF65-F5344CB8AC3E}">
        <p14:creationId xmlns:p14="http://schemas.microsoft.com/office/powerpoint/2010/main" val="21975273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xmlns="" id="{0770FE6A-428F-404B-852D-236D43AA7B44}"/>
              </a:ext>
            </a:extLst>
          </p:cNvPr>
          <p:cNvPicPr>
            <a:picLocks noGrp="1" noChangeAspect="1"/>
          </p:cNvPicPr>
          <p:nvPr>
            <p:ph type="pic" sz="quarter" idx="10"/>
          </p:nvPr>
        </p:nvPicPr>
        <p:blipFill>
          <a:blip r:embed="rId2"/>
          <a:srcRect t="7878" b="7878"/>
          <a:stretch>
            <a:fillRect/>
          </a:stretch>
        </p:blipFill>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8458886" y="4499023"/>
            <a:ext cx="3377514" cy="720197"/>
          </a:xfrm>
        </p:spPr>
        <p:txBody>
          <a:bodyPr wrap="square">
            <a:spAutoFit/>
          </a:bodyPr>
          <a:lstStyle/>
          <a:p>
            <a:r>
              <a:rPr lang="en-US" dirty="0"/>
              <a:t>COBRA</a:t>
            </a:r>
          </a:p>
        </p:txBody>
      </p:sp>
    </p:spTree>
    <p:extLst>
      <p:ext uri="{BB962C8B-B14F-4D97-AF65-F5344CB8AC3E}">
        <p14:creationId xmlns:p14="http://schemas.microsoft.com/office/powerpoint/2010/main" val="44324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a:xfrm>
            <a:off x="838200" y="693492"/>
            <a:ext cx="10515600" cy="997196"/>
          </a:xfrm>
        </p:spPr>
        <p:txBody>
          <a:bodyPr/>
          <a:lstStyle/>
          <a:p>
            <a:pPr algn="ctr"/>
            <a:r>
              <a:rPr lang="en-US" dirty="0"/>
              <a:t>Creating a simple experience </a:t>
            </a:r>
            <a:br>
              <a:rPr lang="en-US" dirty="0"/>
            </a:br>
            <a:r>
              <a:rPr lang="en-US" dirty="0"/>
              <a:t>for you and participants.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3353432" y="4328224"/>
            <a:ext cx="2736849"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Transition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Assistance</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8973806" y="4328224"/>
            <a:ext cx="2589427"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ACA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Support</a:t>
            </a:r>
          </a:p>
        </p:txBody>
      </p:sp>
      <p:grpSp>
        <p:nvGrpSpPr>
          <p:cNvPr id="38" name="Group 37">
            <a:extLst>
              <a:ext uri="{FF2B5EF4-FFF2-40B4-BE49-F238E27FC236}">
                <a16:creationId xmlns:a16="http://schemas.microsoft.com/office/drawing/2014/main" xmlns="" id="{61995A69-E141-AC46-A4A3-C5A98F3DB15E}"/>
              </a:ext>
            </a:extLst>
          </p:cNvPr>
          <p:cNvGrpSpPr/>
          <p:nvPr/>
        </p:nvGrpSpPr>
        <p:grpSpPr>
          <a:xfrm>
            <a:off x="9601253" y="2696221"/>
            <a:ext cx="1334532" cy="1002506"/>
            <a:chOff x="7935137" y="2650265"/>
            <a:chExt cx="1503324" cy="1129303"/>
          </a:xfrm>
        </p:grpSpPr>
        <p:grpSp>
          <p:nvGrpSpPr>
            <p:cNvPr id="31" name="Group 30">
              <a:extLst>
                <a:ext uri="{FF2B5EF4-FFF2-40B4-BE49-F238E27FC236}">
                  <a16:creationId xmlns:a16="http://schemas.microsoft.com/office/drawing/2014/main" xmlns="" id="{2B247D95-A840-824B-A5C3-7B0612B411FC}"/>
                </a:ext>
              </a:extLst>
            </p:cNvPr>
            <p:cNvGrpSpPr/>
            <p:nvPr/>
          </p:nvGrpSpPr>
          <p:grpSpPr>
            <a:xfrm>
              <a:off x="7935137" y="2650265"/>
              <a:ext cx="1503324" cy="1129303"/>
              <a:chOff x="3873984" y="7007725"/>
              <a:chExt cx="1503324" cy="1129303"/>
            </a:xfrm>
          </p:grpSpPr>
          <p:sp>
            <p:nvSpPr>
              <p:cNvPr id="32" name="Freeform 3">
                <a:extLst>
                  <a:ext uri="{FF2B5EF4-FFF2-40B4-BE49-F238E27FC236}">
                    <a16:creationId xmlns:a16="http://schemas.microsoft.com/office/drawing/2014/main" xmlns="" id="{511D43F6-B4E8-D64B-BCFC-8A5E4AFE8A05}"/>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0169F00C-5CC1-154A-AD69-4DC8CD0EBACF}"/>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27F2FD78-0329-B945-A3EF-8F5EBAB13559}"/>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528BB45A-A2F3-7A42-9AE2-1D5634C9B179}"/>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Group 36">
              <a:extLst>
                <a:ext uri="{FF2B5EF4-FFF2-40B4-BE49-F238E27FC236}">
                  <a16:creationId xmlns:a16="http://schemas.microsoft.com/office/drawing/2014/main" xmlns="" id="{25C09370-BCD9-9549-8E05-79746CE102E7}"/>
                </a:ext>
              </a:extLst>
            </p:cNvPr>
            <p:cNvGrpSpPr/>
            <p:nvPr/>
          </p:nvGrpSpPr>
          <p:grpSpPr>
            <a:xfrm>
              <a:off x="8366278" y="2777062"/>
              <a:ext cx="641043" cy="641043"/>
              <a:chOff x="8366275" y="2777062"/>
              <a:chExt cx="641043" cy="641043"/>
            </a:xfrm>
          </p:grpSpPr>
          <p:grpSp>
            <p:nvGrpSpPr>
              <p:cNvPr id="24" name="Group 23">
                <a:extLst>
                  <a:ext uri="{FF2B5EF4-FFF2-40B4-BE49-F238E27FC236}">
                    <a16:creationId xmlns:a16="http://schemas.microsoft.com/office/drawing/2014/main" xmlns="" id="{AF1E07A0-3B11-8B49-B1B4-F30DC5F847A1}"/>
                  </a:ext>
                </a:extLst>
              </p:cNvPr>
              <p:cNvGrpSpPr/>
              <p:nvPr/>
            </p:nvGrpSpPr>
            <p:grpSpPr>
              <a:xfrm flipH="1">
                <a:off x="8639173" y="2914209"/>
                <a:ext cx="95252" cy="412756"/>
                <a:chOff x="13977578" y="3219400"/>
                <a:chExt cx="238125" cy="1031874"/>
              </a:xfrm>
            </p:grpSpPr>
            <p:sp>
              <p:nvSpPr>
                <p:cNvPr id="29" name="Freeform 3">
                  <a:extLst>
                    <a:ext uri="{FF2B5EF4-FFF2-40B4-BE49-F238E27FC236}">
                      <a16:creationId xmlns:a16="http://schemas.microsoft.com/office/drawing/2014/main" xmlns="" id="{EE2F0091-3F53-8C42-923B-0C888AB16BDE}"/>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AE9972A5-8CD2-C744-A4DE-C01F7B144EF3}"/>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Oval 35">
                <a:extLst>
                  <a:ext uri="{FF2B5EF4-FFF2-40B4-BE49-F238E27FC236}">
                    <a16:creationId xmlns:a16="http://schemas.microsoft.com/office/drawing/2014/main" xmlns="" id="{3CA23B10-20D7-8C48-8A82-074550387294}"/>
                  </a:ext>
                </a:extLst>
              </p:cNvPr>
              <p:cNvSpPr/>
              <p:nvPr/>
            </p:nvSpPr>
            <p:spPr>
              <a:xfrm>
                <a:off x="8366275" y="2777062"/>
                <a:ext cx="641043" cy="641043"/>
              </a:xfrm>
              <a:prstGeom prst="ellipse">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28" name="Straight Connector 27">
            <a:extLst>
              <a:ext uri="{FF2B5EF4-FFF2-40B4-BE49-F238E27FC236}">
                <a16:creationId xmlns:a16="http://schemas.microsoft.com/office/drawing/2014/main" xmlns="" id="{A481B308-1B2B-374E-9094-B4F519CF29E4}"/>
              </a:ext>
            </a:extLst>
          </p:cNvPr>
          <p:cNvCxnSpPr/>
          <p:nvPr/>
        </p:nvCxnSpPr>
        <p:spPr>
          <a:xfrm>
            <a:off x="882787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xmlns="" id="{6C089F98-9E2E-1A4D-87AD-EA9533AC538B}"/>
              </a:ext>
            </a:extLst>
          </p:cNvPr>
          <p:cNvSpPr txBox="1"/>
          <p:nvPr/>
        </p:nvSpPr>
        <p:spPr>
          <a:xfrm>
            <a:off x="616583" y="4328224"/>
            <a:ext cx="2736850" cy="292388"/>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Transparency</a:t>
            </a:r>
          </a:p>
        </p:txBody>
      </p:sp>
      <p:sp>
        <p:nvSpPr>
          <p:cNvPr id="42" name="TextBox 41">
            <a:extLst>
              <a:ext uri="{FF2B5EF4-FFF2-40B4-BE49-F238E27FC236}">
                <a16:creationId xmlns:a16="http://schemas.microsoft.com/office/drawing/2014/main" xmlns="" id="{A867E814-5FCD-524C-882C-DBB6DF3B215B}"/>
              </a:ext>
            </a:extLst>
          </p:cNvPr>
          <p:cNvSpPr txBox="1"/>
          <p:nvPr/>
        </p:nvSpPr>
        <p:spPr>
          <a:xfrm>
            <a:off x="6090280" y="4358287"/>
            <a:ext cx="2736849"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Payment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Options</a:t>
            </a:r>
          </a:p>
        </p:txBody>
      </p:sp>
      <p:cxnSp>
        <p:nvCxnSpPr>
          <p:cNvPr id="62" name="Straight Connector 61">
            <a:extLst>
              <a:ext uri="{FF2B5EF4-FFF2-40B4-BE49-F238E27FC236}">
                <a16:creationId xmlns:a16="http://schemas.microsoft.com/office/drawing/2014/main" xmlns="" id="{6A03657B-FCB9-614F-901A-75A82C43758F}"/>
              </a:ext>
            </a:extLst>
          </p:cNvPr>
          <p:cNvCxnSpPr/>
          <p:nvPr/>
        </p:nvCxnSpPr>
        <p:spPr>
          <a:xfrm>
            <a:off x="609102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xmlns="" id="{38712D02-B5DF-D741-8D8E-CCBEDBB734A1}"/>
              </a:ext>
            </a:extLst>
          </p:cNvPr>
          <p:cNvCxnSpPr/>
          <p:nvPr/>
        </p:nvCxnSpPr>
        <p:spPr>
          <a:xfrm>
            <a:off x="335417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xmlns="" id="{4B520DEB-4BDF-ED4F-B4F4-CE1E13D6031F}"/>
              </a:ext>
            </a:extLst>
          </p:cNvPr>
          <p:cNvGrpSpPr/>
          <p:nvPr/>
        </p:nvGrpSpPr>
        <p:grpSpPr>
          <a:xfrm rot="16200000">
            <a:off x="4220603" y="2662837"/>
            <a:ext cx="1002507" cy="1069275"/>
            <a:chOff x="3319075" y="2955505"/>
            <a:chExt cx="1286650" cy="1372343"/>
          </a:xfrm>
        </p:grpSpPr>
        <p:sp>
          <p:nvSpPr>
            <p:cNvPr id="67" name="Freeform 3">
              <a:extLst>
                <a:ext uri="{FF2B5EF4-FFF2-40B4-BE49-F238E27FC236}">
                  <a16:creationId xmlns:a16="http://schemas.microsoft.com/office/drawing/2014/main" xmlns="" id="{F4FD3C51-6A47-5242-8235-1EC5DB8C7809}"/>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C8413CE4-AC3E-854B-88C0-9951CC6FC7F9}"/>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5C318741-DB7F-EE4B-BC69-5439A384EED9}"/>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B49F971A-E213-4448-A464-7405AF3DCDB5}"/>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FB5095B2-8BC3-2343-A048-D25617D47A02}"/>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71">
            <a:extLst>
              <a:ext uri="{FF2B5EF4-FFF2-40B4-BE49-F238E27FC236}">
                <a16:creationId xmlns:a16="http://schemas.microsoft.com/office/drawing/2014/main" xmlns="" id="{4FA467E2-E3AE-A24E-907E-04793F607A5F}"/>
              </a:ext>
            </a:extLst>
          </p:cNvPr>
          <p:cNvGrpSpPr/>
          <p:nvPr/>
        </p:nvGrpSpPr>
        <p:grpSpPr>
          <a:xfrm>
            <a:off x="6978065" y="2725365"/>
            <a:ext cx="961279" cy="944218"/>
            <a:chOff x="6439109" y="1012992"/>
            <a:chExt cx="1215310" cy="1193741"/>
          </a:xfrm>
        </p:grpSpPr>
        <p:grpSp>
          <p:nvGrpSpPr>
            <p:cNvPr id="73" name="Group 72">
              <a:extLst>
                <a:ext uri="{FF2B5EF4-FFF2-40B4-BE49-F238E27FC236}">
                  <a16:creationId xmlns:a16="http://schemas.microsoft.com/office/drawing/2014/main" xmlns="" id="{77501FDC-5555-4146-9ECB-72E9AAF93403}"/>
                </a:ext>
              </a:extLst>
            </p:cNvPr>
            <p:cNvGrpSpPr/>
            <p:nvPr/>
          </p:nvGrpSpPr>
          <p:grpSpPr>
            <a:xfrm>
              <a:off x="6924143" y="1012992"/>
              <a:ext cx="730276" cy="1193741"/>
              <a:chOff x="11805543" y="5050301"/>
              <a:chExt cx="730276" cy="1193741"/>
            </a:xfrm>
          </p:grpSpPr>
          <p:sp>
            <p:nvSpPr>
              <p:cNvPr id="77" name="Freeform 3">
                <a:extLst>
                  <a:ext uri="{FF2B5EF4-FFF2-40B4-BE49-F238E27FC236}">
                    <a16:creationId xmlns:a16="http://schemas.microsoft.com/office/drawing/2014/main" xmlns="" id="{BCAD8A21-1739-644D-B8E3-E85C6DBBC35B}"/>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4D058D65-A040-B048-9334-37AD85E1FFF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34EADD5F-1BF7-A34D-9813-AC1BAADD602E}"/>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EF2279AF-7F72-A04B-92C4-8EA81AA512E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a16="http://schemas.microsoft.com/office/drawing/2014/main" xmlns="" id="{2293DE45-8635-2344-B6F1-09401ADC9EC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Group 73">
              <a:extLst>
                <a:ext uri="{FF2B5EF4-FFF2-40B4-BE49-F238E27FC236}">
                  <a16:creationId xmlns:a16="http://schemas.microsoft.com/office/drawing/2014/main" xmlns="" id="{3576405D-ED80-804B-BF46-D1253C0571A6}"/>
                </a:ext>
              </a:extLst>
            </p:cNvPr>
            <p:cNvGrpSpPr/>
            <p:nvPr/>
          </p:nvGrpSpPr>
          <p:grpSpPr>
            <a:xfrm>
              <a:off x="6439109" y="1276842"/>
              <a:ext cx="323355" cy="666039"/>
              <a:chOff x="4726260" y="3871486"/>
              <a:chExt cx="323355" cy="666039"/>
            </a:xfrm>
          </p:grpSpPr>
          <p:sp>
            <p:nvSpPr>
              <p:cNvPr id="75" name="Freeform 3">
                <a:extLst>
                  <a:ext uri="{FF2B5EF4-FFF2-40B4-BE49-F238E27FC236}">
                    <a16:creationId xmlns:a16="http://schemas.microsoft.com/office/drawing/2014/main" xmlns="" id="{2F0B4245-DB73-E14C-82CA-D88856385792}"/>
                  </a:ext>
                </a:extLst>
              </p:cNvPr>
              <p:cNvSpPr/>
              <p:nvPr/>
            </p:nvSpPr>
            <p:spPr>
              <a:xfrm>
                <a:off x="4726260" y="39458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
                <a:extLst>
                  <a:ext uri="{FF2B5EF4-FFF2-40B4-BE49-F238E27FC236}">
                    <a16:creationId xmlns:a16="http://schemas.microsoft.com/office/drawing/2014/main" xmlns="" id="{4301CDF7-BE3B-884B-952F-AF2CE840EB99}"/>
                  </a:ext>
                </a:extLst>
              </p:cNvPr>
              <p:cNvSpPr/>
              <p:nvPr/>
            </p:nvSpPr>
            <p:spPr>
              <a:xfrm>
                <a:off x="4887938" y="38714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6" name="Group 45">
            <a:extLst>
              <a:ext uri="{FF2B5EF4-FFF2-40B4-BE49-F238E27FC236}">
                <a16:creationId xmlns:a16="http://schemas.microsoft.com/office/drawing/2014/main" xmlns="" id="{B34E201D-964B-7E48-96B6-ABE67B8629FB}"/>
              </a:ext>
            </a:extLst>
          </p:cNvPr>
          <p:cNvGrpSpPr/>
          <p:nvPr/>
        </p:nvGrpSpPr>
        <p:grpSpPr>
          <a:xfrm>
            <a:off x="1475952" y="2679252"/>
            <a:ext cx="1018113" cy="1058719"/>
            <a:chOff x="16310695" y="1353792"/>
            <a:chExt cx="1330645" cy="1383716"/>
          </a:xfrm>
        </p:grpSpPr>
        <p:sp>
          <p:nvSpPr>
            <p:cNvPr id="47" name="Freeform 3">
              <a:extLst>
                <a:ext uri="{FF2B5EF4-FFF2-40B4-BE49-F238E27FC236}">
                  <a16:creationId xmlns:a16="http://schemas.microsoft.com/office/drawing/2014/main" xmlns="" id="{0F3E00BE-4243-3445-AAB8-5A0E49C68C08}"/>
                </a:ext>
              </a:extLst>
            </p:cNvPr>
            <p:cNvSpPr/>
            <p:nvPr/>
          </p:nvSpPr>
          <p:spPr>
            <a:xfrm>
              <a:off x="16310695" y="1353792"/>
              <a:ext cx="987374" cy="1383716"/>
            </a:xfrm>
            <a:custGeom>
              <a:avLst/>
              <a:gdLst>
                <a:gd name="connsiteX0" fmla="*/ 987374 w 987374"/>
                <a:gd name="connsiteY0" fmla="*/ 1056653 h 1383716"/>
                <a:gd name="connsiteX1" fmla="*/ 987374 w 987374"/>
                <a:gd name="connsiteY1" fmla="*/ 1383716 h 1383716"/>
                <a:gd name="connsiteX2" fmla="*/ 0 w 987374"/>
                <a:gd name="connsiteY2" fmla="*/ 1383716 h 1383716"/>
                <a:gd name="connsiteX3" fmla="*/ 0 w 987374"/>
                <a:gd name="connsiteY3" fmla="*/ 0 h 1383716"/>
                <a:gd name="connsiteX4" fmla="*/ 987374 w 987374"/>
                <a:gd name="connsiteY4" fmla="*/ 0 h 1383716"/>
                <a:gd name="connsiteX5" fmla="*/ 987374 w 987374"/>
                <a:gd name="connsiteY5" fmla="*/ 330645 h 138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16">
                  <a:moveTo>
                    <a:pt x="987374" y="1056653"/>
                  </a:moveTo>
                  <a:lnTo>
                    <a:pt x="987374" y="1383716"/>
                  </a:lnTo>
                  <a:lnTo>
                    <a:pt x="0" y="1383716"/>
                  </a:lnTo>
                  <a:lnTo>
                    <a:pt x="0" y="0"/>
                  </a:lnTo>
                  <a:lnTo>
                    <a:pt x="987374" y="0"/>
                  </a:lnTo>
                  <a:lnTo>
                    <a:pt x="987374" y="33064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16556C7E-65C7-1E40-AA5E-0E9403B0B9F4}"/>
                </a:ext>
              </a:extLst>
            </p:cNvPr>
            <p:cNvSpPr/>
            <p:nvPr/>
          </p:nvSpPr>
          <p:spPr>
            <a:xfrm>
              <a:off x="16776695" y="1659623"/>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4CF4FBF2-4987-1447-AABB-775050960079}"/>
                </a:ext>
              </a:extLst>
            </p:cNvPr>
            <p:cNvSpPr/>
            <p:nvPr/>
          </p:nvSpPr>
          <p:spPr>
            <a:xfrm>
              <a:off x="16451746" y="1600634"/>
              <a:ext cx="423164" cy="0"/>
            </a:xfrm>
            <a:custGeom>
              <a:avLst/>
              <a:gdLst>
                <a:gd name="connsiteX0" fmla="*/ 0 w 423164"/>
                <a:gd name="connsiteY0" fmla="*/ 0 h 0"/>
                <a:gd name="connsiteX1" fmla="*/ 423164 w 423164"/>
                <a:gd name="connsiteY1" fmla="*/ 0 h 0"/>
              </a:gdLst>
              <a:ahLst/>
              <a:cxnLst>
                <a:cxn ang="0">
                  <a:pos x="connsiteX0" y="connsiteY0"/>
                </a:cxn>
                <a:cxn ang="1">
                  <a:pos x="connsiteX1" y="connsiteY1"/>
                </a:cxn>
              </a:cxnLst>
              <a:rect l="l" t="t" r="r" b="b"/>
              <a:pathLst>
                <a:path w="423164">
                  <a:moveTo>
                    <a:pt x="0" y="0"/>
                  </a:moveTo>
                  <a:lnTo>
                    <a:pt x="42316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8B0F087D-A97C-664F-B496-F3BCC816487C}"/>
                </a:ext>
              </a:extLst>
            </p:cNvPr>
            <p:cNvSpPr/>
            <p:nvPr/>
          </p:nvSpPr>
          <p:spPr>
            <a:xfrm>
              <a:off x="16451746" y="1741692"/>
              <a:ext cx="282105" cy="0"/>
            </a:xfrm>
            <a:custGeom>
              <a:avLst/>
              <a:gdLst>
                <a:gd name="connsiteX0" fmla="*/ 0 w 282105"/>
                <a:gd name="connsiteY0" fmla="*/ 0 h 0"/>
                <a:gd name="connsiteX1" fmla="*/ 282105 w 282105"/>
                <a:gd name="connsiteY1" fmla="*/ 0 h 0"/>
              </a:gdLst>
              <a:ahLst/>
              <a:cxnLst>
                <a:cxn ang="0">
                  <a:pos x="connsiteX0" y="connsiteY0"/>
                </a:cxn>
                <a:cxn ang="1">
                  <a:pos x="connsiteX1" y="connsiteY1"/>
                </a:cxn>
              </a:cxnLst>
              <a:rect l="l" t="t" r="r" b="b"/>
              <a:pathLst>
                <a:path w="282105">
                  <a:moveTo>
                    <a:pt x="0" y="0"/>
                  </a:moveTo>
                  <a:lnTo>
                    <a:pt x="282105"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6E17BE79-23D0-254C-BB01-FB316C002922}"/>
                </a:ext>
              </a:extLst>
            </p:cNvPr>
            <p:cNvSpPr/>
            <p:nvPr/>
          </p:nvSpPr>
          <p:spPr>
            <a:xfrm>
              <a:off x="16451746" y="1882745"/>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CAE48F8F-286F-E643-AF02-71C8F7F171C7}"/>
                </a:ext>
              </a:extLst>
            </p:cNvPr>
            <p:cNvSpPr/>
            <p:nvPr/>
          </p:nvSpPr>
          <p:spPr>
            <a:xfrm>
              <a:off x="16451746" y="2023796"/>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E1FD5DD8-FC77-4042-A27A-CD1D866BB036}"/>
                </a:ext>
              </a:extLst>
            </p:cNvPr>
            <p:cNvSpPr/>
            <p:nvPr/>
          </p:nvSpPr>
          <p:spPr>
            <a:xfrm>
              <a:off x="16451746" y="2164847"/>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6B2EA56A-83B5-D64D-A33F-450135A505A2}"/>
                </a:ext>
              </a:extLst>
            </p:cNvPr>
            <p:cNvSpPr/>
            <p:nvPr/>
          </p:nvSpPr>
          <p:spPr>
            <a:xfrm>
              <a:off x="16969235" y="1916342"/>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2A2A3EA6-4568-7A4B-94DA-BB24AC06B83D}"/>
                </a:ext>
              </a:extLst>
            </p:cNvPr>
            <p:cNvSpPr/>
            <p:nvPr/>
          </p:nvSpPr>
          <p:spPr>
            <a:xfrm>
              <a:off x="16969235" y="2044700"/>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B4A99D07-B68C-1F41-98DF-3DDC0167DD64}"/>
                </a:ext>
              </a:extLst>
            </p:cNvPr>
            <p:cNvSpPr/>
            <p:nvPr/>
          </p:nvSpPr>
          <p:spPr>
            <a:xfrm>
              <a:off x="16969235" y="2173058"/>
              <a:ext cx="224625" cy="0"/>
            </a:xfrm>
            <a:custGeom>
              <a:avLst/>
              <a:gdLst>
                <a:gd name="connsiteX0" fmla="*/ 0 w 224625"/>
                <a:gd name="connsiteY0" fmla="*/ 0 h 0"/>
                <a:gd name="connsiteX1" fmla="*/ 224625 w 224625"/>
                <a:gd name="connsiteY1" fmla="*/ 0 h 0"/>
              </a:gdLst>
              <a:ahLst/>
              <a:cxnLst>
                <a:cxn ang="0">
                  <a:pos x="connsiteX0" y="connsiteY0"/>
                </a:cxn>
                <a:cxn ang="1">
                  <a:pos x="connsiteX1" y="connsiteY1"/>
                </a:cxn>
              </a:cxnLst>
              <a:rect l="l" t="t" r="r" b="b"/>
              <a:pathLst>
                <a:path w="224625">
                  <a:moveTo>
                    <a:pt x="0" y="0"/>
                  </a:moveTo>
                  <a:lnTo>
                    <a:pt x="224625"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C87A8E2C-3FDE-364F-884B-7C5A21B81670}"/>
                </a:ext>
              </a:extLst>
            </p:cNvPr>
            <p:cNvSpPr/>
            <p:nvPr/>
          </p:nvSpPr>
          <p:spPr>
            <a:xfrm>
              <a:off x="17416537" y="2344316"/>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81239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700"/>
                            </p:stCondLst>
                            <p:childTnLst>
                              <p:par>
                                <p:cTn id="12" presetID="22" presetClass="entr" presetSubtype="1"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up)">
                                      <p:cBhvr>
                                        <p:cTn id="14" dur="500"/>
                                        <p:tgtEl>
                                          <p:spTgt spid="28"/>
                                        </p:tgtEl>
                                      </p:cBhvr>
                                    </p:animEffect>
                                  </p:childTnLst>
                                </p:cTn>
                              </p:par>
                              <p:par>
                                <p:cTn id="15" presetID="53" presetClass="entr" presetSubtype="16" fill="hold" nodeType="withEffect">
                                  <p:stCondLst>
                                    <p:cond delay="20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10" presetClass="entr" presetSubtype="0" fill="hold" grpId="0" nodeType="withEffect">
                                  <p:stCondLst>
                                    <p:cond delay="2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1400"/>
                            </p:stCondLst>
                            <p:childTnLst>
                              <p:par>
                                <p:cTn id="24" presetID="2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up)">
                                      <p:cBhvr>
                                        <p:cTn id="26" dur="500"/>
                                        <p:tgtEl>
                                          <p:spTgt spid="62"/>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par>
                          <p:cTn id="30" fill="hold">
                            <p:stCondLst>
                              <p:cond delay="2100"/>
                            </p:stCondLst>
                            <p:childTnLst>
                              <p:par>
                                <p:cTn id="31" presetID="22" presetClass="entr" presetSubtype="1" fill="hold"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up)">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Placeholder 65">
            <a:extLst>
              <a:ext uri="{FF2B5EF4-FFF2-40B4-BE49-F238E27FC236}">
                <a16:creationId xmlns:a16="http://schemas.microsoft.com/office/drawing/2014/main" xmlns="" id="{BEF96C76-FE3A-8D44-B9EA-90E9E0CD5417}"/>
              </a:ext>
            </a:extLst>
          </p:cNvPr>
          <p:cNvPicPr>
            <a:picLocks noGrp="1" noChangeAspect="1"/>
          </p:cNvPicPr>
          <p:nvPr>
            <p:ph type="pic" sz="quarter" idx="10"/>
          </p:nvPr>
        </p:nvPicPr>
        <p:blipFill rotWithShape="1">
          <a:blip r:embed="rId3"/>
          <a:srcRect l="6369" r="34371"/>
          <a:stretch/>
        </p:blipFill>
        <p:spPr>
          <a:xfrm>
            <a:off x="6096000" y="0"/>
            <a:ext cx="6096000" cy="6858000"/>
          </a:xfrm>
        </p:spPr>
      </p:pic>
      <p:sp>
        <p:nvSpPr>
          <p:cNvPr id="61" name="Rectangle 60">
            <a:extLst>
              <a:ext uri="{FF2B5EF4-FFF2-40B4-BE49-F238E27FC236}">
                <a16:creationId xmlns:a16="http://schemas.microsoft.com/office/drawing/2014/main" xmlns="" id="{DDEC0A2A-5E44-534C-933D-81CBB8DA7562}"/>
              </a:ext>
            </a:extLst>
          </p:cNvPr>
          <p:cNvSpPr/>
          <p:nvPr/>
        </p:nvSpPr>
        <p:spPr>
          <a:xfrm>
            <a:off x="6096000" y="0"/>
            <a:ext cx="6096000" cy="2057175"/>
          </a:xfrm>
          <a:prstGeom prst="rect">
            <a:avLst/>
          </a:prstGeom>
          <a:gradFill>
            <a:gsLst>
              <a:gs pos="0">
                <a:srgbClr val="000000">
                  <a:alpha val="56000"/>
                </a:srgbClr>
              </a:gs>
              <a:gs pos="100000">
                <a:srgbClr val="0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1211951" y="424174"/>
            <a:ext cx="8457829" cy="553998"/>
          </a:xfrm>
          <a:prstGeom prst="rect">
            <a:avLst/>
          </a:prstGeom>
          <a:noFill/>
        </p:spPr>
        <p:txBody>
          <a:bodyPr wrap="square" lIns="0" tIns="0" rIns="0" bIns="0" rtlCol="0">
            <a:spAutoFit/>
          </a:bodyPr>
          <a:lstStyle/>
          <a:p>
            <a:r>
              <a:rPr lang="en-US" sz="3600" dirty="0">
                <a:solidFill>
                  <a:schemeClr val="accent1"/>
                </a:solidFill>
                <a:latin typeface="Franklin Gothic Medium" charset="0"/>
                <a:ea typeface="Franklin Gothic Medium" charset="0"/>
                <a:cs typeface="Franklin Gothic Medium" charset="0"/>
              </a:rPr>
              <a:t>Organizational pressures </a:t>
            </a:r>
            <a:r>
              <a:rPr lang="en-US" sz="3600" dirty="0">
                <a:solidFill>
                  <a:schemeClr val="bg1"/>
                </a:solidFill>
                <a:latin typeface="Franklin Gothic Medium" charset="0"/>
                <a:ea typeface="Franklin Gothic Medium" charset="0"/>
                <a:cs typeface="Franklin Gothic Medium" charset="0"/>
              </a:rPr>
              <a:t>are constant.</a:t>
            </a:r>
          </a:p>
        </p:txBody>
      </p:sp>
      <p:grpSp>
        <p:nvGrpSpPr>
          <p:cNvPr id="57" name="Group 56">
            <a:extLst>
              <a:ext uri="{FF2B5EF4-FFF2-40B4-BE49-F238E27FC236}">
                <a16:creationId xmlns:a16="http://schemas.microsoft.com/office/drawing/2014/main" xmlns="" id="{F0A8730A-2127-814C-934C-76C4B9643FE6}"/>
              </a:ext>
            </a:extLst>
          </p:cNvPr>
          <p:cNvGrpSpPr/>
          <p:nvPr/>
        </p:nvGrpSpPr>
        <p:grpSpPr>
          <a:xfrm>
            <a:off x="1685388" y="1631322"/>
            <a:ext cx="5265539" cy="1750952"/>
            <a:chOff x="1685388" y="1631322"/>
            <a:chExt cx="5265539" cy="1750952"/>
          </a:xfrm>
        </p:grpSpPr>
        <p:sp>
          <p:nvSpPr>
            <p:cNvPr id="4" name="Rectangle 3"/>
            <p:cNvSpPr/>
            <p:nvPr/>
          </p:nvSpPr>
          <p:spPr>
            <a:xfrm>
              <a:off x="1685388" y="2183633"/>
              <a:ext cx="2975103" cy="646331"/>
            </a:xfrm>
            <a:prstGeom prst="rect">
              <a:avLst/>
            </a:prstGeom>
          </p:spPr>
          <p:txBody>
            <a:bodyPr wrap="square" lIns="0" tIns="0" rIns="0" bIns="0">
              <a:spAutoFit/>
            </a:bodyPr>
            <a:lstStyle/>
            <a:p>
              <a:pPr algn="r"/>
              <a:r>
                <a:rPr lang="en-US" sz="2100" dirty="0">
                  <a:ea typeface="Franklin Gothic Medium" charset="0"/>
                  <a:cs typeface="Franklin Gothic Medium" charset="0"/>
                </a:rPr>
                <a:t>Respond to cost-</a:t>
              </a:r>
              <a:br>
                <a:rPr lang="en-US" sz="2100" dirty="0">
                  <a:ea typeface="Franklin Gothic Medium" charset="0"/>
                  <a:cs typeface="Franklin Gothic Medium" charset="0"/>
                </a:rPr>
              </a:br>
              <a:r>
                <a:rPr lang="en-US" sz="2100" dirty="0">
                  <a:ea typeface="Franklin Gothic Medium" charset="0"/>
                  <a:cs typeface="Franklin Gothic Medium" charset="0"/>
                </a:rPr>
                <a:t>cutting pressure.</a:t>
              </a:r>
            </a:p>
          </p:txBody>
        </p:sp>
        <p:grpSp>
          <p:nvGrpSpPr>
            <p:cNvPr id="2" name="Group 1">
              <a:extLst>
                <a:ext uri="{FF2B5EF4-FFF2-40B4-BE49-F238E27FC236}">
                  <a16:creationId xmlns:a16="http://schemas.microsoft.com/office/drawing/2014/main" xmlns="" id="{6C6826D3-8B2C-2845-BCF9-D46582746AC0}"/>
                </a:ext>
              </a:extLst>
            </p:cNvPr>
            <p:cNvGrpSpPr/>
            <p:nvPr/>
          </p:nvGrpSpPr>
          <p:grpSpPr>
            <a:xfrm>
              <a:off x="5199975" y="1631322"/>
              <a:ext cx="1750952" cy="1750952"/>
              <a:chOff x="5199975" y="1631322"/>
              <a:chExt cx="1750952" cy="1750952"/>
            </a:xfrm>
          </p:grpSpPr>
          <p:sp>
            <p:nvSpPr>
              <p:cNvPr id="9" name="Oval 8">
                <a:extLst>
                  <a:ext uri="{FF2B5EF4-FFF2-40B4-BE49-F238E27FC236}">
                    <a16:creationId xmlns:a16="http://schemas.microsoft.com/office/drawing/2014/main" xmlns="" id="{FF5148DA-4477-FC44-BF13-6732770ED092}"/>
                  </a:ext>
                </a:extLst>
              </p:cNvPr>
              <p:cNvSpPr/>
              <p:nvPr/>
            </p:nvSpPr>
            <p:spPr>
              <a:xfrm>
                <a:off x="5199975" y="163132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7" name="Group 36">
                <a:extLst>
                  <a:ext uri="{FF2B5EF4-FFF2-40B4-BE49-F238E27FC236}">
                    <a16:creationId xmlns:a16="http://schemas.microsoft.com/office/drawing/2014/main" xmlns="" id="{94DCE454-5145-774E-AE81-462378A711BB}"/>
                  </a:ext>
                </a:extLst>
              </p:cNvPr>
              <p:cNvGrpSpPr/>
              <p:nvPr/>
            </p:nvGrpSpPr>
            <p:grpSpPr>
              <a:xfrm>
                <a:off x="5561672" y="1983467"/>
                <a:ext cx="1027559" cy="1046662"/>
                <a:chOff x="15797271" y="3481407"/>
                <a:chExt cx="1362456" cy="1387785"/>
              </a:xfrm>
            </p:grpSpPr>
            <p:sp>
              <p:nvSpPr>
                <p:cNvPr id="38" name="Freeform 3">
                  <a:extLst>
                    <a:ext uri="{FF2B5EF4-FFF2-40B4-BE49-F238E27FC236}">
                      <a16:creationId xmlns:a16="http://schemas.microsoft.com/office/drawing/2014/main" xmlns="" id="{7BF7D663-BE33-8741-B527-58BCE4EC10C3}"/>
                    </a:ext>
                  </a:extLst>
                </p:cNvPr>
                <p:cNvSpPr/>
                <p:nvPr/>
              </p:nvSpPr>
              <p:spPr>
                <a:xfrm>
                  <a:off x="15797276" y="3617331"/>
                  <a:ext cx="1362443" cy="743153"/>
                </a:xfrm>
                <a:custGeom>
                  <a:avLst/>
                  <a:gdLst>
                    <a:gd name="connsiteX0" fmla="*/ 965124 w 1362443"/>
                    <a:gd name="connsiteY0" fmla="*/ 743153 h 743153"/>
                    <a:gd name="connsiteX1" fmla="*/ 0 w 1362443"/>
                    <a:gd name="connsiteY1" fmla="*/ 743153 h 743153"/>
                    <a:gd name="connsiteX2" fmla="*/ 0 w 1362443"/>
                    <a:gd name="connsiteY2" fmla="*/ 0 h 743153"/>
                    <a:gd name="connsiteX3" fmla="*/ 1362443 w 1362443"/>
                    <a:gd name="connsiteY3" fmla="*/ 0 h 743153"/>
                    <a:gd name="connsiteX4" fmla="*/ 1362443 w 1362443"/>
                    <a:gd name="connsiteY4" fmla="*/ 743153 h 743153"/>
                    <a:gd name="connsiteX5" fmla="*/ 1163295 w 1362443"/>
                    <a:gd name="connsiteY5" fmla="*/ 743153 h 7431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62443" h="743153">
                      <a:moveTo>
                        <a:pt x="965124" y="743153"/>
                      </a:moveTo>
                      <a:lnTo>
                        <a:pt x="0" y="743153"/>
                      </a:lnTo>
                      <a:lnTo>
                        <a:pt x="0" y="0"/>
                      </a:lnTo>
                      <a:lnTo>
                        <a:pt x="1362443" y="0"/>
                      </a:lnTo>
                      <a:lnTo>
                        <a:pt x="1362443" y="743153"/>
                      </a:lnTo>
                      <a:lnTo>
                        <a:pt x="1163295" y="74315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4EA6CE54-6780-2042-9761-4A6B581D2F1E}"/>
                    </a:ext>
                  </a:extLst>
                </p:cNvPr>
                <p:cNvSpPr/>
                <p:nvPr/>
              </p:nvSpPr>
              <p:spPr>
                <a:xfrm>
                  <a:off x="15921131" y="3741191"/>
                  <a:ext cx="743153" cy="495440"/>
                </a:xfrm>
                <a:custGeom>
                  <a:avLst/>
                  <a:gdLst>
                    <a:gd name="connsiteX0" fmla="*/ 743153 w 743153"/>
                    <a:gd name="connsiteY0" fmla="*/ 0 h 495440"/>
                    <a:gd name="connsiteX1" fmla="*/ 74320 w 743153"/>
                    <a:gd name="connsiteY1" fmla="*/ 0 h 495440"/>
                    <a:gd name="connsiteX2" fmla="*/ 74320 w 743153"/>
                    <a:gd name="connsiteY2" fmla="*/ 724 h 495440"/>
                    <a:gd name="connsiteX3" fmla="*/ 0 w 743153"/>
                    <a:gd name="connsiteY3" fmla="*/ 75654 h 495440"/>
                    <a:gd name="connsiteX4" fmla="*/ 0 w 743153"/>
                    <a:gd name="connsiteY4" fmla="*/ 421589 h 495440"/>
                    <a:gd name="connsiteX5" fmla="*/ 74320 w 743153"/>
                    <a:gd name="connsiteY5" fmla="*/ 495440 h 495440"/>
                    <a:gd name="connsiteX6" fmla="*/ 743153 w 743153"/>
                    <a:gd name="connsiteY6" fmla="*/ 495440 h 495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43153" h="495440">
                      <a:moveTo>
                        <a:pt x="743153" y="0"/>
                      </a:moveTo>
                      <a:lnTo>
                        <a:pt x="74320" y="0"/>
                      </a:lnTo>
                      <a:lnTo>
                        <a:pt x="74320" y="724"/>
                      </a:lnTo>
                      <a:cubicBezTo>
                        <a:pt x="74320" y="41707"/>
                        <a:pt x="41046" y="75654"/>
                        <a:pt x="0" y="75654"/>
                      </a:cubicBezTo>
                      <a:lnTo>
                        <a:pt x="0" y="421589"/>
                      </a:lnTo>
                      <a:cubicBezTo>
                        <a:pt x="49543" y="421589"/>
                        <a:pt x="74320" y="454457"/>
                        <a:pt x="74320" y="495440"/>
                      </a:cubicBezTo>
                      <a:lnTo>
                        <a:pt x="743153" y="49544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ED1D5C91-3071-324F-AD8E-94D2E05115DE}"/>
                    </a:ext>
                  </a:extLst>
                </p:cNvPr>
                <p:cNvSpPr/>
                <p:nvPr/>
              </p:nvSpPr>
              <p:spPr>
                <a:xfrm>
                  <a:off x="15797271" y="3617331"/>
                  <a:ext cx="891781" cy="743153"/>
                </a:xfrm>
                <a:custGeom>
                  <a:avLst/>
                  <a:gdLst>
                    <a:gd name="connsiteX0" fmla="*/ 891781 w 891781"/>
                    <a:gd name="connsiteY0" fmla="*/ 743153 h 743153"/>
                    <a:gd name="connsiteX1" fmla="*/ 0 w 891781"/>
                    <a:gd name="connsiteY1" fmla="*/ 743153 h 743153"/>
                    <a:gd name="connsiteX2" fmla="*/ 0 w 891781"/>
                    <a:gd name="connsiteY2" fmla="*/ 0 h 743153"/>
                    <a:gd name="connsiteX3" fmla="*/ 867016 w 891781"/>
                    <a:gd name="connsiteY3" fmla="*/ 0 h 743153"/>
                  </a:gdLst>
                  <a:ahLst/>
                  <a:cxnLst>
                    <a:cxn ang="0">
                      <a:pos x="connsiteX0" y="connsiteY0"/>
                    </a:cxn>
                    <a:cxn ang="1">
                      <a:pos x="connsiteX1" y="connsiteY1"/>
                    </a:cxn>
                    <a:cxn ang="2">
                      <a:pos x="connsiteX2" y="connsiteY2"/>
                    </a:cxn>
                    <a:cxn ang="3">
                      <a:pos x="connsiteX3" y="connsiteY3"/>
                    </a:cxn>
                  </a:cxnLst>
                  <a:rect l="l" t="t" r="r" b="b"/>
                  <a:pathLst>
                    <a:path w="891781" h="743153">
                      <a:moveTo>
                        <a:pt x="891781" y="743153"/>
                      </a:moveTo>
                      <a:lnTo>
                        <a:pt x="0" y="743153"/>
                      </a:lnTo>
                      <a:lnTo>
                        <a:pt x="0" y="0"/>
                      </a:lnTo>
                      <a:lnTo>
                        <a:pt x="867016"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241E58F5-CD00-1741-BE07-4D8892F9AF1D}"/>
                    </a:ext>
                  </a:extLst>
                </p:cNvPr>
                <p:cNvSpPr/>
                <p:nvPr/>
              </p:nvSpPr>
              <p:spPr>
                <a:xfrm>
                  <a:off x="16812915" y="3617336"/>
                  <a:ext cx="346812" cy="743153"/>
                </a:xfrm>
                <a:custGeom>
                  <a:avLst/>
                  <a:gdLst>
                    <a:gd name="connsiteX0" fmla="*/ 0 w 346812"/>
                    <a:gd name="connsiteY0" fmla="*/ 0 h 743153"/>
                    <a:gd name="connsiteX1" fmla="*/ 346812 w 346812"/>
                    <a:gd name="connsiteY1" fmla="*/ 0 h 743153"/>
                    <a:gd name="connsiteX2" fmla="*/ 346812 w 346812"/>
                    <a:gd name="connsiteY2" fmla="*/ 743153 h 743153"/>
                    <a:gd name="connsiteX3" fmla="*/ 247714 w 346812"/>
                    <a:gd name="connsiteY3" fmla="*/ 743153 h 743153"/>
                  </a:gdLst>
                  <a:ahLst/>
                  <a:cxnLst>
                    <a:cxn ang="0">
                      <a:pos x="connsiteX0" y="connsiteY0"/>
                    </a:cxn>
                    <a:cxn ang="1">
                      <a:pos x="connsiteX1" y="connsiteY1"/>
                    </a:cxn>
                    <a:cxn ang="2">
                      <a:pos x="connsiteX2" y="connsiteY2"/>
                    </a:cxn>
                    <a:cxn ang="3">
                      <a:pos x="connsiteX3" y="connsiteY3"/>
                    </a:cxn>
                  </a:cxnLst>
                  <a:rect l="l" t="t" r="r" b="b"/>
                  <a:pathLst>
                    <a:path w="346812" h="743153">
                      <a:moveTo>
                        <a:pt x="0" y="0"/>
                      </a:moveTo>
                      <a:lnTo>
                        <a:pt x="346812" y="0"/>
                      </a:lnTo>
                      <a:lnTo>
                        <a:pt x="346812" y="743153"/>
                      </a:lnTo>
                      <a:lnTo>
                        <a:pt x="247714" y="74315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F44C77BF-4416-AB44-A7EE-F959AD8CDA7F}"/>
                    </a:ext>
                  </a:extLst>
                </p:cNvPr>
                <p:cNvSpPr/>
                <p:nvPr/>
              </p:nvSpPr>
              <p:spPr>
                <a:xfrm>
                  <a:off x="16342246" y="3840414"/>
                  <a:ext cx="272479" cy="297218"/>
                </a:xfrm>
                <a:custGeom>
                  <a:avLst/>
                  <a:gdLst>
                    <a:gd name="connsiteX0" fmla="*/ 0 w 272479"/>
                    <a:gd name="connsiteY0" fmla="*/ 148539 h 297218"/>
                    <a:gd name="connsiteX1" fmla="*/ 136335 w 272479"/>
                    <a:gd name="connsiteY1" fmla="*/ 0 h 297218"/>
                    <a:gd name="connsiteX2" fmla="*/ 272479 w 272479"/>
                    <a:gd name="connsiteY2" fmla="*/ 148679 h 297218"/>
                    <a:gd name="connsiteX3" fmla="*/ 136144 w 272479"/>
                    <a:gd name="connsiteY3" fmla="*/ 297218 h 297218"/>
                    <a:gd name="connsiteX4" fmla="*/ 0 w 272479"/>
                    <a:gd name="connsiteY4" fmla="*/ 148539 h 29721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2479" h="297218">
                      <a:moveTo>
                        <a:pt x="0" y="148539"/>
                      </a:moveTo>
                      <a:cubicBezTo>
                        <a:pt x="64" y="66472"/>
                        <a:pt x="61112" y="-38"/>
                        <a:pt x="136335" y="0"/>
                      </a:cubicBezTo>
                      <a:cubicBezTo>
                        <a:pt x="211582" y="38"/>
                        <a:pt x="272542" y="66612"/>
                        <a:pt x="272479" y="148679"/>
                      </a:cubicBezTo>
                      <a:cubicBezTo>
                        <a:pt x="272415" y="230759"/>
                        <a:pt x="211392" y="297256"/>
                        <a:pt x="136144" y="297218"/>
                      </a:cubicBezTo>
                      <a:cubicBezTo>
                        <a:pt x="60897" y="297180"/>
                        <a:pt x="-51" y="230619"/>
                        <a:pt x="0" y="1485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CA711652-7A74-5B4B-A4E7-2EF909BBC592}"/>
                    </a:ext>
                  </a:extLst>
                </p:cNvPr>
                <p:cNvSpPr/>
                <p:nvPr/>
              </p:nvSpPr>
              <p:spPr>
                <a:xfrm>
                  <a:off x="15921131" y="3741191"/>
                  <a:ext cx="743153" cy="496164"/>
                </a:xfrm>
                <a:custGeom>
                  <a:avLst/>
                  <a:gdLst>
                    <a:gd name="connsiteX0" fmla="*/ 743153 w 743153"/>
                    <a:gd name="connsiteY0" fmla="*/ 0 h 496164"/>
                    <a:gd name="connsiteX1" fmla="*/ 74320 w 743153"/>
                    <a:gd name="connsiteY1" fmla="*/ 0 h 496164"/>
                    <a:gd name="connsiteX2" fmla="*/ 0 w 743153"/>
                    <a:gd name="connsiteY2" fmla="*/ 74320 h 496164"/>
                    <a:gd name="connsiteX3" fmla="*/ 0 w 743153"/>
                    <a:gd name="connsiteY3" fmla="*/ 422212 h 496164"/>
                    <a:gd name="connsiteX4" fmla="*/ 74320 w 743153"/>
                    <a:gd name="connsiteY4" fmla="*/ 496164 h 496164"/>
                    <a:gd name="connsiteX5" fmla="*/ 743153 w 743153"/>
                    <a:gd name="connsiteY5" fmla="*/ 495440 h 4961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743153" h="496164">
                      <a:moveTo>
                        <a:pt x="743153" y="0"/>
                      </a:moveTo>
                      <a:lnTo>
                        <a:pt x="74320" y="0"/>
                      </a:lnTo>
                      <a:cubicBezTo>
                        <a:pt x="74320" y="41046"/>
                        <a:pt x="41046" y="74320"/>
                        <a:pt x="0" y="74320"/>
                      </a:cubicBezTo>
                      <a:lnTo>
                        <a:pt x="0" y="422212"/>
                      </a:lnTo>
                      <a:cubicBezTo>
                        <a:pt x="49543" y="422212"/>
                        <a:pt x="74320" y="455117"/>
                        <a:pt x="74320" y="496164"/>
                      </a:cubicBezTo>
                      <a:lnTo>
                        <a:pt x="743153" y="49544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C743546B-3CCE-6448-ADE7-6D1ABE9965B8}"/>
                    </a:ext>
                  </a:extLst>
                </p:cNvPr>
                <p:cNvSpPr/>
                <p:nvPr/>
              </p:nvSpPr>
              <p:spPr>
                <a:xfrm>
                  <a:off x="16812915" y="3741191"/>
                  <a:ext cx="222949" cy="247713"/>
                </a:xfrm>
                <a:custGeom>
                  <a:avLst/>
                  <a:gdLst>
                    <a:gd name="connsiteX0" fmla="*/ 0 w 222949"/>
                    <a:gd name="connsiteY0" fmla="*/ 0 h 247713"/>
                    <a:gd name="connsiteX1" fmla="*/ 148628 w 222949"/>
                    <a:gd name="connsiteY1" fmla="*/ 0 h 247713"/>
                    <a:gd name="connsiteX2" fmla="*/ 222949 w 222949"/>
                    <a:gd name="connsiteY2" fmla="*/ 75768 h 247713"/>
                    <a:gd name="connsiteX3" fmla="*/ 222949 w 222949"/>
                    <a:gd name="connsiteY3" fmla="*/ 247713 h 247713"/>
                  </a:gdLst>
                  <a:ahLst/>
                  <a:cxnLst>
                    <a:cxn ang="0">
                      <a:pos x="connsiteX0" y="connsiteY0"/>
                    </a:cxn>
                    <a:cxn ang="1">
                      <a:pos x="connsiteX1" y="connsiteY1"/>
                    </a:cxn>
                    <a:cxn ang="2">
                      <a:pos x="connsiteX2" y="connsiteY2"/>
                    </a:cxn>
                    <a:cxn ang="3">
                      <a:pos x="connsiteX3" y="connsiteY3"/>
                    </a:cxn>
                  </a:cxnLst>
                  <a:rect l="l" t="t" r="r" b="b"/>
                  <a:pathLst>
                    <a:path w="222949" h="247713">
                      <a:moveTo>
                        <a:pt x="0" y="0"/>
                      </a:moveTo>
                      <a:lnTo>
                        <a:pt x="148628" y="0"/>
                      </a:lnTo>
                      <a:cubicBezTo>
                        <a:pt x="148628" y="49543"/>
                        <a:pt x="181902" y="75768"/>
                        <a:pt x="222949" y="75768"/>
                      </a:cubicBezTo>
                      <a:lnTo>
                        <a:pt x="222949" y="24771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8B7CA543-8CCA-1A49-941A-CC4E293BF99D}"/>
                    </a:ext>
                  </a:extLst>
                </p:cNvPr>
                <p:cNvSpPr/>
                <p:nvPr/>
              </p:nvSpPr>
              <p:spPr>
                <a:xfrm>
                  <a:off x="16738600" y="3481407"/>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43C7FF98-43F6-EF4D-B30C-6ED10B7EBE99}"/>
                    </a:ext>
                  </a:extLst>
                </p:cNvPr>
                <p:cNvSpPr/>
                <p:nvPr/>
              </p:nvSpPr>
              <p:spPr>
                <a:xfrm>
                  <a:off x="16738600" y="3652453"/>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74994321-0E21-8B43-BDBF-2F9542E3AD0C}"/>
                    </a:ext>
                  </a:extLst>
                </p:cNvPr>
                <p:cNvSpPr/>
                <p:nvPr/>
              </p:nvSpPr>
              <p:spPr>
                <a:xfrm>
                  <a:off x="16738600" y="3823500"/>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47923ED0-FBBA-F44D-84B2-62A1A74CB9B5}"/>
                    </a:ext>
                  </a:extLst>
                </p:cNvPr>
                <p:cNvSpPr/>
                <p:nvPr/>
              </p:nvSpPr>
              <p:spPr>
                <a:xfrm>
                  <a:off x="16738600" y="3994553"/>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80ACDB0E-A823-DD43-920E-CA9D928D71FD}"/>
                    </a:ext>
                  </a:extLst>
                </p:cNvPr>
                <p:cNvSpPr/>
                <p:nvPr/>
              </p:nvSpPr>
              <p:spPr>
                <a:xfrm>
                  <a:off x="16738600" y="4165600"/>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76C9EDE5-234C-1342-B72B-16622010F6ED}"/>
                    </a:ext>
                  </a:extLst>
                </p:cNvPr>
                <p:cNvSpPr/>
                <p:nvPr/>
              </p:nvSpPr>
              <p:spPr>
                <a:xfrm>
                  <a:off x="16713832" y="4533577"/>
                  <a:ext cx="409607" cy="335607"/>
                </a:xfrm>
                <a:custGeom>
                  <a:avLst/>
                  <a:gdLst>
                    <a:gd name="connsiteX0" fmla="*/ 0 w 409607"/>
                    <a:gd name="connsiteY0" fmla="*/ 74625 h 335607"/>
                    <a:gd name="connsiteX1" fmla="*/ 235318 w 409607"/>
                    <a:gd name="connsiteY1" fmla="*/ 309956 h 335607"/>
                    <a:gd name="connsiteX2" fmla="*/ 359181 w 409607"/>
                    <a:gd name="connsiteY2" fmla="*/ 309956 h 335607"/>
                    <a:gd name="connsiteX3" fmla="*/ 383946 w 409607"/>
                    <a:gd name="connsiteY3" fmla="*/ 285191 h 335607"/>
                    <a:gd name="connsiteX4" fmla="*/ 383946 w 409607"/>
                    <a:gd name="connsiteY4" fmla="*/ 161328 h 335607"/>
                    <a:gd name="connsiteX5" fmla="*/ 260096 w 409607"/>
                    <a:gd name="connsiteY5" fmla="*/ 161328 h 335607"/>
                    <a:gd name="connsiteX6" fmla="*/ 247714 w 409607"/>
                    <a:gd name="connsiteY6" fmla="*/ 173711 h 335607"/>
                    <a:gd name="connsiteX7" fmla="*/ 74003 w 409607"/>
                    <a:gd name="connsiteY7" fmla="*/ 0 h 335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9607" h="335607">
                      <a:moveTo>
                        <a:pt x="0" y="74625"/>
                      </a:moveTo>
                      <a:lnTo>
                        <a:pt x="235318" y="309956"/>
                      </a:lnTo>
                      <a:cubicBezTo>
                        <a:pt x="269532" y="344157"/>
                        <a:pt x="324980" y="344157"/>
                        <a:pt x="359181" y="309956"/>
                      </a:cubicBezTo>
                      <a:lnTo>
                        <a:pt x="383946" y="285191"/>
                      </a:lnTo>
                      <a:cubicBezTo>
                        <a:pt x="418160" y="250990"/>
                        <a:pt x="418160" y="195529"/>
                        <a:pt x="383946" y="161328"/>
                      </a:cubicBezTo>
                      <a:cubicBezTo>
                        <a:pt x="349758" y="127127"/>
                        <a:pt x="294297" y="127127"/>
                        <a:pt x="260096" y="161328"/>
                      </a:cubicBezTo>
                      <a:lnTo>
                        <a:pt x="247714" y="173711"/>
                      </a:lnTo>
                      <a:lnTo>
                        <a:pt x="74003"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697602BC-D78D-0642-816E-E6AEA4A9D0F8}"/>
                    </a:ext>
                  </a:extLst>
                </p:cNvPr>
                <p:cNvSpPr/>
                <p:nvPr/>
              </p:nvSpPr>
              <p:spPr>
                <a:xfrm>
                  <a:off x="16304213" y="4086062"/>
                  <a:ext cx="731653" cy="783130"/>
                </a:xfrm>
                <a:custGeom>
                  <a:avLst/>
                  <a:gdLst>
                    <a:gd name="connsiteX0" fmla="*/ 137128 w 731653"/>
                    <a:gd name="connsiteY0" fmla="*/ 274422 h 783130"/>
                    <a:gd name="connsiteX1" fmla="*/ 322917 w 731653"/>
                    <a:gd name="connsiteY1" fmla="*/ 460210 h 783130"/>
                    <a:gd name="connsiteX2" fmla="*/ 161893 w 731653"/>
                    <a:gd name="connsiteY2" fmla="*/ 621233 h 783130"/>
                    <a:gd name="connsiteX3" fmla="*/ 149523 w 731653"/>
                    <a:gd name="connsiteY3" fmla="*/ 608851 h 783130"/>
                    <a:gd name="connsiteX4" fmla="*/ 25660 w 731653"/>
                    <a:gd name="connsiteY4" fmla="*/ 608851 h 783130"/>
                    <a:gd name="connsiteX5" fmla="*/ 25660 w 731653"/>
                    <a:gd name="connsiteY5" fmla="*/ 732701 h 783130"/>
                    <a:gd name="connsiteX6" fmla="*/ 50425 w 731653"/>
                    <a:gd name="connsiteY6" fmla="*/ 757479 h 783130"/>
                    <a:gd name="connsiteX7" fmla="*/ 174288 w 731653"/>
                    <a:gd name="connsiteY7" fmla="*/ 757479 h 783130"/>
                    <a:gd name="connsiteX8" fmla="*/ 656368 w 731653"/>
                    <a:gd name="connsiteY8" fmla="*/ 274422 h 783130"/>
                    <a:gd name="connsiteX9" fmla="*/ 731653 w 731653"/>
                    <a:gd name="connsiteY9" fmla="*/ 90335 h 783130"/>
                    <a:gd name="connsiteX10" fmla="*/ 731653 w 731653"/>
                    <a:gd name="connsiteY10" fmla="*/ 0 h 783130"/>
                    <a:gd name="connsiteX11" fmla="*/ 399104 w 731653"/>
                    <a:gd name="connsiteY11" fmla="*/ 333718 h 783130"/>
                    <a:gd name="connsiteX12" fmla="*/ 339744 w 731653"/>
                    <a:gd name="connsiteY12" fmla="*/ 274358 h 7831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1653" h="783130">
                      <a:moveTo>
                        <a:pt x="137128" y="274422"/>
                      </a:moveTo>
                      <a:lnTo>
                        <a:pt x="322917" y="460210"/>
                      </a:lnTo>
                      <a:lnTo>
                        <a:pt x="161893" y="621233"/>
                      </a:lnTo>
                      <a:lnTo>
                        <a:pt x="149523" y="608851"/>
                      </a:lnTo>
                      <a:cubicBezTo>
                        <a:pt x="115310" y="574637"/>
                        <a:pt x="59861" y="574637"/>
                        <a:pt x="25660" y="608851"/>
                      </a:cubicBezTo>
                      <a:cubicBezTo>
                        <a:pt x="-8553" y="643039"/>
                        <a:pt x="-8553" y="698500"/>
                        <a:pt x="25660" y="732701"/>
                      </a:cubicBezTo>
                      <a:lnTo>
                        <a:pt x="50425" y="757479"/>
                      </a:lnTo>
                      <a:cubicBezTo>
                        <a:pt x="84626" y="791680"/>
                        <a:pt x="140075" y="791680"/>
                        <a:pt x="174288" y="757479"/>
                      </a:cubicBezTo>
                      <a:lnTo>
                        <a:pt x="656368" y="274422"/>
                      </a:lnTo>
                      <a:cubicBezTo>
                        <a:pt x="705187" y="225603"/>
                        <a:pt x="731653" y="159385"/>
                        <a:pt x="731653" y="90335"/>
                      </a:cubicBezTo>
                      <a:lnTo>
                        <a:pt x="731653" y="0"/>
                      </a:lnTo>
                      <a:lnTo>
                        <a:pt x="399104" y="333718"/>
                      </a:lnTo>
                      <a:lnTo>
                        <a:pt x="339744" y="274358"/>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6" name="Group 55">
            <a:extLst>
              <a:ext uri="{FF2B5EF4-FFF2-40B4-BE49-F238E27FC236}">
                <a16:creationId xmlns:a16="http://schemas.microsoft.com/office/drawing/2014/main" xmlns="" id="{087F8A6F-1E53-1F40-928B-01C04B4E3674}"/>
              </a:ext>
            </a:extLst>
          </p:cNvPr>
          <p:cNvGrpSpPr/>
          <p:nvPr/>
        </p:nvGrpSpPr>
        <p:grpSpPr>
          <a:xfrm>
            <a:off x="1384606" y="3766457"/>
            <a:ext cx="5566321" cy="1750952"/>
            <a:chOff x="1384606" y="3766457"/>
            <a:chExt cx="5566321" cy="1750952"/>
          </a:xfrm>
        </p:grpSpPr>
        <p:sp>
          <p:nvSpPr>
            <p:cNvPr id="5" name="Rectangle 4"/>
            <p:cNvSpPr/>
            <p:nvPr/>
          </p:nvSpPr>
          <p:spPr>
            <a:xfrm>
              <a:off x="1384606" y="4318768"/>
              <a:ext cx="3230386" cy="646331"/>
            </a:xfrm>
            <a:prstGeom prst="rect">
              <a:avLst/>
            </a:prstGeom>
          </p:spPr>
          <p:txBody>
            <a:bodyPr wrap="square" lIns="0" tIns="0" rIns="0" bIns="0">
              <a:spAutoFit/>
            </a:bodyPr>
            <a:lstStyle/>
            <a:p>
              <a:pPr algn="r"/>
              <a:r>
                <a:rPr lang="en-US" sz="2100" dirty="0">
                  <a:ea typeface="Franklin Gothic Medium" charset="0"/>
                  <a:cs typeface="Franklin Gothic Medium" charset="0"/>
                </a:rPr>
                <a:t>Minimize system and process complexity.</a:t>
              </a:r>
            </a:p>
          </p:txBody>
        </p:sp>
        <p:grpSp>
          <p:nvGrpSpPr>
            <p:cNvPr id="3" name="Group 2">
              <a:extLst>
                <a:ext uri="{FF2B5EF4-FFF2-40B4-BE49-F238E27FC236}">
                  <a16:creationId xmlns:a16="http://schemas.microsoft.com/office/drawing/2014/main" xmlns="" id="{34B6D4BE-20FF-4049-9293-AA6B17043FA9}"/>
                </a:ext>
              </a:extLst>
            </p:cNvPr>
            <p:cNvGrpSpPr/>
            <p:nvPr/>
          </p:nvGrpSpPr>
          <p:grpSpPr>
            <a:xfrm>
              <a:off x="5199975" y="3766457"/>
              <a:ext cx="1750952" cy="1750952"/>
              <a:chOff x="5199975" y="3766457"/>
              <a:chExt cx="1750952" cy="1750952"/>
            </a:xfrm>
          </p:grpSpPr>
          <p:sp>
            <p:nvSpPr>
              <p:cNvPr id="24" name="Oval 23">
                <a:extLst>
                  <a:ext uri="{FF2B5EF4-FFF2-40B4-BE49-F238E27FC236}">
                    <a16:creationId xmlns:a16="http://schemas.microsoft.com/office/drawing/2014/main" xmlns="" id="{6CB18A57-7980-BD47-A2D6-C6E1DD30DC3B}"/>
                  </a:ext>
                </a:extLst>
              </p:cNvPr>
              <p:cNvSpPr/>
              <p:nvPr/>
            </p:nvSpPr>
            <p:spPr>
              <a:xfrm>
                <a:off x="5199975" y="3766457"/>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xmlns="" id="{5736BA39-5E28-1E4A-A7B5-1D59AE0F4A12}"/>
                  </a:ext>
                </a:extLst>
              </p:cNvPr>
              <p:cNvGrpSpPr/>
              <p:nvPr/>
            </p:nvGrpSpPr>
            <p:grpSpPr>
              <a:xfrm>
                <a:off x="5690221" y="4068180"/>
                <a:ext cx="770461" cy="1147507"/>
                <a:chOff x="9502126" y="8294320"/>
                <a:chExt cx="856902" cy="1276250"/>
              </a:xfrm>
            </p:grpSpPr>
            <p:sp>
              <p:nvSpPr>
                <p:cNvPr id="53" name="Freeform 3">
                  <a:extLst>
                    <a:ext uri="{FF2B5EF4-FFF2-40B4-BE49-F238E27FC236}">
                      <a16:creationId xmlns:a16="http://schemas.microsoft.com/office/drawing/2014/main" xmlns="" id="{7CEBDF13-E4EF-5A44-AE10-0314E2364D0F}"/>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75050537-775F-B04B-8D98-B506242F122F}"/>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D2A851E4-078A-1A4F-AFFF-4144A48D5B65}"/>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14456578"/>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Hassle-free administration.</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714067"/>
            <a:ext cx="4412226" cy="2111347"/>
          </a:xfrm>
        </p:spPr>
        <p:txBody>
          <a:bodyPr wrap="square">
            <a:spAutoFit/>
          </a:bodyPr>
          <a:lstStyle/>
          <a:p>
            <a:pPr marL="342900" indent="-342900">
              <a:spcBef>
                <a:spcPts val="1200"/>
              </a:spcBef>
              <a:buFont typeface="Arial" panose="020B0604020202020204" pitchFamily="34" charset="0"/>
              <a:buChar char="•"/>
            </a:pPr>
            <a:r>
              <a:rPr lang="en-US" sz="1800" dirty="0"/>
              <a:t>Easy-to-use employer portal.</a:t>
            </a:r>
          </a:p>
          <a:p>
            <a:pPr marL="342900" indent="-342900">
              <a:spcBef>
                <a:spcPts val="1200"/>
              </a:spcBef>
              <a:buFont typeface="Arial" panose="020B0604020202020204" pitchFamily="34" charset="0"/>
              <a:buChar char="•"/>
            </a:pPr>
            <a:r>
              <a:rPr lang="en-US" sz="1800" dirty="0"/>
              <a:t>Adapt to complex plans and policies.</a:t>
            </a:r>
          </a:p>
          <a:p>
            <a:pPr marL="342900" indent="-342900">
              <a:spcBef>
                <a:spcPts val="1200"/>
              </a:spcBef>
              <a:buFont typeface="Arial" panose="020B0604020202020204" pitchFamily="34" charset="0"/>
              <a:buChar char="•"/>
            </a:pPr>
            <a:r>
              <a:rPr lang="en-US" sz="1800" dirty="0"/>
              <a:t>Built-in ACA and carrier reports.</a:t>
            </a:r>
          </a:p>
          <a:p>
            <a:pPr marL="342900" indent="-342900">
              <a:spcBef>
                <a:spcPts val="1200"/>
              </a:spcBef>
              <a:buFont typeface="Arial" panose="020B0604020202020204" pitchFamily="34" charset="0"/>
              <a:buChar char="•"/>
            </a:pPr>
            <a:r>
              <a:rPr lang="en-US" sz="1800" dirty="0"/>
              <a:t>Display notices and inserts. </a:t>
            </a:r>
          </a:p>
          <a:p>
            <a:pPr marL="342900" indent="-342900">
              <a:spcBef>
                <a:spcPts val="1200"/>
              </a:spcBef>
              <a:buFont typeface="Arial" panose="020B0604020202020204" pitchFamily="34" charset="0"/>
              <a:buChar char="•"/>
            </a:pPr>
            <a:r>
              <a:rPr lang="en-US" sz="1800" dirty="0"/>
              <a:t>Send, save and access qualifying event, new- hire, termination, etc. notices. </a:t>
            </a:r>
          </a:p>
        </p:txBody>
      </p:sp>
      <p:pic>
        <p:nvPicPr>
          <p:cNvPr id="10" name="Picture 9">
            <a:extLst>
              <a:ext uri="{FF2B5EF4-FFF2-40B4-BE49-F238E27FC236}">
                <a16:creationId xmlns:a16="http://schemas.microsoft.com/office/drawing/2014/main" xmlns="" id="{9859A9BF-BFE1-9448-93FE-5600E3AE50E3}"/>
              </a:ext>
            </a:extLst>
          </p:cNvPr>
          <p:cNvPicPr>
            <a:picLocks noChangeAspect="1"/>
          </p:cNvPicPr>
          <p:nvPr/>
        </p:nvPicPr>
        <p:blipFill rotWithShape="1">
          <a:blip r:embed="rId3"/>
          <a:srcRect l="21072" r="21072" b="934"/>
          <a:stretch/>
        </p:blipFill>
        <p:spPr>
          <a:xfrm>
            <a:off x="7230533" y="1189927"/>
            <a:ext cx="4961467" cy="5668073"/>
          </a:xfrm>
          <a:prstGeom prst="rect">
            <a:avLst/>
          </a:prstGeom>
        </p:spPr>
      </p:pic>
    </p:spTree>
    <p:extLst>
      <p:ext uri="{BB962C8B-B14F-4D97-AF65-F5344CB8AC3E}">
        <p14:creationId xmlns:p14="http://schemas.microsoft.com/office/powerpoint/2010/main" val="61736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838200" y="2430647"/>
            <a:ext cx="607060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Dedicated Implementation Manager and a Relationship Manager to guide you through:</a:t>
            </a:r>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Hassle-free administration.</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3282697"/>
            <a:ext cx="3808307" cy="2111347"/>
          </a:xfrm>
        </p:spPr>
        <p:txBody>
          <a:bodyPr/>
          <a:lstStyle/>
          <a:p>
            <a:pPr marL="342900" indent="-342900">
              <a:spcBef>
                <a:spcPts val="1200"/>
              </a:spcBef>
              <a:buFont typeface="Arial" panose="020B0604020202020204" pitchFamily="34" charset="0"/>
              <a:buChar char="•"/>
            </a:pPr>
            <a:r>
              <a:rPr lang="en-US" sz="1800" dirty="0"/>
              <a:t>Setup and rollout.</a:t>
            </a:r>
          </a:p>
          <a:p>
            <a:pPr marL="342900" indent="-342900">
              <a:spcBef>
                <a:spcPts val="1200"/>
              </a:spcBef>
              <a:buFont typeface="Arial" panose="020B0604020202020204" pitchFamily="34" charset="0"/>
              <a:buChar char="•"/>
            </a:pPr>
            <a:r>
              <a:rPr lang="en-US" sz="1800" dirty="0"/>
              <a:t>Coordination of compliance, eligibility, finance, EDI services.</a:t>
            </a:r>
          </a:p>
          <a:p>
            <a:pPr marL="342900" indent="-342900">
              <a:spcBef>
                <a:spcPts val="1200"/>
              </a:spcBef>
              <a:buFont typeface="Arial" panose="020B0604020202020204" pitchFamily="34" charset="0"/>
              <a:buChar char="•"/>
            </a:pPr>
            <a:r>
              <a:rPr lang="en-US" sz="1800" dirty="0"/>
              <a:t>Case management.</a:t>
            </a:r>
          </a:p>
          <a:p>
            <a:pPr marL="342900" indent="-342900">
              <a:spcBef>
                <a:spcPts val="1200"/>
              </a:spcBef>
              <a:buFont typeface="Arial" panose="020B0604020202020204" pitchFamily="34" charset="0"/>
              <a:buChar char="•"/>
            </a:pPr>
            <a:r>
              <a:rPr lang="en-US" sz="1800" dirty="0"/>
              <a:t>Comprehensive reporting.</a:t>
            </a:r>
          </a:p>
          <a:p>
            <a:pPr marL="342900" indent="-342900">
              <a:spcBef>
                <a:spcPts val="1200"/>
              </a:spcBef>
              <a:buFont typeface="Arial" panose="020B0604020202020204" pitchFamily="34" charset="0"/>
              <a:buChar char="•"/>
            </a:pPr>
            <a:r>
              <a:rPr lang="en-US" sz="1800" dirty="0"/>
              <a:t>Enrollment communications.</a:t>
            </a:r>
          </a:p>
        </p:txBody>
      </p:sp>
      <p:pic>
        <p:nvPicPr>
          <p:cNvPr id="6" name="Picture 5">
            <a:extLst>
              <a:ext uri="{FF2B5EF4-FFF2-40B4-BE49-F238E27FC236}">
                <a16:creationId xmlns:a16="http://schemas.microsoft.com/office/drawing/2014/main" xmlns="" id="{F40EE5AE-E651-094A-BBB3-F2027708F86C}"/>
              </a:ext>
            </a:extLst>
          </p:cNvPr>
          <p:cNvPicPr>
            <a:picLocks noChangeAspect="1"/>
          </p:cNvPicPr>
          <p:nvPr/>
        </p:nvPicPr>
        <p:blipFill rotWithShape="1">
          <a:blip r:embed="rId3"/>
          <a:srcRect l="16698" r="24946"/>
          <a:stretch/>
        </p:blipFill>
        <p:spPr>
          <a:xfrm>
            <a:off x="7230533" y="1189927"/>
            <a:ext cx="4961467" cy="5668073"/>
          </a:xfrm>
          <a:prstGeom prst="rect">
            <a:avLst/>
          </a:prstGeom>
        </p:spPr>
      </p:pic>
    </p:spTree>
    <p:extLst>
      <p:ext uri="{BB962C8B-B14F-4D97-AF65-F5344CB8AC3E}">
        <p14:creationId xmlns:p14="http://schemas.microsoft.com/office/powerpoint/2010/main" val="302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10" presetClass="entr" presetSubtype="0" fill="hold"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4800"/>
                            </p:stCondLst>
                            <p:childTnLst>
                              <p:par>
                                <p:cTn id="25" presetID="10" presetClass="entr" presetSubtype="0" fill="hold"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C2A51626-43D8-1740-8535-2A9ED3AA8D14}"/>
              </a:ext>
            </a:extLst>
          </p:cNvPr>
          <p:cNvSpPr/>
          <p:nvPr/>
        </p:nvSpPr>
        <p:spPr>
          <a:xfrm>
            <a:off x="6102221" y="1986454"/>
            <a:ext cx="6089780" cy="487154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199" y="1006182"/>
            <a:ext cx="10422467" cy="498598"/>
          </a:xfrm>
        </p:spPr>
        <p:txBody>
          <a:bodyPr>
            <a:spAutoFit/>
          </a:bodyPr>
          <a:lstStyle/>
          <a:p>
            <a:r>
              <a:rPr lang="en-US" dirty="0">
                <a:solidFill>
                  <a:schemeClr val="bg1"/>
                </a:solidFill>
              </a:rPr>
              <a:t>Self-service convenience for participants.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199" y="3385868"/>
            <a:ext cx="4163009" cy="2111347"/>
          </a:xfrm>
        </p:spPr>
        <p:txBody>
          <a:bodyPr>
            <a:spAutoFit/>
          </a:bodyPr>
          <a:lstStyle/>
          <a:p>
            <a:pPr marL="342900" indent="-342900">
              <a:spcBef>
                <a:spcPts val="1200"/>
              </a:spcBef>
              <a:buFont typeface="Arial" panose="020B0604020202020204" pitchFamily="34" charset="0"/>
              <a:buChar char="•"/>
            </a:pPr>
            <a:r>
              <a:rPr lang="en-US" sz="1800" dirty="0"/>
              <a:t>Make COBRA payments.</a:t>
            </a:r>
          </a:p>
          <a:p>
            <a:pPr marL="342900" indent="-342900">
              <a:spcBef>
                <a:spcPts val="1200"/>
              </a:spcBef>
              <a:buFont typeface="Arial" panose="020B0604020202020204" pitchFamily="34" charset="0"/>
              <a:buChar char="•"/>
            </a:pPr>
            <a:r>
              <a:rPr lang="en-US" sz="1800" dirty="0"/>
              <a:t>Access benefit and coverage history and information. </a:t>
            </a:r>
          </a:p>
          <a:p>
            <a:pPr marL="342900" indent="-342900">
              <a:spcBef>
                <a:spcPts val="1200"/>
              </a:spcBef>
              <a:buFont typeface="Arial" panose="020B0604020202020204" pitchFamily="34" charset="0"/>
              <a:buChar char="•"/>
            </a:pPr>
            <a:r>
              <a:rPr lang="en-US" sz="1800" dirty="0"/>
              <a:t>View account notices.</a:t>
            </a:r>
          </a:p>
          <a:p>
            <a:pPr marL="342900" indent="-342900">
              <a:spcBef>
                <a:spcPts val="1200"/>
              </a:spcBef>
              <a:buFont typeface="Arial" panose="020B0604020202020204" pitchFamily="34" charset="0"/>
              <a:buChar char="•"/>
            </a:pPr>
            <a:r>
              <a:rPr lang="en-US" sz="1800" dirty="0"/>
              <a:t>Track payment due dates and histories.</a:t>
            </a:r>
          </a:p>
          <a:p>
            <a:pPr marL="342900" indent="-342900">
              <a:spcBef>
                <a:spcPts val="1200"/>
              </a:spcBef>
              <a:buFont typeface="Arial" panose="020B0604020202020204" pitchFamily="34" charset="0"/>
              <a:buChar char="•"/>
            </a:pPr>
            <a:r>
              <a:rPr lang="en-US" sz="1800" dirty="0"/>
              <a:t>Access FAQs and other resources.</a:t>
            </a:r>
          </a:p>
        </p:txBody>
      </p:sp>
      <p:grpSp>
        <p:nvGrpSpPr>
          <p:cNvPr id="7" name="Group 6"/>
          <p:cNvGrpSpPr/>
          <p:nvPr/>
        </p:nvGrpSpPr>
        <p:grpSpPr>
          <a:xfrm>
            <a:off x="7433515" y="3414899"/>
            <a:ext cx="3035307" cy="2118757"/>
            <a:chOff x="7433515" y="3545525"/>
            <a:chExt cx="3035307" cy="2118757"/>
          </a:xfrm>
        </p:grpSpPr>
        <p:grpSp>
          <p:nvGrpSpPr>
            <p:cNvPr id="9" name="Group 8">
              <a:extLst>
                <a:ext uri="{FF2B5EF4-FFF2-40B4-BE49-F238E27FC236}">
                  <a16:creationId xmlns:a16="http://schemas.microsoft.com/office/drawing/2014/main" xmlns="" id="{17FC5710-B773-CD48-8C45-DD602470502F}"/>
                </a:ext>
              </a:extLst>
            </p:cNvPr>
            <p:cNvGrpSpPr/>
            <p:nvPr/>
          </p:nvGrpSpPr>
          <p:grpSpPr>
            <a:xfrm>
              <a:off x="7490721" y="4748230"/>
              <a:ext cx="2656368" cy="916052"/>
              <a:chOff x="7241266" y="4459536"/>
              <a:chExt cx="2656368" cy="916052"/>
            </a:xfrm>
          </p:grpSpPr>
          <p:sp>
            <p:nvSpPr>
              <p:cNvPr id="6" name="TextBox 5">
                <a:extLst>
                  <a:ext uri="{FF2B5EF4-FFF2-40B4-BE49-F238E27FC236}">
                    <a16:creationId xmlns:a16="http://schemas.microsoft.com/office/drawing/2014/main" xmlns="" id="{919387E4-3DB5-4344-88AA-6CC8F2D31E5A}"/>
                  </a:ext>
                </a:extLst>
              </p:cNvPr>
              <p:cNvSpPr txBox="1"/>
              <p:nvPr/>
            </p:nvSpPr>
            <p:spPr>
              <a:xfrm>
                <a:off x="8331301" y="4640563"/>
                <a:ext cx="1566333" cy="553998"/>
              </a:xfrm>
              <a:prstGeom prst="rect">
                <a:avLst/>
              </a:prstGeom>
              <a:noFill/>
            </p:spPr>
            <p:txBody>
              <a:bodyPr wrap="square" lIns="0" tIns="0" rIns="0" bIns="0" rtlCol="0">
                <a:spAutoFit/>
              </a:bodyPr>
              <a:lstStyle/>
              <a:p>
                <a:r>
                  <a:rPr lang="en-US" dirty="0">
                    <a:solidFill>
                      <a:schemeClr val="accent1"/>
                    </a:solidFill>
                  </a:rPr>
                  <a:t>14-second response time</a:t>
                </a:r>
              </a:p>
            </p:txBody>
          </p:sp>
          <p:grpSp>
            <p:nvGrpSpPr>
              <p:cNvPr id="16" name="Group 15">
                <a:extLst>
                  <a:ext uri="{FF2B5EF4-FFF2-40B4-BE49-F238E27FC236}">
                    <a16:creationId xmlns:a16="http://schemas.microsoft.com/office/drawing/2014/main" xmlns="" id="{47857E74-6834-664F-BD42-0FDF323FA08B}"/>
                  </a:ext>
                </a:extLst>
              </p:cNvPr>
              <p:cNvGrpSpPr/>
              <p:nvPr/>
            </p:nvGrpSpPr>
            <p:grpSpPr>
              <a:xfrm>
                <a:off x="7241266" y="4459536"/>
                <a:ext cx="760518" cy="916052"/>
                <a:chOff x="5721386" y="4863351"/>
                <a:chExt cx="1312926" cy="1581434"/>
              </a:xfrm>
            </p:grpSpPr>
            <p:sp>
              <p:nvSpPr>
                <p:cNvPr id="18" name="Freeform 3">
                  <a:extLst>
                    <a:ext uri="{FF2B5EF4-FFF2-40B4-BE49-F238E27FC236}">
                      <a16:creationId xmlns:a16="http://schemas.microsoft.com/office/drawing/2014/main" xmlns="" id="{F3D7EE22-5939-F74C-9440-AC491210BCF7}"/>
                    </a:ext>
                  </a:extLst>
                </p:cNvPr>
                <p:cNvSpPr/>
                <p:nvPr/>
              </p:nvSpPr>
              <p:spPr>
                <a:xfrm>
                  <a:off x="6144044" y="4863351"/>
                  <a:ext cx="467614" cy="125895"/>
                </a:xfrm>
                <a:custGeom>
                  <a:avLst/>
                  <a:gdLst>
                    <a:gd name="connsiteX0" fmla="*/ 0 w 467614"/>
                    <a:gd name="connsiteY0" fmla="*/ 125895 h 125895"/>
                    <a:gd name="connsiteX1" fmla="*/ 467614 w 467614"/>
                    <a:gd name="connsiteY1" fmla="*/ 125895 h 125895"/>
                    <a:gd name="connsiteX2" fmla="*/ 467614 w 467614"/>
                    <a:gd name="connsiteY2" fmla="*/ 0 h 125895"/>
                    <a:gd name="connsiteX3" fmla="*/ 0 w 467614"/>
                    <a:gd name="connsiteY3" fmla="*/ 0 h 125895"/>
                  </a:gdLst>
                  <a:ahLst/>
                  <a:cxnLst>
                    <a:cxn ang="0">
                      <a:pos x="connsiteX0" y="connsiteY0"/>
                    </a:cxn>
                    <a:cxn ang="1">
                      <a:pos x="connsiteX1" y="connsiteY1"/>
                    </a:cxn>
                    <a:cxn ang="2">
                      <a:pos x="connsiteX2" y="connsiteY2"/>
                    </a:cxn>
                    <a:cxn ang="3">
                      <a:pos x="connsiteX3" y="connsiteY3"/>
                    </a:cxn>
                  </a:cxnLst>
                  <a:rect l="l" t="t" r="r" b="b"/>
                  <a:pathLst>
                    <a:path w="467614" h="125895">
                      <a:moveTo>
                        <a:pt x="0" y="125895"/>
                      </a:moveTo>
                      <a:lnTo>
                        <a:pt x="467614" y="125895"/>
                      </a:lnTo>
                      <a:lnTo>
                        <a:pt x="467614"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EEF980CF-F479-644F-A783-96DDC5F3B751}"/>
                    </a:ext>
                  </a:extLst>
                </p:cNvPr>
                <p:cNvSpPr/>
                <p:nvPr/>
              </p:nvSpPr>
              <p:spPr>
                <a:xfrm>
                  <a:off x="5721386" y="5131859"/>
                  <a:ext cx="1312926" cy="1312926"/>
                </a:xfrm>
                <a:custGeom>
                  <a:avLst/>
                  <a:gdLst>
                    <a:gd name="connsiteX0" fmla="*/ 1312926 w 1312926"/>
                    <a:gd name="connsiteY0" fmla="*/ 656463 h 1312926"/>
                    <a:gd name="connsiteX1" fmla="*/ 656463 w 1312926"/>
                    <a:gd name="connsiteY1" fmla="*/ 1312926 h 1312926"/>
                    <a:gd name="connsiteX2" fmla="*/ 0 w 1312926"/>
                    <a:gd name="connsiteY2" fmla="*/ 656463 h 1312926"/>
                    <a:gd name="connsiteX3" fmla="*/ 656463 w 1312926"/>
                    <a:gd name="connsiteY3" fmla="*/ 0 h 1312926"/>
                    <a:gd name="connsiteX4" fmla="*/ 1312926 w 1312926"/>
                    <a:gd name="connsiteY4" fmla="*/ 656463 h 13129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12926" h="1312926">
                      <a:moveTo>
                        <a:pt x="1312926" y="656463"/>
                      </a:moveTo>
                      <a:cubicBezTo>
                        <a:pt x="1312926" y="1019023"/>
                        <a:pt x="1019023" y="1312926"/>
                        <a:pt x="656463" y="1312926"/>
                      </a:cubicBezTo>
                      <a:cubicBezTo>
                        <a:pt x="293916" y="1312926"/>
                        <a:pt x="0" y="1019023"/>
                        <a:pt x="0" y="656463"/>
                      </a:cubicBezTo>
                      <a:cubicBezTo>
                        <a:pt x="0" y="293916"/>
                        <a:pt x="293916" y="0"/>
                        <a:pt x="656463" y="0"/>
                      </a:cubicBezTo>
                      <a:cubicBezTo>
                        <a:pt x="1019023" y="0"/>
                        <a:pt x="1312926" y="293916"/>
                        <a:pt x="1312926" y="65646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F2BE2FE-FBA0-E34D-8E36-B89B3B6615ED}"/>
                    </a:ext>
                  </a:extLst>
                </p:cNvPr>
                <p:cNvSpPr/>
                <p:nvPr/>
              </p:nvSpPr>
              <p:spPr>
                <a:xfrm>
                  <a:off x="6377850" y="5644444"/>
                  <a:ext cx="539560" cy="143878"/>
                </a:xfrm>
                <a:custGeom>
                  <a:avLst/>
                  <a:gdLst>
                    <a:gd name="connsiteX0" fmla="*/ 0 w 539560"/>
                    <a:gd name="connsiteY0" fmla="*/ 143878 h 143878"/>
                    <a:gd name="connsiteX1" fmla="*/ 539560 w 539560"/>
                    <a:gd name="connsiteY1" fmla="*/ 0 h 143878"/>
                  </a:gdLst>
                  <a:ahLst/>
                  <a:cxnLst>
                    <a:cxn ang="0">
                      <a:pos x="connsiteX0" y="connsiteY0"/>
                    </a:cxn>
                    <a:cxn ang="1">
                      <a:pos x="connsiteX1" y="connsiteY1"/>
                    </a:cxn>
                  </a:cxnLst>
                  <a:rect l="l" t="t" r="r" b="b"/>
                  <a:pathLst>
                    <a:path w="539560" h="143878">
                      <a:moveTo>
                        <a:pt x="0" y="143878"/>
                      </a:moveTo>
                      <a:lnTo>
                        <a:pt x="53956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768E8E36-341E-6347-A5D8-1E7E7A21D490}"/>
                    </a:ext>
                  </a:extLst>
                </p:cNvPr>
                <p:cNvSpPr/>
                <p:nvPr/>
              </p:nvSpPr>
              <p:spPr>
                <a:xfrm>
                  <a:off x="6377850" y="5247606"/>
                  <a:ext cx="0" cy="125895"/>
                </a:xfrm>
                <a:custGeom>
                  <a:avLst/>
                  <a:gdLst>
                    <a:gd name="connsiteX0" fmla="*/ 0 w 0"/>
                    <a:gd name="connsiteY0" fmla="*/ 0 h 125895"/>
                    <a:gd name="connsiteX1" fmla="*/ 0 w 0"/>
                    <a:gd name="connsiteY1" fmla="*/ 125895 h 125895"/>
                  </a:gdLst>
                  <a:ahLst/>
                  <a:cxnLst>
                    <a:cxn ang="0">
                      <a:pos x="connsiteX0" y="connsiteY0"/>
                    </a:cxn>
                    <a:cxn ang="1">
                      <a:pos x="connsiteX1" y="connsiteY1"/>
                    </a:cxn>
                  </a:cxnLst>
                  <a:rect l="l" t="t" r="r" b="b"/>
                  <a:pathLst>
                    <a:path h="125895">
                      <a:moveTo>
                        <a:pt x="0" y="0"/>
                      </a:moveTo>
                      <a:lnTo>
                        <a:pt x="0" y="12589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A92D0691-2439-A542-A573-2DF8B2F7858B}"/>
                    </a:ext>
                  </a:extLst>
                </p:cNvPr>
                <p:cNvSpPr/>
                <p:nvPr/>
              </p:nvSpPr>
              <p:spPr>
                <a:xfrm>
                  <a:off x="5837132" y="5788322"/>
                  <a:ext cx="125895" cy="0"/>
                </a:xfrm>
                <a:custGeom>
                  <a:avLst/>
                  <a:gdLst>
                    <a:gd name="connsiteX0" fmla="*/ 0 w 125895"/>
                    <a:gd name="connsiteY0" fmla="*/ 0 h 0"/>
                    <a:gd name="connsiteX1" fmla="*/ 125895 w 125895"/>
                    <a:gd name="connsiteY1" fmla="*/ 0 h 0"/>
                  </a:gdLst>
                  <a:ahLst/>
                  <a:cxnLst>
                    <a:cxn ang="0">
                      <a:pos x="connsiteX0" y="connsiteY0"/>
                    </a:cxn>
                    <a:cxn ang="1">
                      <a:pos x="connsiteX1" y="connsiteY1"/>
                    </a:cxn>
                  </a:cxnLst>
                  <a:rect l="l" t="t" r="r" b="b"/>
                  <a:pathLst>
                    <a:path w="125895">
                      <a:moveTo>
                        <a:pt x="0" y="0"/>
                      </a:moveTo>
                      <a:lnTo>
                        <a:pt x="125895"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CA48EB6D-6090-C34B-8902-F77286B2AB08}"/>
                    </a:ext>
                  </a:extLst>
                </p:cNvPr>
                <p:cNvSpPr/>
                <p:nvPr/>
              </p:nvSpPr>
              <p:spPr>
                <a:xfrm>
                  <a:off x="6377850" y="6203158"/>
                  <a:ext cx="0" cy="125882"/>
                </a:xfrm>
                <a:custGeom>
                  <a:avLst/>
                  <a:gdLst>
                    <a:gd name="connsiteX0" fmla="*/ 0 w 0"/>
                    <a:gd name="connsiteY0" fmla="*/ 125882 h 125882"/>
                    <a:gd name="connsiteX1" fmla="*/ 0 w 0"/>
                    <a:gd name="connsiteY1" fmla="*/ 0 h 125882"/>
                  </a:gdLst>
                  <a:ahLst/>
                  <a:cxnLst>
                    <a:cxn ang="0">
                      <a:pos x="connsiteX0" y="connsiteY0"/>
                    </a:cxn>
                    <a:cxn ang="1">
                      <a:pos x="connsiteX1" y="connsiteY1"/>
                    </a:cxn>
                  </a:cxnLst>
                  <a:rect l="l" t="t" r="r" b="b"/>
                  <a:pathLst>
                    <a:path h="125882">
                      <a:moveTo>
                        <a:pt x="0" y="125882"/>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2A881FA6-DB73-0F43-8837-99BB183810CC}"/>
                    </a:ext>
                  </a:extLst>
                </p:cNvPr>
                <p:cNvSpPr/>
                <p:nvPr/>
              </p:nvSpPr>
              <p:spPr>
                <a:xfrm>
                  <a:off x="6792684" y="5788322"/>
                  <a:ext cx="125882" cy="0"/>
                </a:xfrm>
                <a:custGeom>
                  <a:avLst/>
                  <a:gdLst>
                    <a:gd name="connsiteX0" fmla="*/ 125882 w 125882"/>
                    <a:gd name="connsiteY0" fmla="*/ 0 h 0"/>
                    <a:gd name="connsiteX1" fmla="*/ 0 w 125882"/>
                    <a:gd name="connsiteY1" fmla="*/ 0 h 0"/>
                  </a:gdLst>
                  <a:ahLst/>
                  <a:cxnLst>
                    <a:cxn ang="0">
                      <a:pos x="connsiteX0" y="connsiteY0"/>
                    </a:cxn>
                    <a:cxn ang="1">
                      <a:pos x="connsiteX1" y="connsiteY1"/>
                    </a:cxn>
                  </a:cxnLst>
                  <a:rect l="l" t="t" r="r" b="b"/>
                  <a:pathLst>
                    <a:path w="125882">
                      <a:moveTo>
                        <a:pt x="12588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8A01CABA-58A9-BF4D-8741-A1916CEA2AB6}"/>
                    </a:ext>
                  </a:extLst>
                </p:cNvPr>
                <p:cNvSpPr/>
                <p:nvPr/>
              </p:nvSpPr>
              <p:spPr>
                <a:xfrm>
                  <a:off x="6458787" y="4996972"/>
                  <a:ext cx="0" cy="134887"/>
                </a:xfrm>
                <a:custGeom>
                  <a:avLst/>
                  <a:gdLst>
                    <a:gd name="connsiteX0" fmla="*/ 0 w 0"/>
                    <a:gd name="connsiteY0" fmla="*/ 0 h 134887"/>
                    <a:gd name="connsiteX1" fmla="*/ 0 w 0"/>
                    <a:gd name="connsiteY1" fmla="*/ 134887 h 134887"/>
                  </a:gdLst>
                  <a:ahLst/>
                  <a:cxnLst>
                    <a:cxn ang="0">
                      <a:pos x="connsiteX0" y="connsiteY0"/>
                    </a:cxn>
                    <a:cxn ang="1">
                      <a:pos x="connsiteX1" y="connsiteY1"/>
                    </a:cxn>
                  </a:cxnLst>
                  <a:rect l="l" t="t" r="r" b="b"/>
                  <a:pathLst>
                    <a:path h="134887">
                      <a:moveTo>
                        <a:pt x="0" y="0"/>
                      </a:moveTo>
                      <a:lnTo>
                        <a:pt x="0" y="13488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3ED6E2BE-0AC3-4947-B29C-C40C1AFA7B82}"/>
                    </a:ext>
                  </a:extLst>
                </p:cNvPr>
                <p:cNvSpPr/>
                <p:nvPr/>
              </p:nvSpPr>
              <p:spPr>
                <a:xfrm>
                  <a:off x="6296918" y="4996974"/>
                  <a:ext cx="0" cy="134887"/>
                </a:xfrm>
                <a:custGeom>
                  <a:avLst/>
                  <a:gdLst>
                    <a:gd name="connsiteX0" fmla="*/ 0 w 0"/>
                    <a:gd name="connsiteY0" fmla="*/ 134887 h 134887"/>
                    <a:gd name="connsiteX1" fmla="*/ 0 w 0"/>
                    <a:gd name="connsiteY1" fmla="*/ 0 h 134887"/>
                  </a:gdLst>
                  <a:ahLst/>
                  <a:cxnLst>
                    <a:cxn ang="0">
                      <a:pos x="connsiteX0" y="connsiteY0"/>
                    </a:cxn>
                    <a:cxn ang="1">
                      <a:pos x="connsiteX1" y="connsiteY1"/>
                    </a:cxn>
                  </a:cxnLst>
                  <a:rect l="l" t="t" r="r" b="b"/>
                  <a:pathLst>
                    <a:path h="134887">
                      <a:moveTo>
                        <a:pt x="0" y="134887"/>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E526AB0C-C3F7-594A-AB1D-1189B2BCA656}"/>
                    </a:ext>
                  </a:extLst>
                </p:cNvPr>
                <p:cNvSpPr/>
                <p:nvPr/>
              </p:nvSpPr>
              <p:spPr>
                <a:xfrm>
                  <a:off x="6780591" y="5070145"/>
                  <a:ext cx="210579" cy="195859"/>
                </a:xfrm>
                <a:custGeom>
                  <a:avLst/>
                  <a:gdLst>
                    <a:gd name="connsiteX0" fmla="*/ 154775 w 210579"/>
                    <a:gd name="connsiteY0" fmla="*/ 195859 h 195859"/>
                    <a:gd name="connsiteX1" fmla="*/ 0 w 210579"/>
                    <a:gd name="connsiteY1" fmla="*/ 67031 h 195859"/>
                    <a:gd name="connsiteX2" fmla="*/ 55816 w 210579"/>
                    <a:gd name="connsiteY2" fmla="*/ 0 h 195859"/>
                    <a:gd name="connsiteX3" fmla="*/ 210579 w 210579"/>
                    <a:gd name="connsiteY3" fmla="*/ 128816 h 195859"/>
                    <a:gd name="connsiteX4" fmla="*/ 154775 w 210579"/>
                    <a:gd name="connsiteY4" fmla="*/ 195859 h 1958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579" h="195859">
                      <a:moveTo>
                        <a:pt x="154775" y="195859"/>
                      </a:moveTo>
                      <a:lnTo>
                        <a:pt x="0" y="67031"/>
                      </a:lnTo>
                      <a:lnTo>
                        <a:pt x="55816" y="0"/>
                      </a:lnTo>
                      <a:lnTo>
                        <a:pt x="210579" y="128816"/>
                      </a:lnTo>
                      <a:lnTo>
                        <a:pt x="154775" y="19585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059EFB19-C29F-3049-8F4A-347804D8E594}"/>
                    </a:ext>
                  </a:extLst>
                </p:cNvPr>
                <p:cNvSpPr/>
                <p:nvPr/>
              </p:nvSpPr>
              <p:spPr>
                <a:xfrm>
                  <a:off x="6837204" y="5240673"/>
                  <a:ext cx="53327" cy="64072"/>
                </a:xfrm>
                <a:custGeom>
                  <a:avLst/>
                  <a:gdLst>
                    <a:gd name="connsiteX0" fmla="*/ 53327 w 53327"/>
                    <a:gd name="connsiteY0" fmla="*/ 0 h 64072"/>
                    <a:gd name="connsiteX1" fmla="*/ 0 w 53327"/>
                    <a:gd name="connsiteY1" fmla="*/ 64072 h 64072"/>
                  </a:gdLst>
                  <a:ahLst/>
                  <a:cxnLst>
                    <a:cxn ang="0">
                      <a:pos x="connsiteX0" y="connsiteY0"/>
                    </a:cxn>
                    <a:cxn ang="1">
                      <a:pos x="connsiteX1" y="connsiteY1"/>
                    </a:cxn>
                  </a:cxnLst>
                  <a:rect l="l" t="t" r="r" b="b"/>
                  <a:pathLst>
                    <a:path w="53327" h="64072">
                      <a:moveTo>
                        <a:pt x="53327" y="0"/>
                      </a:moveTo>
                      <a:lnTo>
                        <a:pt x="0" y="6407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571CA976-D7D1-CC4F-AD99-873138CB3384}"/>
                    </a:ext>
                  </a:extLst>
                </p:cNvPr>
                <p:cNvSpPr/>
                <p:nvPr/>
              </p:nvSpPr>
              <p:spPr>
                <a:xfrm>
                  <a:off x="6760313" y="5176675"/>
                  <a:ext cx="53327" cy="64072"/>
                </a:xfrm>
                <a:custGeom>
                  <a:avLst/>
                  <a:gdLst>
                    <a:gd name="connsiteX0" fmla="*/ 0 w 53327"/>
                    <a:gd name="connsiteY0" fmla="*/ 64072 h 64072"/>
                    <a:gd name="connsiteX1" fmla="*/ 53327 w 53327"/>
                    <a:gd name="connsiteY1" fmla="*/ 0 h 64072"/>
                  </a:gdLst>
                  <a:ahLst/>
                  <a:cxnLst>
                    <a:cxn ang="0">
                      <a:pos x="connsiteX0" y="connsiteY0"/>
                    </a:cxn>
                    <a:cxn ang="1">
                      <a:pos x="connsiteX1" y="connsiteY1"/>
                    </a:cxn>
                  </a:cxnLst>
                  <a:rect l="l" t="t" r="r" b="b"/>
                  <a:pathLst>
                    <a:path w="53327" h="64072">
                      <a:moveTo>
                        <a:pt x="0" y="64072"/>
                      </a:moveTo>
                      <a:lnTo>
                        <a:pt x="5332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Group 3">
              <a:extLst>
                <a:ext uri="{FF2B5EF4-FFF2-40B4-BE49-F238E27FC236}">
                  <a16:creationId xmlns:a16="http://schemas.microsoft.com/office/drawing/2014/main" xmlns="" id="{29A91D48-B44B-C54F-8F23-191AE3724A2E}"/>
                </a:ext>
              </a:extLst>
            </p:cNvPr>
            <p:cNvGrpSpPr/>
            <p:nvPr/>
          </p:nvGrpSpPr>
          <p:grpSpPr>
            <a:xfrm>
              <a:off x="7433515" y="3545525"/>
              <a:ext cx="3035307" cy="874939"/>
              <a:chOff x="7184060" y="2705290"/>
              <a:chExt cx="3035307" cy="874939"/>
            </a:xfrm>
          </p:grpSpPr>
          <p:sp>
            <p:nvSpPr>
              <p:cNvPr id="5" name="TextBox 4">
                <a:extLst>
                  <a:ext uri="{FF2B5EF4-FFF2-40B4-BE49-F238E27FC236}">
                    <a16:creationId xmlns:a16="http://schemas.microsoft.com/office/drawing/2014/main" xmlns="" id="{19CC8D6D-585F-814F-9F2D-CE23B974B054}"/>
                  </a:ext>
                </a:extLst>
              </p:cNvPr>
              <p:cNvSpPr txBox="1"/>
              <p:nvPr/>
            </p:nvSpPr>
            <p:spPr>
              <a:xfrm>
                <a:off x="8331301" y="2865761"/>
                <a:ext cx="1888066" cy="553998"/>
              </a:xfrm>
              <a:prstGeom prst="rect">
                <a:avLst/>
              </a:prstGeom>
              <a:noFill/>
            </p:spPr>
            <p:txBody>
              <a:bodyPr wrap="square" lIns="0" tIns="0" rIns="0" bIns="0" rtlCol="0">
                <a:spAutoFit/>
              </a:bodyPr>
              <a:lstStyle/>
              <a:p>
                <a:r>
                  <a:rPr lang="en-US" dirty="0">
                    <a:solidFill>
                      <a:schemeClr val="accent1"/>
                    </a:solidFill>
                  </a:rPr>
                  <a:t>96% of calls are one and done</a:t>
                </a:r>
              </a:p>
            </p:txBody>
          </p:sp>
          <p:grpSp>
            <p:nvGrpSpPr>
              <p:cNvPr id="30" name="Group 29">
                <a:extLst>
                  <a:ext uri="{FF2B5EF4-FFF2-40B4-BE49-F238E27FC236}">
                    <a16:creationId xmlns:a16="http://schemas.microsoft.com/office/drawing/2014/main" xmlns="" id="{B0D176F8-4D24-5C49-843D-40F48A54391B}"/>
                  </a:ext>
                </a:extLst>
              </p:cNvPr>
              <p:cNvGrpSpPr/>
              <p:nvPr/>
            </p:nvGrpSpPr>
            <p:grpSpPr>
              <a:xfrm>
                <a:off x="7184060" y="2705290"/>
                <a:ext cx="874930" cy="874939"/>
                <a:chOff x="8494339" y="5125013"/>
                <a:chExt cx="1360005" cy="1360019"/>
              </a:xfrm>
            </p:grpSpPr>
            <p:sp>
              <p:nvSpPr>
                <p:cNvPr id="31" name="Freeform 3">
                  <a:extLst>
                    <a:ext uri="{FF2B5EF4-FFF2-40B4-BE49-F238E27FC236}">
                      <a16:creationId xmlns:a16="http://schemas.microsoft.com/office/drawing/2014/main" xmlns="" id="{021E3509-7432-244E-8AE7-1178597E1002}"/>
                    </a:ext>
                  </a:extLst>
                </p:cNvPr>
                <p:cNvSpPr/>
                <p:nvPr/>
              </p:nvSpPr>
              <p:spPr>
                <a:xfrm>
                  <a:off x="8998351" y="5125013"/>
                  <a:ext cx="175997" cy="361582"/>
                </a:xfrm>
                <a:custGeom>
                  <a:avLst/>
                  <a:gdLst>
                    <a:gd name="connsiteX0" fmla="*/ 175997 w 175997"/>
                    <a:gd name="connsiteY0" fmla="*/ 350368 h 361582"/>
                    <a:gd name="connsiteX1" fmla="*/ 175997 w 175997"/>
                    <a:gd name="connsiteY1" fmla="*/ 0 h 361582"/>
                    <a:gd name="connsiteX2" fmla="*/ 0 w 175997"/>
                    <a:gd name="connsiteY2" fmla="*/ 23178 h 361582"/>
                    <a:gd name="connsiteX3" fmla="*/ 90665 w 175997"/>
                    <a:gd name="connsiteY3" fmla="*/ 361582 h 361582"/>
                    <a:gd name="connsiteX4" fmla="*/ 175997 w 175997"/>
                    <a:gd name="connsiteY4" fmla="*/ 350368 h 3615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997" h="361582">
                      <a:moveTo>
                        <a:pt x="175997" y="350368"/>
                      </a:moveTo>
                      <a:lnTo>
                        <a:pt x="175997" y="0"/>
                      </a:lnTo>
                      <a:cubicBezTo>
                        <a:pt x="115913" y="0"/>
                        <a:pt x="58039" y="7620"/>
                        <a:pt x="0" y="23178"/>
                      </a:cubicBezTo>
                      <a:lnTo>
                        <a:pt x="90665" y="361582"/>
                      </a:lnTo>
                      <a:cubicBezTo>
                        <a:pt x="117894" y="354305"/>
                        <a:pt x="146482" y="350368"/>
                        <a:pt x="175997" y="350368"/>
                      </a:cubicBezTo>
                      <a:close/>
                    </a:path>
                  </a:pathLst>
                </a:custGeom>
                <a:solidFill>
                  <a:schemeClr val="tx2"/>
                </a:solidFill>
                <a:ln w="1905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68F39BD0-D4F0-1F4C-906F-8AC57E5D9844}"/>
                    </a:ext>
                  </a:extLst>
                </p:cNvPr>
                <p:cNvSpPr/>
                <p:nvPr/>
              </p:nvSpPr>
              <p:spPr>
                <a:xfrm>
                  <a:off x="8494339" y="5125014"/>
                  <a:ext cx="1360005" cy="1360018"/>
                </a:xfrm>
                <a:custGeom>
                  <a:avLst/>
                  <a:gdLst>
                    <a:gd name="connsiteX0" fmla="*/ 680009 w 1360005"/>
                    <a:gd name="connsiteY0" fmla="*/ 0 h 1360018"/>
                    <a:gd name="connsiteX1" fmla="*/ 680009 w 1360005"/>
                    <a:gd name="connsiteY1" fmla="*/ 350368 h 1360018"/>
                    <a:gd name="connsiteX2" fmla="*/ 1009650 w 1360005"/>
                    <a:gd name="connsiteY2" fmla="*/ 680009 h 1360018"/>
                    <a:gd name="connsiteX3" fmla="*/ 680009 w 1360005"/>
                    <a:gd name="connsiteY3" fmla="*/ 1009650 h 1360018"/>
                    <a:gd name="connsiteX4" fmla="*/ 350355 w 1360005"/>
                    <a:gd name="connsiteY4" fmla="*/ 680009 h 1360018"/>
                    <a:gd name="connsiteX5" fmla="*/ 594677 w 1360005"/>
                    <a:gd name="connsiteY5" fmla="*/ 361582 h 1360018"/>
                    <a:gd name="connsiteX6" fmla="*/ 504012 w 1360005"/>
                    <a:gd name="connsiteY6" fmla="*/ 23177 h 1360018"/>
                    <a:gd name="connsiteX7" fmla="*/ 0 w 1360005"/>
                    <a:gd name="connsiteY7" fmla="*/ 680009 h 1360018"/>
                    <a:gd name="connsiteX8" fmla="*/ 680009 w 1360005"/>
                    <a:gd name="connsiteY8" fmla="*/ 1360018 h 1360018"/>
                    <a:gd name="connsiteX9" fmla="*/ 1360005 w 1360005"/>
                    <a:gd name="connsiteY9" fmla="*/ 680009 h 1360018"/>
                    <a:gd name="connsiteX10" fmla="*/ 680009 w 1360005"/>
                    <a:gd name="connsiteY10" fmla="*/ 0 h 13600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360005" h="1360018">
                      <a:moveTo>
                        <a:pt x="680009" y="0"/>
                      </a:moveTo>
                      <a:lnTo>
                        <a:pt x="680009" y="350368"/>
                      </a:lnTo>
                      <a:cubicBezTo>
                        <a:pt x="862063" y="350368"/>
                        <a:pt x="1009650" y="497954"/>
                        <a:pt x="1009650" y="680009"/>
                      </a:cubicBezTo>
                      <a:cubicBezTo>
                        <a:pt x="1009650" y="862063"/>
                        <a:pt x="862063" y="1009650"/>
                        <a:pt x="680009" y="1009650"/>
                      </a:cubicBezTo>
                      <a:cubicBezTo>
                        <a:pt x="497954" y="1009650"/>
                        <a:pt x="350355" y="862063"/>
                        <a:pt x="350355" y="680009"/>
                      </a:cubicBezTo>
                      <a:cubicBezTo>
                        <a:pt x="350355" y="527469"/>
                        <a:pt x="454000" y="399186"/>
                        <a:pt x="594677" y="361582"/>
                      </a:cubicBezTo>
                      <a:lnTo>
                        <a:pt x="504012" y="23177"/>
                      </a:lnTo>
                      <a:cubicBezTo>
                        <a:pt x="199288" y="104813"/>
                        <a:pt x="0" y="364541"/>
                        <a:pt x="0" y="680009"/>
                      </a:cubicBezTo>
                      <a:cubicBezTo>
                        <a:pt x="0" y="1055573"/>
                        <a:pt x="304444" y="1360018"/>
                        <a:pt x="680009" y="1360018"/>
                      </a:cubicBezTo>
                      <a:cubicBezTo>
                        <a:pt x="1055560" y="1360018"/>
                        <a:pt x="1360005" y="1055573"/>
                        <a:pt x="1360005" y="680009"/>
                      </a:cubicBezTo>
                      <a:cubicBezTo>
                        <a:pt x="1360005" y="304457"/>
                        <a:pt x="1055560" y="0"/>
                        <a:pt x="680009" y="0"/>
                      </a:cubicBezTo>
                      <a:close/>
                    </a:path>
                  </a:pathLst>
                </a:custGeom>
                <a:solidFill>
                  <a:schemeClr val="accent1"/>
                </a:solidFill>
                <a:ln w="1905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33" name="Content Placeholder 2">
            <a:extLst>
              <a:ext uri="{FF2B5EF4-FFF2-40B4-BE49-F238E27FC236}">
                <a16:creationId xmlns:a16="http://schemas.microsoft.com/office/drawing/2014/main" xmlns="" id="{560E700B-A8D9-344E-9704-D3BCECE6099A}"/>
              </a:ext>
            </a:extLst>
          </p:cNvPr>
          <p:cNvSpPr txBox="1">
            <a:spLocks/>
          </p:cNvSpPr>
          <p:nvPr/>
        </p:nvSpPr>
        <p:spPr>
          <a:xfrm>
            <a:off x="838200" y="2430647"/>
            <a:ext cx="499171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Mobile-friendly site offers 24/7</a:t>
            </a:r>
            <a:br>
              <a:rPr lang="en-US" sz="2100" dirty="0">
                <a:solidFill>
                  <a:schemeClr val="accent1"/>
                </a:solidFill>
              </a:rPr>
            </a:br>
            <a:r>
              <a:rPr lang="en-US" sz="2100" dirty="0">
                <a:solidFill>
                  <a:schemeClr val="accent1"/>
                </a:solidFill>
              </a:rPr>
              <a:t>account access:</a:t>
            </a:r>
          </a:p>
        </p:txBody>
      </p:sp>
      <p:sp>
        <p:nvSpPr>
          <p:cNvPr id="34" name="Content Placeholder 2">
            <a:extLst>
              <a:ext uri="{FF2B5EF4-FFF2-40B4-BE49-F238E27FC236}">
                <a16:creationId xmlns:a16="http://schemas.microsoft.com/office/drawing/2014/main" xmlns="" id="{560E700B-A8D9-344E-9704-D3BCECE6099A}"/>
              </a:ext>
            </a:extLst>
          </p:cNvPr>
          <p:cNvSpPr txBox="1">
            <a:spLocks/>
          </p:cNvSpPr>
          <p:nvPr/>
        </p:nvSpPr>
        <p:spPr>
          <a:xfrm>
            <a:off x="6868067" y="2430647"/>
            <a:ext cx="499171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On-call experts provide quick resolution </a:t>
            </a:r>
            <a:br>
              <a:rPr lang="en-US" sz="2100" dirty="0">
                <a:solidFill>
                  <a:schemeClr val="accent1"/>
                </a:solidFill>
              </a:rPr>
            </a:br>
            <a:r>
              <a:rPr lang="en-US" sz="2100" dirty="0">
                <a:solidFill>
                  <a:schemeClr val="accent1"/>
                </a:solidFill>
              </a:rPr>
              <a:t>to questions:</a:t>
            </a:r>
          </a:p>
        </p:txBody>
      </p:sp>
    </p:spTree>
    <p:extLst>
      <p:ext uri="{BB962C8B-B14F-4D97-AF65-F5344CB8AC3E}">
        <p14:creationId xmlns:p14="http://schemas.microsoft.com/office/powerpoint/2010/main" val="869763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5000"/>
                            </p:stCondLst>
                            <p:childTnLst>
                              <p:par>
                                <p:cTn id="25" presetID="10" presetClass="entr" presetSubtype="0" fill="hold" grpId="0" nodeType="afterEffect">
                                  <p:stCondLst>
                                    <p:cond delay="3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5800"/>
                            </p:stCondLst>
                            <p:childTnLst>
                              <p:par>
                                <p:cTn id="29" presetID="10" presetClass="entr" presetSubtype="0" fill="hold" grpId="0" nodeType="afterEffect">
                                  <p:stCondLst>
                                    <p:cond delay="3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4663454" y="2529237"/>
            <a:ext cx="3733800" cy="2908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Multiple ways to enroll and pay</a:t>
            </a:r>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90000"/>
              </a:lnSpc>
              <a:buClr>
                <a:srgbClr val="EA5907"/>
              </a:buClr>
              <a:defRPr/>
            </a:pPr>
            <a:endParaRPr lang="en-US" dirty="0">
              <a:solidFill>
                <a:srgbClr val="FFFFFF"/>
              </a:solidFill>
              <a:effectLst>
                <a:outerShdw blurRad="101600" dist="38100" dir="2700000" algn="tl" rotWithShape="0">
                  <a:prstClr val="black">
                    <a:alpha val="40000"/>
                  </a:prstClr>
                </a:outerShdw>
              </a:effectLst>
              <a:ea typeface=""/>
              <a:cs typeface="Arial" panose="020B0604020202020204" pitchFamily="34" charset="0"/>
            </a:endParaRPr>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199" y="1005840"/>
            <a:ext cx="9939867" cy="498598"/>
          </a:xfrm>
        </p:spPr>
        <p:txBody>
          <a:bodyPr>
            <a:spAutoFit/>
          </a:bodyPr>
          <a:lstStyle/>
          <a:p>
            <a:r>
              <a:rPr lang="en-US" dirty="0">
                <a:solidFill>
                  <a:schemeClr val="bg1"/>
                </a:solidFill>
              </a:rPr>
              <a:t>Self-service convenience for participants.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63455" y="2908082"/>
            <a:ext cx="5300134" cy="901785"/>
          </a:xfrm>
        </p:spPr>
        <p:txBody>
          <a:bodyPr/>
          <a:lstStyle/>
          <a:p>
            <a:pPr marL="342900" indent="-342900">
              <a:spcBef>
                <a:spcPts val="1200"/>
              </a:spcBef>
              <a:buFont typeface="Arial" panose="020B0604020202020204" pitchFamily="34" charset="0"/>
              <a:buChar char="•"/>
            </a:pPr>
            <a:r>
              <a:rPr lang="en-US" sz="1800" dirty="0"/>
              <a:t>Enroll online, by mail or by fax</a:t>
            </a:r>
          </a:p>
          <a:p>
            <a:pPr marL="342900" indent="-342900">
              <a:spcBef>
                <a:spcPts val="1200"/>
              </a:spcBef>
              <a:buFont typeface="Arial" panose="020B0604020202020204" pitchFamily="34" charset="0"/>
              <a:buChar char="•"/>
            </a:pPr>
            <a:r>
              <a:rPr lang="en-US" sz="1800" dirty="0"/>
              <a:t>Pay by mail, by phone and online with reoccurring ACH withdrawal or electronic check </a:t>
            </a:r>
          </a:p>
        </p:txBody>
      </p:sp>
      <p:sp>
        <p:nvSpPr>
          <p:cNvPr id="8" name="Content Placeholder 2">
            <a:extLst>
              <a:ext uri="{FF2B5EF4-FFF2-40B4-BE49-F238E27FC236}">
                <a16:creationId xmlns:a16="http://schemas.microsoft.com/office/drawing/2014/main" xmlns="" id="{BA508900-ADFA-C649-A857-CF73F91CE784}"/>
              </a:ext>
            </a:extLst>
          </p:cNvPr>
          <p:cNvSpPr txBox="1">
            <a:spLocks/>
          </p:cNvSpPr>
          <p:nvPr/>
        </p:nvSpPr>
        <p:spPr>
          <a:xfrm>
            <a:off x="4663454" y="4409638"/>
            <a:ext cx="5479612" cy="2908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Dedicated call center with trained support staff</a:t>
            </a:r>
          </a:p>
        </p:txBody>
      </p:sp>
      <p:sp>
        <p:nvSpPr>
          <p:cNvPr id="9" name="Content Placeholder 2">
            <a:extLst>
              <a:ext uri="{FF2B5EF4-FFF2-40B4-BE49-F238E27FC236}">
                <a16:creationId xmlns:a16="http://schemas.microsoft.com/office/drawing/2014/main" xmlns="" id="{3FF4A429-1D8F-FD48-A6E2-D1A841734143}"/>
              </a:ext>
            </a:extLst>
          </p:cNvPr>
          <p:cNvSpPr txBox="1">
            <a:spLocks/>
          </p:cNvSpPr>
          <p:nvPr/>
        </p:nvSpPr>
        <p:spPr>
          <a:xfrm>
            <a:off x="4663454" y="4793624"/>
            <a:ext cx="5765802" cy="130497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Multi-language support</a:t>
            </a:r>
          </a:p>
          <a:p>
            <a:pPr marL="342900" indent="-342900">
              <a:spcBef>
                <a:spcPts val="1200"/>
              </a:spcBef>
              <a:buFont typeface="Arial" panose="020B0604020202020204" pitchFamily="34" charset="0"/>
              <a:buChar char="•"/>
            </a:pPr>
            <a:r>
              <a:rPr lang="en-US" sz="1800" dirty="0"/>
              <a:t>Open 8 a.m. to 8 p.m. ET, Monday through Friday</a:t>
            </a:r>
          </a:p>
          <a:p>
            <a:pPr marL="342900" indent="-342900">
              <a:spcBef>
                <a:spcPts val="1200"/>
              </a:spcBef>
              <a:buFont typeface="Arial" panose="020B0604020202020204" pitchFamily="34" charset="0"/>
              <a:buChar char="•"/>
            </a:pPr>
            <a:r>
              <a:rPr lang="en-US" sz="1800" dirty="0"/>
              <a:t>60 hours of classroom training, COBRA certification, peer and recurring advocacy training</a:t>
            </a:r>
          </a:p>
        </p:txBody>
      </p:sp>
      <p:grpSp>
        <p:nvGrpSpPr>
          <p:cNvPr id="20" name="Group 19">
            <a:extLst>
              <a:ext uri="{FF2B5EF4-FFF2-40B4-BE49-F238E27FC236}">
                <a16:creationId xmlns:a16="http://schemas.microsoft.com/office/drawing/2014/main" xmlns="" id="{4DEDC4DF-17A5-2B49-8DF0-CEC2C7DBB9FF}"/>
              </a:ext>
            </a:extLst>
          </p:cNvPr>
          <p:cNvGrpSpPr/>
          <p:nvPr/>
        </p:nvGrpSpPr>
        <p:grpSpPr>
          <a:xfrm>
            <a:off x="2664562" y="2545617"/>
            <a:ext cx="1430062" cy="1014951"/>
            <a:chOff x="10853843" y="5050301"/>
            <a:chExt cx="1681976" cy="1193741"/>
          </a:xfrm>
        </p:grpSpPr>
        <p:sp>
          <p:nvSpPr>
            <p:cNvPr id="21" name="Freeform 3">
              <a:extLst>
                <a:ext uri="{FF2B5EF4-FFF2-40B4-BE49-F238E27FC236}">
                  <a16:creationId xmlns:a16="http://schemas.microsoft.com/office/drawing/2014/main" xmlns="" id="{24BD319A-5224-6E48-B0B9-49F272181446}"/>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4BB4F231-CCAC-674A-9EC4-5F980D451B27}"/>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D5C61697-7F31-DE48-ADF6-DA17F59214BD}"/>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6DA6CA46-4D00-7C42-8943-C85226B076F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E9076006-3045-7D4C-B9A1-7FDFD9964853}"/>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EEC2B542-2607-4242-B60D-BA230CB5166D}"/>
                </a:ext>
              </a:extLst>
            </p:cNvPr>
            <p:cNvSpPr/>
            <p:nvPr/>
          </p:nvSpPr>
          <p:spPr>
            <a:xfrm>
              <a:off x="11033557" y="5124392"/>
              <a:ext cx="626561" cy="654640"/>
            </a:xfrm>
            <a:custGeom>
              <a:avLst/>
              <a:gdLst>
                <a:gd name="connsiteX0" fmla="*/ 580257 w 626561"/>
                <a:gd name="connsiteY0" fmla="*/ 201212 h 654640"/>
                <a:gd name="connsiteX1" fmla="*/ 487382 w 626561"/>
                <a:gd name="connsiteY1" fmla="*/ 66719 h 654640"/>
                <a:gd name="connsiteX2" fmla="*/ 223819 w 626561"/>
                <a:gd name="connsiteY2" fmla="*/ 16948 h 654640"/>
                <a:gd name="connsiteX3" fmla="*/ 20 w 626561"/>
                <a:gd name="connsiteY3" fmla="*/ 411194 h 654640"/>
                <a:gd name="connsiteX4" fmla="*/ 55963 w 626561"/>
                <a:gd name="connsiteY4" fmla="*/ 590150 h 654640"/>
                <a:gd name="connsiteX5" fmla="*/ 249816 w 626561"/>
                <a:gd name="connsiteY5" fmla="*/ 654640 h 654640"/>
                <a:gd name="connsiteX6" fmla="*/ 252661 w 626561"/>
                <a:gd name="connsiteY6" fmla="*/ 622217 h 654640"/>
                <a:gd name="connsiteX7" fmla="*/ 158960 w 626561"/>
                <a:gd name="connsiteY7" fmla="*/ 535006 h 654640"/>
                <a:gd name="connsiteX8" fmla="*/ 119374 w 626561"/>
                <a:gd name="connsiteY8" fmla="*/ 334156 h 654640"/>
                <a:gd name="connsiteX9" fmla="*/ 323235 w 626561"/>
                <a:gd name="connsiteY9" fmla="*/ 277400 h 654640"/>
                <a:gd name="connsiteX10" fmla="*/ 492284 w 626561"/>
                <a:gd name="connsiteY10" fmla="*/ 170059 h 654640"/>
                <a:gd name="connsiteX11" fmla="*/ 484829 w 626561"/>
                <a:gd name="connsiteY11" fmla="*/ 535006 h 654640"/>
                <a:gd name="connsiteX12" fmla="*/ 412185 w 626561"/>
                <a:gd name="connsiteY12" fmla="*/ 608412 h 654640"/>
                <a:gd name="connsiteX13" fmla="*/ 416694 w 626561"/>
                <a:gd name="connsiteY13" fmla="*/ 644010 h 654640"/>
                <a:gd name="connsiteX14" fmla="*/ 626561 w 626561"/>
                <a:gd name="connsiteY14" fmla="*/ 545408 h 654640"/>
                <a:gd name="connsiteX15" fmla="*/ 581819 w 626561"/>
                <a:gd name="connsiteY15" fmla="*/ 388829 h 654640"/>
                <a:gd name="connsiteX16" fmla="*/ 580549 w 626561"/>
                <a:gd name="connsiteY16" fmla="*/ 202774 h 654640"/>
                <a:gd name="connsiteX17" fmla="*/ 580257 w 626561"/>
                <a:gd name="connsiteY17" fmla="*/ 201212 h 654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626561" h="654640">
                  <a:moveTo>
                    <a:pt x="580257" y="201212"/>
                  </a:moveTo>
                  <a:cubicBezTo>
                    <a:pt x="570313" y="137407"/>
                    <a:pt x="545294" y="81159"/>
                    <a:pt x="487382" y="66719"/>
                  </a:cubicBezTo>
                  <a:cubicBezTo>
                    <a:pt x="487382" y="66719"/>
                    <a:pt x="431832" y="-40558"/>
                    <a:pt x="223819" y="16948"/>
                  </a:cubicBezTo>
                  <a:cubicBezTo>
                    <a:pt x="-12820" y="82429"/>
                    <a:pt x="477" y="301733"/>
                    <a:pt x="20" y="411194"/>
                  </a:cubicBezTo>
                  <a:cubicBezTo>
                    <a:pt x="-387" y="513670"/>
                    <a:pt x="55963" y="590150"/>
                    <a:pt x="55963" y="590150"/>
                  </a:cubicBezTo>
                  <a:cubicBezTo>
                    <a:pt x="55963" y="590150"/>
                    <a:pt x="113939" y="644988"/>
                    <a:pt x="249816" y="654640"/>
                  </a:cubicBezTo>
                  <a:cubicBezTo>
                    <a:pt x="251734" y="642855"/>
                    <a:pt x="252483" y="631755"/>
                    <a:pt x="252661" y="622217"/>
                  </a:cubicBezTo>
                  <a:cubicBezTo>
                    <a:pt x="198152" y="590493"/>
                    <a:pt x="158960" y="535006"/>
                    <a:pt x="158960" y="535006"/>
                  </a:cubicBezTo>
                  <a:cubicBezTo>
                    <a:pt x="104464" y="453447"/>
                    <a:pt x="119374" y="334156"/>
                    <a:pt x="119374" y="334156"/>
                  </a:cubicBezTo>
                  <a:cubicBezTo>
                    <a:pt x="119374" y="334156"/>
                    <a:pt x="279420" y="299244"/>
                    <a:pt x="323235" y="277400"/>
                  </a:cubicBezTo>
                  <a:cubicBezTo>
                    <a:pt x="436341" y="221037"/>
                    <a:pt x="492284" y="170059"/>
                    <a:pt x="492284" y="170059"/>
                  </a:cubicBezTo>
                  <a:cubicBezTo>
                    <a:pt x="492284" y="170059"/>
                    <a:pt x="559455" y="425583"/>
                    <a:pt x="484829" y="535006"/>
                  </a:cubicBezTo>
                  <a:cubicBezTo>
                    <a:pt x="484829" y="535006"/>
                    <a:pt x="455416" y="576624"/>
                    <a:pt x="412185" y="608412"/>
                  </a:cubicBezTo>
                  <a:cubicBezTo>
                    <a:pt x="412528" y="621354"/>
                    <a:pt x="414268" y="633025"/>
                    <a:pt x="416694" y="644010"/>
                  </a:cubicBezTo>
                  <a:cubicBezTo>
                    <a:pt x="563671" y="615283"/>
                    <a:pt x="626561" y="545408"/>
                    <a:pt x="626561" y="545408"/>
                  </a:cubicBezTo>
                  <a:cubicBezTo>
                    <a:pt x="626561" y="545408"/>
                    <a:pt x="578987" y="436746"/>
                    <a:pt x="581819" y="388829"/>
                  </a:cubicBezTo>
                  <a:cubicBezTo>
                    <a:pt x="584423" y="345078"/>
                    <a:pt x="590722" y="269932"/>
                    <a:pt x="580549" y="202774"/>
                  </a:cubicBezTo>
                  <a:lnTo>
                    <a:pt x="580257" y="201212"/>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A51CA998-5F79-1940-AEA8-71FE15FA280E}"/>
                </a:ext>
              </a:extLst>
            </p:cNvPr>
            <p:cNvSpPr/>
            <p:nvPr/>
          </p:nvSpPr>
          <p:spPr>
            <a:xfrm>
              <a:off x="11459982" y="5766408"/>
              <a:ext cx="139967" cy="138366"/>
            </a:xfrm>
            <a:custGeom>
              <a:avLst/>
              <a:gdLst>
                <a:gd name="connsiteX0" fmla="*/ 139967 w 139967"/>
                <a:gd name="connsiteY0" fmla="*/ 138366 h 138366"/>
                <a:gd name="connsiteX1" fmla="*/ 33731 w 139967"/>
                <a:gd name="connsiteY1" fmla="*/ 84671 h 138366"/>
                <a:gd name="connsiteX2" fmla="*/ 0 w 139967"/>
                <a:gd name="connsiteY2" fmla="*/ 0 h 138366"/>
              </a:gdLst>
              <a:ahLst/>
              <a:cxnLst>
                <a:cxn ang="0">
                  <a:pos x="connsiteX0" y="connsiteY0"/>
                </a:cxn>
                <a:cxn ang="1">
                  <a:pos x="connsiteX1" y="connsiteY1"/>
                </a:cxn>
                <a:cxn ang="2">
                  <a:pos x="connsiteX2" y="connsiteY2"/>
                </a:cxn>
              </a:cxnLst>
              <a:rect l="l" t="t" r="r" b="b"/>
              <a:pathLst>
                <a:path w="139967" h="138366">
                  <a:moveTo>
                    <a:pt x="139967" y="138366"/>
                  </a:moveTo>
                  <a:cubicBezTo>
                    <a:pt x="106439" y="124841"/>
                    <a:pt x="67488" y="106743"/>
                    <a:pt x="33731" y="84671"/>
                  </a:cubicBezTo>
                  <a:cubicBezTo>
                    <a:pt x="18999" y="69405"/>
                    <a:pt x="8738" y="39941"/>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BC0BBCD3-4826-944A-829F-EC85950E95AE}"/>
                </a:ext>
              </a:extLst>
            </p:cNvPr>
            <p:cNvSpPr/>
            <p:nvPr/>
          </p:nvSpPr>
          <p:spPr>
            <a:xfrm>
              <a:off x="11149935" y="5777749"/>
              <a:ext cx="118364" cy="138989"/>
            </a:xfrm>
            <a:custGeom>
              <a:avLst/>
              <a:gdLst>
                <a:gd name="connsiteX0" fmla="*/ 118364 w 118364"/>
                <a:gd name="connsiteY0" fmla="*/ 0 h 138989"/>
                <a:gd name="connsiteX1" fmla="*/ 93624 w 118364"/>
                <a:gd name="connsiteY1" fmla="*/ 78410 h 138989"/>
                <a:gd name="connsiteX2" fmla="*/ 0 w 118364"/>
                <a:gd name="connsiteY2" fmla="*/ 138989 h 138989"/>
              </a:gdLst>
              <a:ahLst/>
              <a:cxnLst>
                <a:cxn ang="0">
                  <a:pos x="connsiteX0" y="connsiteY0"/>
                </a:cxn>
                <a:cxn ang="1">
                  <a:pos x="connsiteX1" y="connsiteY1"/>
                </a:cxn>
                <a:cxn ang="2">
                  <a:pos x="connsiteX2" y="connsiteY2"/>
                </a:cxn>
              </a:cxnLst>
              <a:rect l="l" t="t" r="r" b="b"/>
              <a:pathLst>
                <a:path w="118364" h="138989">
                  <a:moveTo>
                    <a:pt x="118364" y="0"/>
                  </a:moveTo>
                  <a:cubicBezTo>
                    <a:pt x="113906" y="27457"/>
                    <a:pt x="118313" y="59042"/>
                    <a:pt x="93624" y="78410"/>
                  </a:cubicBezTo>
                  <a:cubicBezTo>
                    <a:pt x="90907" y="80264"/>
                    <a:pt x="57277" y="114884"/>
                    <a:pt x="0" y="138989"/>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52FA8CAF-7800-1446-9572-FD3BF6EFA49A}"/>
                </a:ext>
              </a:extLst>
            </p:cNvPr>
            <p:cNvSpPr/>
            <p:nvPr/>
          </p:nvSpPr>
          <p:spPr>
            <a:xfrm>
              <a:off x="10853843" y="5886881"/>
              <a:ext cx="995121" cy="168948"/>
            </a:xfrm>
            <a:custGeom>
              <a:avLst/>
              <a:gdLst>
                <a:gd name="connsiteX0" fmla="*/ 995121 w 995121"/>
                <a:gd name="connsiteY0" fmla="*/ 168948 h 168948"/>
                <a:gd name="connsiteX1" fmla="*/ 952068 w 995121"/>
                <a:gd name="connsiteY1" fmla="*/ 105258 h 168948"/>
                <a:gd name="connsiteX2" fmla="*/ 761556 w 995121"/>
                <a:gd name="connsiteY2" fmla="*/ 2896 h 168948"/>
                <a:gd name="connsiteX3" fmla="*/ 746074 w 995121"/>
                <a:gd name="connsiteY3" fmla="*/ 17869 h 168948"/>
                <a:gd name="connsiteX4" fmla="*/ 502971 w 995121"/>
                <a:gd name="connsiteY4" fmla="*/ 138951 h 168948"/>
                <a:gd name="connsiteX5" fmla="*/ 296100 w 995121"/>
                <a:gd name="connsiteY5" fmla="*/ 29883 h 168948"/>
                <a:gd name="connsiteX6" fmla="*/ 268707 w 995121"/>
                <a:gd name="connsiteY6" fmla="*/ 0 h 168948"/>
                <a:gd name="connsiteX7" fmla="*/ 76708 w 995121"/>
                <a:gd name="connsiteY7" fmla="*/ 76302 h 168948"/>
                <a:gd name="connsiteX8" fmla="*/ 0 w 995121"/>
                <a:gd name="connsiteY8" fmla="*/ 165938 h 1689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95121" h="168948">
                  <a:moveTo>
                    <a:pt x="995121" y="168948"/>
                  </a:moveTo>
                  <a:cubicBezTo>
                    <a:pt x="978129" y="130620"/>
                    <a:pt x="952068" y="105258"/>
                    <a:pt x="952068" y="105258"/>
                  </a:cubicBezTo>
                  <a:lnTo>
                    <a:pt x="761556" y="2896"/>
                  </a:lnTo>
                  <a:cubicBezTo>
                    <a:pt x="756361" y="8204"/>
                    <a:pt x="751268" y="12954"/>
                    <a:pt x="746074" y="17869"/>
                  </a:cubicBezTo>
                  <a:cubicBezTo>
                    <a:pt x="617868" y="140284"/>
                    <a:pt x="502971" y="138951"/>
                    <a:pt x="502971" y="138951"/>
                  </a:cubicBezTo>
                  <a:cubicBezTo>
                    <a:pt x="418122" y="140284"/>
                    <a:pt x="336855" y="71095"/>
                    <a:pt x="296100" y="29883"/>
                  </a:cubicBezTo>
                  <a:cubicBezTo>
                    <a:pt x="278879" y="12548"/>
                    <a:pt x="268707" y="0"/>
                    <a:pt x="268707" y="0"/>
                  </a:cubicBezTo>
                  <a:cubicBezTo>
                    <a:pt x="246342" y="3759"/>
                    <a:pt x="76708" y="76302"/>
                    <a:pt x="76708" y="76302"/>
                  </a:cubicBezTo>
                  <a:cubicBezTo>
                    <a:pt x="76708" y="76302"/>
                    <a:pt x="28727" y="105372"/>
                    <a:pt x="0" y="165938"/>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099241A5-0B20-774F-BCB9-E2E895FEF539}"/>
                </a:ext>
              </a:extLst>
            </p:cNvPr>
            <p:cNvSpPr/>
            <p:nvPr/>
          </p:nvSpPr>
          <p:spPr>
            <a:xfrm>
              <a:off x="11286071" y="5747560"/>
              <a:ext cx="160680" cy="24127"/>
            </a:xfrm>
            <a:custGeom>
              <a:avLst/>
              <a:gdLst>
                <a:gd name="connsiteX0" fmla="*/ 0 w 160680"/>
                <a:gd name="connsiteY0" fmla="*/ 4064 h 24127"/>
                <a:gd name="connsiteX1" fmla="*/ 160680 w 160680"/>
                <a:gd name="connsiteY1" fmla="*/ 0 h 24127"/>
              </a:gdLst>
              <a:ahLst/>
              <a:cxnLst>
                <a:cxn ang="0">
                  <a:pos x="connsiteX0" y="connsiteY0"/>
                </a:cxn>
                <a:cxn ang="1">
                  <a:pos x="connsiteX1" y="connsiteY1"/>
                </a:cxn>
              </a:cxnLst>
              <a:rect l="l" t="t" r="r" b="b"/>
              <a:pathLst>
                <a:path w="160680" h="24127">
                  <a:moveTo>
                    <a:pt x="0" y="4064"/>
                  </a:moveTo>
                  <a:cubicBezTo>
                    <a:pt x="0" y="4064"/>
                    <a:pt x="75362" y="51803"/>
                    <a:pt x="16068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82E1A1D5-ED1A-6E41-8151-9492CF6A4841}"/>
              </a:ext>
            </a:extLst>
          </p:cNvPr>
          <p:cNvGrpSpPr/>
          <p:nvPr/>
        </p:nvGrpSpPr>
        <p:grpSpPr>
          <a:xfrm>
            <a:off x="2786210" y="4638112"/>
            <a:ext cx="1025424" cy="1003328"/>
            <a:chOff x="13548594" y="5104856"/>
            <a:chExt cx="1025424" cy="1003328"/>
          </a:xfrm>
        </p:grpSpPr>
        <p:sp>
          <p:nvSpPr>
            <p:cNvPr id="32" name="Freeform 3">
              <a:extLst>
                <a:ext uri="{FF2B5EF4-FFF2-40B4-BE49-F238E27FC236}">
                  <a16:creationId xmlns:a16="http://schemas.microsoft.com/office/drawing/2014/main" xmlns="" id="{9DDBBB7D-E8FF-0249-9076-FAFFE348EE2E}"/>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BC250735-F219-1540-8DCE-9F109F5FD6C3}"/>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5F8766CA-F3F2-DC48-BB77-30D9101408D3}"/>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9FEBA275-9991-FB44-B366-431D22BAB482}"/>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21B5F74E-1C56-F547-BD88-7FED77A4EE4F}"/>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ACC19341-1AE6-FD43-B321-45E96D8C825E}"/>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ADF6B711-D95C-2D48-8339-E3C7CDD57D7A}"/>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48D6D2E0-7DC2-3945-A403-F96F374D7720}"/>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6182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3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10" presetClass="entr" presetSubtype="0" fill="hold" grpId="0" nodeType="withEffect">
                                  <p:stCondLst>
                                    <p:cond delay="3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par>
                          <p:cTn id="13" fill="hold">
                            <p:stCondLst>
                              <p:cond delay="800"/>
                            </p:stCondLst>
                            <p:childTnLst>
                              <p:par>
                                <p:cTn id="14" presetID="10" presetClass="entr" presetSubtype="0" fill="hold" nodeType="afterEffect">
                                  <p:stCondLst>
                                    <p:cond delay="50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1800"/>
                            </p:stCondLst>
                            <p:childTnLst>
                              <p:par>
                                <p:cTn id="18" presetID="53" presetClass="entr" presetSubtype="16" fill="hold" nodeType="afterEffect">
                                  <p:stCondLst>
                                    <p:cond delay="60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2900"/>
                            </p:stCondLst>
                            <p:childTnLst>
                              <p:par>
                                <p:cTn id="27" presetID="10" presetClass="entr" presetSubtype="0" fill="hold" nodeType="afterEffect">
                                  <p:stCondLst>
                                    <p:cond delay="50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fade">
                                      <p:cBhvr>
                                        <p:cTn id="29" dur="500"/>
                                        <p:tgtEl>
                                          <p:spTgt spid="9">
                                            <p:txEl>
                                              <p:pRg st="0" end="0"/>
                                            </p:txEl>
                                          </p:spTgt>
                                        </p:tgtEl>
                                      </p:cBhvr>
                                    </p:animEffect>
                                  </p:childTnLst>
                                </p:cTn>
                              </p:par>
                            </p:childTnLst>
                          </p:cTn>
                        </p:par>
                        <p:par>
                          <p:cTn id="30" fill="hold">
                            <p:stCondLst>
                              <p:cond delay="3900"/>
                            </p:stCondLst>
                            <p:childTnLst>
                              <p:par>
                                <p:cTn id="31" presetID="10" presetClass="entr" presetSubtype="0" fill="hold" nodeType="afterEffect">
                                  <p:stCondLst>
                                    <p:cond delay="50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fade">
                                      <p:cBhvr>
                                        <p:cTn id="33" dur="500"/>
                                        <p:tgtEl>
                                          <p:spTgt spid="9">
                                            <p:txEl>
                                              <p:pRg st="1" end="1"/>
                                            </p:txEl>
                                          </p:spTgt>
                                        </p:tgtEl>
                                      </p:cBhvr>
                                    </p:animEffect>
                                  </p:childTnLst>
                                </p:cTn>
                              </p:par>
                            </p:childTnLst>
                          </p:cTn>
                        </p:par>
                        <p:par>
                          <p:cTn id="34" fill="hold">
                            <p:stCondLst>
                              <p:cond delay="4900"/>
                            </p:stCondLst>
                            <p:childTnLst>
                              <p:par>
                                <p:cTn id="35" presetID="10" presetClass="entr" presetSubtype="0" fill="hold" nodeType="afterEffect">
                                  <p:stCondLst>
                                    <p:cond delay="500"/>
                                  </p:stCondLst>
                                  <p:childTnLst>
                                    <p:set>
                                      <p:cBhvr>
                                        <p:cTn id="36" dur="1" fill="hold">
                                          <p:stCondLst>
                                            <p:cond delay="0"/>
                                          </p:stCondLst>
                                        </p:cTn>
                                        <p:tgtEl>
                                          <p:spTgt spid="9">
                                            <p:txEl>
                                              <p:pRg st="2" end="2"/>
                                            </p:txEl>
                                          </p:spTgt>
                                        </p:tgtEl>
                                        <p:attrNameLst>
                                          <p:attrName>style.visibility</p:attrName>
                                        </p:attrNameLst>
                                      </p:cBhvr>
                                      <p:to>
                                        <p:strVal val="visible"/>
                                      </p:to>
                                    </p:set>
                                    <p:animEffect transition="in" filter="fade">
                                      <p:cBhvr>
                                        <p:cTn id="3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D4FBBF9C-8228-C44A-9BF7-6A50013B790B}"/>
              </a:ext>
            </a:extLst>
          </p:cNvPr>
          <p:cNvSpPr/>
          <p:nvPr/>
        </p:nvSpPr>
        <p:spPr>
          <a:xfrm>
            <a:off x="0" y="1"/>
            <a:ext cx="12192000" cy="19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838200" y="507242"/>
            <a:ext cx="10515600" cy="997196"/>
          </a:xfrm>
        </p:spPr>
        <p:txBody>
          <a:bodyPr/>
          <a:lstStyle/>
          <a:p>
            <a:r>
              <a:rPr lang="en-US" dirty="0">
                <a:solidFill>
                  <a:schemeClr val="bg1"/>
                </a:solidFill>
              </a:rPr>
              <a:t>Transition Assistance: Tap into affordable </a:t>
            </a:r>
            <a:br>
              <a:rPr lang="en-US" dirty="0">
                <a:solidFill>
                  <a:schemeClr val="bg1"/>
                </a:solidFill>
              </a:rPr>
            </a:br>
            <a:r>
              <a:rPr lang="en-US" dirty="0">
                <a:solidFill>
                  <a:schemeClr val="bg1"/>
                </a:solidFill>
              </a:rPr>
              <a:t>coverage options. </a:t>
            </a:r>
          </a:p>
        </p:txBody>
      </p:sp>
      <p:sp>
        <p:nvSpPr>
          <p:cNvPr id="2" name="TextBox 1">
            <a:extLst>
              <a:ext uri="{FF2B5EF4-FFF2-40B4-BE49-F238E27FC236}">
                <a16:creationId xmlns:a16="http://schemas.microsoft.com/office/drawing/2014/main" xmlns="" id="{A912CB7F-46DA-CD41-991D-F5E7A38F0CBF}"/>
              </a:ext>
            </a:extLst>
          </p:cNvPr>
          <p:cNvSpPr txBox="1"/>
          <p:nvPr/>
        </p:nvSpPr>
        <p:spPr>
          <a:xfrm>
            <a:off x="1176943" y="5228521"/>
            <a:ext cx="2863735" cy="553998"/>
          </a:xfrm>
          <a:prstGeom prst="rect">
            <a:avLst/>
          </a:prstGeom>
          <a:noFill/>
        </p:spPr>
        <p:txBody>
          <a:bodyPr wrap="square" lIns="0" tIns="0" rIns="0" bIns="0" rtlCol="0">
            <a:spAutoFit/>
          </a:bodyPr>
          <a:lstStyle/>
          <a:p>
            <a:pPr algn="ctr"/>
            <a:r>
              <a:rPr lang="en-US" dirty="0">
                <a:solidFill>
                  <a:schemeClr val="tx2"/>
                </a:solidFill>
              </a:rPr>
              <a:t>No cost program helps clear up coverage confusion.</a:t>
            </a:r>
          </a:p>
        </p:txBody>
      </p:sp>
      <p:sp>
        <p:nvSpPr>
          <p:cNvPr id="7" name="TextBox 6">
            <a:extLst>
              <a:ext uri="{FF2B5EF4-FFF2-40B4-BE49-F238E27FC236}">
                <a16:creationId xmlns:a16="http://schemas.microsoft.com/office/drawing/2014/main" xmlns="" id="{C3CB61F5-5508-0441-93FE-80C493E1FAD3}"/>
              </a:ext>
            </a:extLst>
          </p:cNvPr>
          <p:cNvSpPr txBox="1"/>
          <p:nvPr/>
        </p:nvSpPr>
        <p:spPr>
          <a:xfrm>
            <a:off x="4585478" y="5228521"/>
            <a:ext cx="3021044" cy="553998"/>
          </a:xfrm>
          <a:prstGeom prst="rect">
            <a:avLst/>
          </a:prstGeom>
          <a:noFill/>
        </p:spPr>
        <p:txBody>
          <a:bodyPr wrap="square" lIns="0" tIns="0" rIns="0" bIns="0" rtlCol="0">
            <a:spAutoFit/>
          </a:bodyPr>
          <a:lstStyle/>
          <a:p>
            <a:pPr algn="ctr"/>
            <a:r>
              <a:rPr lang="en-US" dirty="0">
                <a:solidFill>
                  <a:schemeClr val="tx2"/>
                </a:solidFill>
              </a:rPr>
              <a:t>Affordable healthcare options for COBRA-eligible employees.</a:t>
            </a:r>
          </a:p>
        </p:txBody>
      </p:sp>
      <p:sp>
        <p:nvSpPr>
          <p:cNvPr id="11" name="TextBox 10">
            <a:extLst>
              <a:ext uri="{FF2B5EF4-FFF2-40B4-BE49-F238E27FC236}">
                <a16:creationId xmlns:a16="http://schemas.microsoft.com/office/drawing/2014/main" xmlns="" id="{3CDD4427-B1ED-314C-BE63-E8A4DDAB9C13}"/>
              </a:ext>
            </a:extLst>
          </p:cNvPr>
          <p:cNvSpPr txBox="1"/>
          <p:nvPr/>
        </p:nvSpPr>
        <p:spPr>
          <a:xfrm>
            <a:off x="8076824" y="5250321"/>
            <a:ext cx="3012732" cy="553998"/>
          </a:xfrm>
          <a:prstGeom prst="rect">
            <a:avLst/>
          </a:prstGeom>
          <a:noFill/>
        </p:spPr>
        <p:txBody>
          <a:bodyPr wrap="square" lIns="0" tIns="0" rIns="0" bIns="0" rtlCol="0">
            <a:spAutoFit/>
          </a:bodyPr>
          <a:lstStyle/>
          <a:p>
            <a:pPr algn="ctr"/>
            <a:r>
              <a:rPr lang="en-US" dirty="0">
                <a:solidFill>
                  <a:schemeClr val="tx2"/>
                </a:solidFill>
              </a:rPr>
              <a:t>Guidance from licensed benefits advisors. </a:t>
            </a:r>
          </a:p>
        </p:txBody>
      </p:sp>
      <p:sp>
        <p:nvSpPr>
          <p:cNvPr id="17" name="Oval 16">
            <a:extLst>
              <a:ext uri="{FF2B5EF4-FFF2-40B4-BE49-F238E27FC236}">
                <a16:creationId xmlns:a16="http://schemas.microsoft.com/office/drawing/2014/main" xmlns="" id="{24636B39-C39B-5146-A628-89761395890D}"/>
              </a:ext>
            </a:extLst>
          </p:cNvPr>
          <p:cNvSpPr/>
          <p:nvPr/>
        </p:nvSpPr>
        <p:spPr>
          <a:xfrm>
            <a:off x="8567651"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xmlns="" id="{06298295-9D82-D14D-A0C9-C7E0249C1598}"/>
              </a:ext>
            </a:extLst>
          </p:cNvPr>
          <p:cNvGrpSpPr/>
          <p:nvPr/>
        </p:nvGrpSpPr>
        <p:grpSpPr>
          <a:xfrm>
            <a:off x="8899370" y="2934544"/>
            <a:ext cx="1367638" cy="1367688"/>
            <a:chOff x="7834796" y="5159502"/>
            <a:chExt cx="1367638" cy="1367688"/>
          </a:xfrm>
        </p:grpSpPr>
        <p:sp>
          <p:nvSpPr>
            <p:cNvPr id="19" name="Freeform 3">
              <a:extLst>
                <a:ext uri="{FF2B5EF4-FFF2-40B4-BE49-F238E27FC236}">
                  <a16:creationId xmlns:a16="http://schemas.microsoft.com/office/drawing/2014/main" xmlns="" id="{28BFB81D-E213-9A46-8429-75870FFDA357}"/>
                </a:ext>
              </a:extLst>
            </p:cNvPr>
            <p:cNvSpPr/>
            <p:nvPr/>
          </p:nvSpPr>
          <p:spPr>
            <a:xfrm>
              <a:off x="7834796" y="5159502"/>
              <a:ext cx="1367638" cy="1367688"/>
            </a:xfrm>
            <a:custGeom>
              <a:avLst/>
              <a:gdLst>
                <a:gd name="connsiteX0" fmla="*/ 1367638 w 1367638"/>
                <a:gd name="connsiteY0" fmla="*/ 683844 h 1367688"/>
                <a:gd name="connsiteX1" fmla="*/ 683793 w 1367638"/>
                <a:gd name="connsiteY1" fmla="*/ 1367688 h 1367688"/>
                <a:gd name="connsiteX2" fmla="*/ 0 w 1367638"/>
                <a:gd name="connsiteY2" fmla="*/ 683844 h 1367688"/>
                <a:gd name="connsiteX3" fmla="*/ 683793 w 1367638"/>
                <a:gd name="connsiteY3" fmla="*/ 0 h 1367688"/>
                <a:gd name="connsiteX4" fmla="*/ 1367638 w 1367638"/>
                <a:gd name="connsiteY4" fmla="*/ 683844 h 1367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688">
                  <a:moveTo>
                    <a:pt x="1367638" y="683844"/>
                  </a:moveTo>
                  <a:cubicBezTo>
                    <a:pt x="1367638" y="1061517"/>
                    <a:pt x="1061466" y="1367688"/>
                    <a:pt x="683793" y="1367688"/>
                  </a:cubicBezTo>
                  <a:cubicBezTo>
                    <a:pt x="306121" y="1367688"/>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AC3C22F-908A-CA4E-AB6E-2DCD2AAD8A87}"/>
                </a:ext>
              </a:extLst>
            </p:cNvPr>
            <p:cNvSpPr/>
            <p:nvPr/>
          </p:nvSpPr>
          <p:spPr>
            <a:xfrm>
              <a:off x="8226966" y="5496212"/>
              <a:ext cx="576230" cy="602053"/>
            </a:xfrm>
            <a:custGeom>
              <a:avLst/>
              <a:gdLst>
                <a:gd name="connsiteX0" fmla="*/ 533647 w 576230"/>
                <a:gd name="connsiteY0" fmla="*/ 185048 h 602053"/>
                <a:gd name="connsiteX1" fmla="*/ 448227 w 576230"/>
                <a:gd name="connsiteY1" fmla="*/ 61350 h 602053"/>
                <a:gd name="connsiteX2" fmla="*/ 205834 w 576230"/>
                <a:gd name="connsiteY2" fmla="*/ 15592 h 602053"/>
                <a:gd name="connsiteX3" fmla="*/ 18 w 576230"/>
                <a:gd name="connsiteY3" fmla="*/ 378164 h 602053"/>
                <a:gd name="connsiteX4" fmla="*/ 51466 w 576230"/>
                <a:gd name="connsiteY4" fmla="*/ 542731 h 602053"/>
                <a:gd name="connsiteX5" fmla="*/ 229748 w 576230"/>
                <a:gd name="connsiteY5" fmla="*/ 602053 h 602053"/>
                <a:gd name="connsiteX6" fmla="*/ 232352 w 576230"/>
                <a:gd name="connsiteY6" fmla="*/ 572233 h 602053"/>
                <a:gd name="connsiteX7" fmla="*/ 146195 w 576230"/>
                <a:gd name="connsiteY7" fmla="*/ 492020 h 602053"/>
                <a:gd name="connsiteX8" fmla="*/ 109784 w 576230"/>
                <a:gd name="connsiteY8" fmla="*/ 307298 h 602053"/>
                <a:gd name="connsiteX9" fmla="*/ 297262 w 576230"/>
                <a:gd name="connsiteY9" fmla="*/ 255114 h 602053"/>
                <a:gd name="connsiteX10" fmla="*/ 452735 w 576230"/>
                <a:gd name="connsiteY10" fmla="*/ 156397 h 602053"/>
                <a:gd name="connsiteX11" fmla="*/ 445877 w 576230"/>
                <a:gd name="connsiteY11" fmla="*/ 492020 h 602053"/>
                <a:gd name="connsiteX12" fmla="*/ 379075 w 576230"/>
                <a:gd name="connsiteY12" fmla="*/ 559533 h 602053"/>
                <a:gd name="connsiteX13" fmla="*/ 383215 w 576230"/>
                <a:gd name="connsiteY13" fmla="*/ 592274 h 602053"/>
                <a:gd name="connsiteX14" fmla="*/ 576230 w 576230"/>
                <a:gd name="connsiteY14" fmla="*/ 501583 h 602053"/>
                <a:gd name="connsiteX15" fmla="*/ 535082 w 576230"/>
                <a:gd name="connsiteY15" fmla="*/ 357590 h 602053"/>
                <a:gd name="connsiteX16" fmla="*/ 533913 w 576230"/>
                <a:gd name="connsiteY16" fmla="*/ 186483 h 602053"/>
                <a:gd name="connsiteX17" fmla="*/ 533647 w 576230"/>
                <a:gd name="connsiteY17" fmla="*/ 185048 h 6020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3">
                  <a:moveTo>
                    <a:pt x="533647" y="185048"/>
                  </a:moveTo>
                  <a:cubicBezTo>
                    <a:pt x="524503" y="126361"/>
                    <a:pt x="501490" y="74647"/>
                    <a:pt x="448227" y="61350"/>
                  </a:cubicBezTo>
                  <a:cubicBezTo>
                    <a:pt x="448227" y="61350"/>
                    <a:pt x="397134" y="-37304"/>
                    <a:pt x="205834" y="15592"/>
                  </a:cubicBezTo>
                  <a:cubicBezTo>
                    <a:pt x="-11780" y="75815"/>
                    <a:pt x="437" y="277491"/>
                    <a:pt x="18" y="378164"/>
                  </a:cubicBezTo>
                  <a:cubicBezTo>
                    <a:pt x="-350" y="472411"/>
                    <a:pt x="51466" y="542731"/>
                    <a:pt x="51466" y="542731"/>
                  </a:cubicBezTo>
                  <a:cubicBezTo>
                    <a:pt x="51466" y="542731"/>
                    <a:pt x="104780" y="593175"/>
                    <a:pt x="229748" y="602053"/>
                  </a:cubicBezTo>
                  <a:cubicBezTo>
                    <a:pt x="231501" y="591207"/>
                    <a:pt x="232200" y="581009"/>
                    <a:pt x="232352" y="572233"/>
                  </a:cubicBezTo>
                  <a:cubicBezTo>
                    <a:pt x="182238" y="543048"/>
                    <a:pt x="146195" y="492020"/>
                    <a:pt x="146195" y="492020"/>
                  </a:cubicBezTo>
                  <a:cubicBezTo>
                    <a:pt x="96068" y="417026"/>
                    <a:pt x="109784" y="307298"/>
                    <a:pt x="109784" y="307298"/>
                  </a:cubicBezTo>
                  <a:cubicBezTo>
                    <a:pt x="109784" y="307298"/>
                    <a:pt x="256965" y="275205"/>
                    <a:pt x="297262" y="255114"/>
                  </a:cubicBezTo>
                  <a:cubicBezTo>
                    <a:pt x="401287" y="203285"/>
                    <a:pt x="452735" y="156397"/>
                    <a:pt x="452735" y="156397"/>
                  </a:cubicBezTo>
                  <a:cubicBezTo>
                    <a:pt x="452735" y="156397"/>
                    <a:pt x="514508" y="391398"/>
                    <a:pt x="445877" y="492020"/>
                  </a:cubicBezTo>
                  <a:cubicBezTo>
                    <a:pt x="445877" y="492020"/>
                    <a:pt x="418826" y="530298"/>
                    <a:pt x="379075" y="559533"/>
                  </a:cubicBezTo>
                  <a:cubicBezTo>
                    <a:pt x="379393" y="571433"/>
                    <a:pt x="380980" y="582177"/>
                    <a:pt x="383215" y="592274"/>
                  </a:cubicBezTo>
                  <a:cubicBezTo>
                    <a:pt x="518394" y="565858"/>
                    <a:pt x="576230" y="501583"/>
                    <a:pt x="576230" y="501583"/>
                  </a:cubicBezTo>
                  <a:cubicBezTo>
                    <a:pt x="576230" y="501583"/>
                    <a:pt x="532478" y="401659"/>
                    <a:pt x="535082" y="357590"/>
                  </a:cubicBezTo>
                  <a:cubicBezTo>
                    <a:pt x="537469" y="317344"/>
                    <a:pt x="543261" y="248256"/>
                    <a:pt x="533913" y="186483"/>
                  </a:cubicBezTo>
                  <a:lnTo>
                    <a:pt x="533647" y="185048"/>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28638D1D-0CA4-504D-97F4-5783B40F9467}"/>
                </a:ext>
              </a:extLst>
            </p:cNvPr>
            <p:cNvSpPr/>
            <p:nvPr/>
          </p:nvSpPr>
          <p:spPr>
            <a:xfrm>
              <a:off x="8619142" y="6086655"/>
              <a:ext cx="128714" cy="127241"/>
            </a:xfrm>
            <a:custGeom>
              <a:avLst/>
              <a:gdLst>
                <a:gd name="connsiteX0" fmla="*/ 128714 w 128714"/>
                <a:gd name="connsiteY0" fmla="*/ 127241 h 127241"/>
                <a:gd name="connsiteX1" fmla="*/ 31013 w 128714"/>
                <a:gd name="connsiteY1" fmla="*/ 77864 h 127241"/>
                <a:gd name="connsiteX2" fmla="*/ 0 w 128714"/>
                <a:gd name="connsiteY2" fmla="*/ 0 h 127241"/>
              </a:gdLst>
              <a:ahLst/>
              <a:cxnLst>
                <a:cxn ang="0">
                  <a:pos x="connsiteX0" y="connsiteY0"/>
                </a:cxn>
                <a:cxn ang="1">
                  <a:pos x="connsiteX1" y="connsiteY1"/>
                </a:cxn>
                <a:cxn ang="2">
                  <a:pos x="connsiteX2" y="connsiteY2"/>
                </a:cxn>
              </a:cxnLst>
              <a:rect l="l" t="t" r="r" b="b"/>
              <a:pathLst>
                <a:path w="128714" h="127241">
                  <a:moveTo>
                    <a:pt x="128714" y="127241"/>
                  </a:moveTo>
                  <a:cubicBezTo>
                    <a:pt x="97892" y="114808"/>
                    <a:pt x="62052" y="98171"/>
                    <a:pt x="31013" y="77864"/>
                  </a:cubicBezTo>
                  <a:cubicBezTo>
                    <a:pt x="17462" y="63830"/>
                    <a:pt x="8026" y="36728"/>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45B32671-87EF-A940-9BBC-0000AD72D695}"/>
                </a:ext>
              </a:extLst>
            </p:cNvPr>
            <p:cNvSpPr/>
            <p:nvPr/>
          </p:nvSpPr>
          <p:spPr>
            <a:xfrm>
              <a:off x="8333988" y="6097085"/>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62" y="25248"/>
                    <a:pt x="108814" y="54305"/>
                    <a:pt x="86106" y="72111"/>
                  </a:cubicBezTo>
                  <a:cubicBezTo>
                    <a:pt x="83617" y="73812"/>
                    <a:pt x="52680" y="105651"/>
                    <a:pt x="0" y="127813"/>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B7968A1B-A072-4F4C-BFD2-8660C15D242A}"/>
                </a:ext>
              </a:extLst>
            </p:cNvPr>
            <p:cNvSpPr/>
            <p:nvPr/>
          </p:nvSpPr>
          <p:spPr>
            <a:xfrm>
              <a:off x="8061691" y="6197450"/>
              <a:ext cx="915175" cy="155372"/>
            </a:xfrm>
            <a:custGeom>
              <a:avLst/>
              <a:gdLst>
                <a:gd name="connsiteX0" fmla="*/ 915175 w 915175"/>
                <a:gd name="connsiteY0" fmla="*/ 155372 h 155372"/>
                <a:gd name="connsiteX1" fmla="*/ 875576 w 915175"/>
                <a:gd name="connsiteY1" fmla="*/ 96799 h 155372"/>
                <a:gd name="connsiteX2" fmla="*/ 700380 w 915175"/>
                <a:gd name="connsiteY2" fmla="*/ 2654 h 155372"/>
                <a:gd name="connsiteX3" fmla="*/ 686130 w 915175"/>
                <a:gd name="connsiteY3" fmla="*/ 16421 h 155372"/>
                <a:gd name="connsiteX4" fmla="*/ 462559 w 915175"/>
                <a:gd name="connsiteY4" fmla="*/ 127787 h 155372"/>
                <a:gd name="connsiteX5" fmla="*/ 272313 w 915175"/>
                <a:gd name="connsiteY5" fmla="*/ 27483 h 155372"/>
                <a:gd name="connsiteX6" fmla="*/ 247117 w 915175"/>
                <a:gd name="connsiteY6" fmla="*/ 0 h 155372"/>
                <a:gd name="connsiteX7" fmla="*/ 70536 w 915175"/>
                <a:gd name="connsiteY7" fmla="*/ 70167 h 155372"/>
                <a:gd name="connsiteX8" fmla="*/ 0 w 915175"/>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75" h="155372">
                  <a:moveTo>
                    <a:pt x="915175" y="155372"/>
                  </a:moveTo>
                  <a:cubicBezTo>
                    <a:pt x="899554" y="120129"/>
                    <a:pt x="875576" y="96799"/>
                    <a:pt x="875576" y="96799"/>
                  </a:cubicBezTo>
                  <a:lnTo>
                    <a:pt x="700380" y="2654"/>
                  </a:lnTo>
                  <a:cubicBezTo>
                    <a:pt x="695592" y="7544"/>
                    <a:pt x="690918" y="11913"/>
                    <a:pt x="686130" y="16421"/>
                  </a:cubicBezTo>
                  <a:cubicBezTo>
                    <a:pt x="568236" y="129007"/>
                    <a:pt x="462559" y="127787"/>
                    <a:pt x="462559" y="127787"/>
                  </a:cubicBezTo>
                  <a:cubicBezTo>
                    <a:pt x="384531" y="129007"/>
                    <a:pt x="309791" y="65380"/>
                    <a:pt x="272313" y="27483"/>
                  </a:cubicBezTo>
                  <a:cubicBezTo>
                    <a:pt x="256477" y="11532"/>
                    <a:pt x="247117" y="0"/>
                    <a:pt x="247117" y="0"/>
                  </a:cubicBezTo>
                  <a:cubicBezTo>
                    <a:pt x="226543" y="3454"/>
                    <a:pt x="70536" y="70167"/>
                    <a:pt x="70536" y="70167"/>
                  </a:cubicBezTo>
                  <a:cubicBezTo>
                    <a:pt x="70536" y="70167"/>
                    <a:pt x="26416" y="96901"/>
                    <a:pt x="0" y="152603"/>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E04347C4-B958-C949-A40C-9F1E67420E95}"/>
                </a:ext>
              </a:extLst>
            </p:cNvPr>
            <p:cNvSpPr/>
            <p:nvPr/>
          </p:nvSpPr>
          <p:spPr>
            <a:xfrm>
              <a:off x="8459192" y="6069322"/>
              <a:ext cx="147777" cy="22186"/>
            </a:xfrm>
            <a:custGeom>
              <a:avLst/>
              <a:gdLst>
                <a:gd name="connsiteX0" fmla="*/ 0 w 147777"/>
                <a:gd name="connsiteY0" fmla="*/ 3734 h 22186"/>
                <a:gd name="connsiteX1" fmla="*/ 147777 w 147777"/>
                <a:gd name="connsiteY1" fmla="*/ 0 h 22186"/>
              </a:gdLst>
              <a:ahLst/>
              <a:cxnLst>
                <a:cxn ang="0">
                  <a:pos x="connsiteX0" y="connsiteY0"/>
                </a:cxn>
                <a:cxn ang="1">
                  <a:pos x="connsiteX1" y="connsiteY1"/>
                </a:cxn>
              </a:cxnLst>
              <a:rect l="l" t="t" r="r" b="b"/>
              <a:pathLst>
                <a:path w="147777" h="22186">
                  <a:moveTo>
                    <a:pt x="0" y="3734"/>
                  </a:moveTo>
                  <a:cubicBezTo>
                    <a:pt x="0" y="3734"/>
                    <a:pt x="69317" y="47638"/>
                    <a:pt x="147777"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Group 34">
            <a:extLst>
              <a:ext uri="{FF2B5EF4-FFF2-40B4-BE49-F238E27FC236}">
                <a16:creationId xmlns:a16="http://schemas.microsoft.com/office/drawing/2014/main" xmlns="" id="{02878797-FEE2-344B-AF05-5414BF748FBB}"/>
              </a:ext>
            </a:extLst>
          </p:cNvPr>
          <p:cNvGrpSpPr/>
          <p:nvPr/>
        </p:nvGrpSpPr>
        <p:grpSpPr>
          <a:xfrm>
            <a:off x="5080462" y="2602850"/>
            <a:ext cx="2031076" cy="2031076"/>
            <a:chOff x="5080462" y="2602850"/>
            <a:chExt cx="2031076" cy="2031076"/>
          </a:xfrm>
        </p:grpSpPr>
        <p:sp>
          <p:nvSpPr>
            <p:cNvPr id="16" name="Oval 15">
              <a:extLst>
                <a:ext uri="{FF2B5EF4-FFF2-40B4-BE49-F238E27FC236}">
                  <a16:creationId xmlns:a16="http://schemas.microsoft.com/office/drawing/2014/main" xmlns="" id="{AE45019D-8F3D-204A-BA6D-2DB704B65401}"/>
                </a:ext>
              </a:extLst>
            </p:cNvPr>
            <p:cNvSpPr/>
            <p:nvPr/>
          </p:nvSpPr>
          <p:spPr>
            <a:xfrm>
              <a:off x="5080462"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xmlns="" id="{AE98D84C-437E-474B-8952-7E5EBA43F382}"/>
                </a:ext>
              </a:extLst>
            </p:cNvPr>
            <p:cNvGrpSpPr/>
            <p:nvPr/>
          </p:nvGrpSpPr>
          <p:grpSpPr>
            <a:xfrm>
              <a:off x="5488345" y="3021518"/>
              <a:ext cx="1215310" cy="1193741"/>
              <a:chOff x="6439109" y="1012992"/>
              <a:chExt cx="1215310" cy="1193741"/>
            </a:xfrm>
          </p:grpSpPr>
          <p:grpSp>
            <p:nvGrpSpPr>
              <p:cNvPr id="26" name="Group 25">
                <a:extLst>
                  <a:ext uri="{FF2B5EF4-FFF2-40B4-BE49-F238E27FC236}">
                    <a16:creationId xmlns:a16="http://schemas.microsoft.com/office/drawing/2014/main" xmlns="" id="{AD193BDC-17F7-0744-8084-4F248704E51E}"/>
                  </a:ext>
                </a:extLst>
              </p:cNvPr>
              <p:cNvGrpSpPr/>
              <p:nvPr/>
            </p:nvGrpSpPr>
            <p:grpSpPr>
              <a:xfrm>
                <a:off x="6924143" y="1012992"/>
                <a:ext cx="730276" cy="1193741"/>
                <a:chOff x="11805543" y="5050301"/>
                <a:chExt cx="730276" cy="1193741"/>
              </a:xfrm>
            </p:grpSpPr>
            <p:sp>
              <p:nvSpPr>
                <p:cNvPr id="30" name="Freeform 3">
                  <a:extLst>
                    <a:ext uri="{FF2B5EF4-FFF2-40B4-BE49-F238E27FC236}">
                      <a16:creationId xmlns:a16="http://schemas.microsoft.com/office/drawing/2014/main" xmlns="" id="{C4639D74-5B01-AC46-A926-AA35F59C213D}"/>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FA782D8C-7121-0843-9F9F-3B4A3649BD76}"/>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66F22F4-2807-C247-AFCB-F05DFCBE312F}"/>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B5048E45-39EA-1F4F-B653-0A7261532959}"/>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7790142D-2612-5741-ADA2-A08D89FA735F}"/>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F5D02AAD-3122-2947-AA44-637B8E1592CE}"/>
                  </a:ext>
                </a:extLst>
              </p:cNvPr>
              <p:cNvGrpSpPr/>
              <p:nvPr/>
            </p:nvGrpSpPr>
            <p:grpSpPr>
              <a:xfrm>
                <a:off x="6439109" y="1276842"/>
                <a:ext cx="323355" cy="666039"/>
                <a:chOff x="4726260" y="3871486"/>
                <a:chExt cx="323355" cy="666039"/>
              </a:xfrm>
            </p:grpSpPr>
            <p:sp>
              <p:nvSpPr>
                <p:cNvPr id="28" name="Freeform 3">
                  <a:extLst>
                    <a:ext uri="{FF2B5EF4-FFF2-40B4-BE49-F238E27FC236}">
                      <a16:creationId xmlns:a16="http://schemas.microsoft.com/office/drawing/2014/main" xmlns="" id="{910B35A3-68E3-9B43-989C-C4FF62B6EB0A}"/>
                    </a:ext>
                  </a:extLst>
                </p:cNvPr>
                <p:cNvSpPr/>
                <p:nvPr/>
              </p:nvSpPr>
              <p:spPr>
                <a:xfrm>
                  <a:off x="4726260" y="39458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49F45136-8FAC-0542-9329-A2EDC4B0F421}"/>
                    </a:ext>
                  </a:extLst>
                </p:cNvPr>
                <p:cNvSpPr/>
                <p:nvPr/>
              </p:nvSpPr>
              <p:spPr>
                <a:xfrm>
                  <a:off x="4887938" y="38714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45" name="Group 44">
            <a:extLst>
              <a:ext uri="{FF2B5EF4-FFF2-40B4-BE49-F238E27FC236}">
                <a16:creationId xmlns:a16="http://schemas.microsoft.com/office/drawing/2014/main" xmlns="" id="{A489F597-3850-FF4E-B0D7-D9038306AFAC}"/>
              </a:ext>
            </a:extLst>
          </p:cNvPr>
          <p:cNvGrpSpPr/>
          <p:nvPr/>
        </p:nvGrpSpPr>
        <p:grpSpPr>
          <a:xfrm>
            <a:off x="1593273" y="2602850"/>
            <a:ext cx="2031076" cy="2031076"/>
            <a:chOff x="1593273" y="2602850"/>
            <a:chExt cx="2031076" cy="2031076"/>
          </a:xfrm>
        </p:grpSpPr>
        <p:sp>
          <p:nvSpPr>
            <p:cNvPr id="6" name="Oval 5">
              <a:extLst>
                <a:ext uri="{FF2B5EF4-FFF2-40B4-BE49-F238E27FC236}">
                  <a16:creationId xmlns:a16="http://schemas.microsoft.com/office/drawing/2014/main" xmlns="" id="{D08758EA-0EA5-2A46-9407-9FE928D3BE4D}"/>
                </a:ext>
              </a:extLst>
            </p:cNvPr>
            <p:cNvSpPr/>
            <p:nvPr/>
          </p:nvSpPr>
          <p:spPr>
            <a:xfrm>
              <a:off x="1593273"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6" name="Group 35">
              <a:extLst>
                <a:ext uri="{FF2B5EF4-FFF2-40B4-BE49-F238E27FC236}">
                  <a16:creationId xmlns:a16="http://schemas.microsoft.com/office/drawing/2014/main" xmlns="" id="{0A1628A0-8A09-0A4B-B4F2-5BDD12AC4AAA}"/>
                </a:ext>
              </a:extLst>
            </p:cNvPr>
            <p:cNvGrpSpPr/>
            <p:nvPr/>
          </p:nvGrpSpPr>
          <p:grpSpPr>
            <a:xfrm>
              <a:off x="1997664" y="3159292"/>
              <a:ext cx="1222295" cy="918193"/>
              <a:chOff x="9762565" y="3505200"/>
              <a:chExt cx="1503324" cy="1129303"/>
            </a:xfrm>
          </p:grpSpPr>
          <p:grpSp>
            <p:nvGrpSpPr>
              <p:cNvPr id="37" name="Group 36">
                <a:extLst>
                  <a:ext uri="{FF2B5EF4-FFF2-40B4-BE49-F238E27FC236}">
                    <a16:creationId xmlns:a16="http://schemas.microsoft.com/office/drawing/2014/main" xmlns="" id="{CA0C637A-F2C5-8C45-B53E-A5A68FF8784E}"/>
                  </a:ext>
                </a:extLst>
              </p:cNvPr>
              <p:cNvGrpSpPr/>
              <p:nvPr/>
            </p:nvGrpSpPr>
            <p:grpSpPr>
              <a:xfrm>
                <a:off x="9762565" y="3505200"/>
                <a:ext cx="1503324" cy="1129303"/>
                <a:chOff x="3873984" y="7007725"/>
                <a:chExt cx="1503324" cy="1129303"/>
              </a:xfrm>
            </p:grpSpPr>
            <p:sp>
              <p:nvSpPr>
                <p:cNvPr id="41" name="Freeform 3">
                  <a:extLst>
                    <a:ext uri="{FF2B5EF4-FFF2-40B4-BE49-F238E27FC236}">
                      <a16:creationId xmlns:a16="http://schemas.microsoft.com/office/drawing/2014/main" xmlns="" id="{562747C8-8D5A-264A-856C-93DD43571716}"/>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36901FA9-2589-8049-9876-46056AF3BFAA}"/>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6CDE2D1D-57CB-CC4B-8EE8-220905E206F7}"/>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D1CA0F5F-6C28-714A-8869-78291DBD3664}"/>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Group 37">
                <a:extLst>
                  <a:ext uri="{FF2B5EF4-FFF2-40B4-BE49-F238E27FC236}">
                    <a16:creationId xmlns:a16="http://schemas.microsoft.com/office/drawing/2014/main" xmlns="" id="{40376EAC-E4BD-CF47-9A1E-7B56FD4DAAD2}"/>
                  </a:ext>
                </a:extLst>
              </p:cNvPr>
              <p:cNvGrpSpPr/>
              <p:nvPr/>
            </p:nvGrpSpPr>
            <p:grpSpPr>
              <a:xfrm>
                <a:off x="10318074" y="3724651"/>
                <a:ext cx="502326" cy="542549"/>
                <a:chOff x="14859000" y="2238721"/>
                <a:chExt cx="864645" cy="933880"/>
              </a:xfrm>
            </p:grpSpPr>
            <p:sp>
              <p:nvSpPr>
                <p:cNvPr id="39" name="Freeform 3">
                  <a:extLst>
                    <a:ext uri="{FF2B5EF4-FFF2-40B4-BE49-F238E27FC236}">
                      <a16:creationId xmlns:a16="http://schemas.microsoft.com/office/drawing/2014/main" xmlns="" id="{D5A515EB-A3C4-AD42-B975-1DB61520DD18}"/>
                    </a:ext>
                  </a:extLst>
                </p:cNvPr>
                <p:cNvSpPr/>
                <p:nvPr/>
              </p:nvSpPr>
              <p:spPr>
                <a:xfrm>
                  <a:off x="14859000" y="2238721"/>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176C4D66-7793-7A43-B643-A10353FEB2FB}"/>
                    </a:ext>
                  </a:extLst>
                </p:cNvPr>
                <p:cNvSpPr/>
                <p:nvPr/>
              </p:nvSpPr>
              <p:spPr>
                <a:xfrm>
                  <a:off x="15498842" y="2923414"/>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1649131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xmlns="" id="{5FB52F26-774D-0C45-9652-682543F89924}"/>
              </a:ext>
            </a:extLst>
          </p:cNvPr>
          <p:cNvGrpSpPr/>
          <p:nvPr/>
        </p:nvGrpSpPr>
        <p:grpSpPr>
          <a:xfrm>
            <a:off x="250983" y="2172705"/>
            <a:ext cx="6096000" cy="3371893"/>
            <a:chOff x="250983" y="2291973"/>
            <a:chExt cx="6096000" cy="3371893"/>
          </a:xfrm>
        </p:grpSpPr>
        <p:pic>
          <p:nvPicPr>
            <p:cNvPr id="11" name="Picture 10">
              <a:extLst>
                <a:ext uri="{FF2B5EF4-FFF2-40B4-BE49-F238E27FC236}">
                  <a16:creationId xmlns:a16="http://schemas.microsoft.com/office/drawing/2014/main" xmlns="" id="{FF5529B9-6707-A345-B773-DD51528E854A}"/>
                </a:ext>
              </a:extLst>
            </p:cNvPr>
            <p:cNvPicPr>
              <a:picLocks noChangeAspect="1"/>
            </p:cNvPicPr>
            <p:nvPr/>
          </p:nvPicPr>
          <p:blipFill>
            <a:blip r:embed="rId2"/>
            <a:stretch>
              <a:fillRect/>
            </a:stretch>
          </p:blipFill>
          <p:spPr>
            <a:xfrm>
              <a:off x="250983" y="2291973"/>
              <a:ext cx="6096000" cy="3371893"/>
            </a:xfrm>
            <a:prstGeom prst="rect">
              <a:avLst/>
            </a:prstGeom>
            <a:effectLst>
              <a:reflection blurRad="6350" stA="52000" endA="300" endPos="35000" dir="5400000" sy="-100000" algn="bl" rotWithShape="0"/>
            </a:effectLst>
          </p:spPr>
        </p:pic>
        <p:grpSp>
          <p:nvGrpSpPr>
            <p:cNvPr id="14" name="Group 13">
              <a:extLst>
                <a:ext uri="{FF2B5EF4-FFF2-40B4-BE49-F238E27FC236}">
                  <a16:creationId xmlns:a16="http://schemas.microsoft.com/office/drawing/2014/main" xmlns="" id="{FB2EE06F-B5F4-DC47-AE4C-4EA628D1C2BA}"/>
                </a:ext>
              </a:extLst>
            </p:cNvPr>
            <p:cNvGrpSpPr/>
            <p:nvPr/>
          </p:nvGrpSpPr>
          <p:grpSpPr>
            <a:xfrm>
              <a:off x="867454" y="2483017"/>
              <a:ext cx="4853300" cy="2822408"/>
              <a:chOff x="867454" y="2483017"/>
              <a:chExt cx="4853300" cy="2822408"/>
            </a:xfrm>
          </p:grpSpPr>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454" y="2483017"/>
                <a:ext cx="4853300" cy="2676357"/>
              </a:xfrm>
              <a:prstGeom prst="rect">
                <a:avLst/>
              </a:prstGeom>
            </p:spPr>
          </p:pic>
          <p:sp>
            <p:nvSpPr>
              <p:cNvPr id="13" name="Rectangle 12">
                <a:extLst>
                  <a:ext uri="{FF2B5EF4-FFF2-40B4-BE49-F238E27FC236}">
                    <a16:creationId xmlns:a16="http://schemas.microsoft.com/office/drawing/2014/main" xmlns="" id="{0042FC37-15C4-E741-A021-564D31ADE8C2}"/>
                  </a:ext>
                </a:extLst>
              </p:cNvPr>
              <p:cNvSpPr/>
              <p:nvPr/>
            </p:nvSpPr>
            <p:spPr>
              <a:xfrm>
                <a:off x="867454" y="5159374"/>
                <a:ext cx="4853300" cy="146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5" name="Rectangle 4">
            <a:extLst>
              <a:ext uri="{FF2B5EF4-FFF2-40B4-BE49-F238E27FC236}">
                <a16:creationId xmlns:a16="http://schemas.microsoft.com/office/drawing/2014/main" xmlns="" id="{F555504C-A136-6247-A211-DA02E61F19CE}"/>
              </a:ext>
            </a:extLst>
          </p:cNvPr>
          <p:cNvSpPr/>
          <p:nvPr/>
        </p:nvSpPr>
        <p:spPr>
          <a:xfrm>
            <a:off x="0" y="1"/>
            <a:ext cx="12192000" cy="19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838200" y="1005840"/>
            <a:ext cx="10515600" cy="498598"/>
          </a:xfrm>
        </p:spPr>
        <p:txBody>
          <a:bodyPr/>
          <a:lstStyle/>
          <a:p>
            <a:r>
              <a:rPr lang="en-US" dirty="0">
                <a:solidFill>
                  <a:schemeClr val="bg1"/>
                </a:solidFill>
              </a:rPr>
              <a:t>Offer transition assistance and coverage choices.</a:t>
            </a:r>
          </a:p>
        </p:txBody>
      </p:sp>
      <p:grpSp>
        <p:nvGrpSpPr>
          <p:cNvPr id="16" name="Group 15">
            <a:extLst>
              <a:ext uri="{FF2B5EF4-FFF2-40B4-BE49-F238E27FC236}">
                <a16:creationId xmlns:a16="http://schemas.microsoft.com/office/drawing/2014/main" xmlns="" id="{72AE9A3C-81DB-CE4A-9599-A1E762E11012}"/>
              </a:ext>
            </a:extLst>
          </p:cNvPr>
          <p:cNvGrpSpPr/>
          <p:nvPr/>
        </p:nvGrpSpPr>
        <p:grpSpPr>
          <a:xfrm>
            <a:off x="5996690" y="2873026"/>
            <a:ext cx="6096000" cy="3371893"/>
            <a:chOff x="5996690" y="2992294"/>
            <a:chExt cx="6096000" cy="3371893"/>
          </a:xfrm>
        </p:grpSpPr>
        <p:pic>
          <p:nvPicPr>
            <p:cNvPr id="12" name="Picture 11">
              <a:extLst>
                <a:ext uri="{FF2B5EF4-FFF2-40B4-BE49-F238E27FC236}">
                  <a16:creationId xmlns:a16="http://schemas.microsoft.com/office/drawing/2014/main" xmlns="" id="{320DA2BF-59BE-6345-A9C2-7FCB2BCF03F2}"/>
                </a:ext>
              </a:extLst>
            </p:cNvPr>
            <p:cNvPicPr>
              <a:picLocks noChangeAspect="1"/>
            </p:cNvPicPr>
            <p:nvPr/>
          </p:nvPicPr>
          <p:blipFill>
            <a:blip r:embed="rId2"/>
            <a:stretch>
              <a:fillRect/>
            </a:stretch>
          </p:blipFill>
          <p:spPr>
            <a:xfrm>
              <a:off x="5996690" y="2992294"/>
              <a:ext cx="6096000" cy="3371893"/>
            </a:xfrm>
            <a:prstGeom prst="rect">
              <a:avLst/>
            </a:prstGeom>
            <a:effectLst>
              <a:reflection blurRad="6350" stA="52000" endA="300" endPos="35000" dir="5400000" sy="-100000" algn="bl" rotWithShape="0"/>
            </a:effectLst>
          </p:spPr>
        </p:pic>
        <p:pic>
          <p:nvPicPr>
            <p:cNvPr id="7" name="Content Placeholder 5" descr="HCI_plans.png"/>
            <p:cNvPicPr>
              <a:picLocks noChangeAspect="1"/>
            </p:cNvPicPr>
            <p:nvPr/>
          </p:nvPicPr>
          <p:blipFill rotWithShape="1">
            <a:blip r:embed="rId4" cstate="print"/>
            <a:srcRect b="26885"/>
            <a:stretch/>
          </p:blipFill>
          <p:spPr>
            <a:xfrm>
              <a:off x="6616569" y="3189667"/>
              <a:ext cx="4849892" cy="2811084"/>
            </a:xfrm>
            <a:prstGeom prst="rect">
              <a:avLst/>
            </a:prstGeom>
            <a:effectLst/>
          </p:spPr>
        </p:pic>
      </p:grpSp>
    </p:spTree>
    <p:extLst>
      <p:ext uri="{BB962C8B-B14F-4D97-AF65-F5344CB8AC3E}">
        <p14:creationId xmlns:p14="http://schemas.microsoft.com/office/powerpoint/2010/main" val="1527323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DIRECT BILL PROGRAMS MESSAGE.</a:t>
            </a:r>
          </a:p>
        </p:txBody>
      </p:sp>
      <p:sp>
        <p:nvSpPr>
          <p:cNvPr id="3" name="Content Placeholder 2"/>
          <p:cNvSpPr>
            <a:spLocks noGrp="1"/>
          </p:cNvSpPr>
          <p:nvPr>
            <p:ph idx="1"/>
          </p:nvPr>
        </p:nvSpPr>
        <p:spPr>
          <a:xfrm>
            <a:off x="838200" y="2604558"/>
            <a:ext cx="10515600" cy="332399"/>
          </a:xfrm>
        </p:spPr>
        <p:txBody>
          <a:bodyPr/>
          <a:lstStyle/>
          <a:p>
            <a:r>
              <a:rPr lang="en-US" dirty="0"/>
              <a:t>Slide 97 can be used to deliver our Direct Bill message. </a:t>
            </a:r>
          </a:p>
        </p:txBody>
      </p:sp>
    </p:spTree>
    <p:extLst>
      <p:ext uri="{BB962C8B-B14F-4D97-AF65-F5344CB8AC3E}">
        <p14:creationId xmlns:p14="http://schemas.microsoft.com/office/powerpoint/2010/main" val="11006440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1532" y="2670409"/>
            <a:ext cx="4359442" cy="498598"/>
          </a:xfrm>
        </p:spPr>
        <p:txBody>
          <a:bodyPr/>
          <a:lstStyle/>
          <a:p>
            <a:r>
              <a:rPr lang="en-US" dirty="0">
                <a:solidFill>
                  <a:schemeClr val="bg1"/>
                </a:solidFill>
              </a:rPr>
              <a:t>Direct Billing:</a:t>
            </a:r>
          </a:p>
        </p:txBody>
      </p:sp>
      <p:grpSp>
        <p:nvGrpSpPr>
          <p:cNvPr id="124" name="Group 123">
            <a:extLst>
              <a:ext uri="{FF2B5EF4-FFF2-40B4-BE49-F238E27FC236}">
                <a16:creationId xmlns:a16="http://schemas.microsoft.com/office/drawing/2014/main" xmlns="" id="{9FA0080D-27F2-B347-B824-AB07D01FF7C2}"/>
              </a:ext>
            </a:extLst>
          </p:cNvPr>
          <p:cNvGrpSpPr/>
          <p:nvPr/>
        </p:nvGrpSpPr>
        <p:grpSpPr>
          <a:xfrm>
            <a:off x="5475767" y="4944141"/>
            <a:ext cx="5740101" cy="1212112"/>
            <a:chOff x="5475767" y="4944141"/>
            <a:chExt cx="5740101" cy="1212112"/>
          </a:xfrm>
        </p:grpSpPr>
        <p:sp>
          <p:nvSpPr>
            <p:cNvPr id="13" name="Content Placeholder 5">
              <a:extLst>
                <a:ext uri="{FF2B5EF4-FFF2-40B4-BE49-F238E27FC236}">
                  <a16:creationId xmlns:a16="http://schemas.microsoft.com/office/drawing/2014/main" xmlns="" id="{17B7ACD2-13A7-BA49-9980-D6E138F53D88}"/>
                </a:ext>
              </a:extLst>
            </p:cNvPr>
            <p:cNvSpPr txBox="1">
              <a:spLocks/>
            </p:cNvSpPr>
            <p:nvPr/>
          </p:nvSpPr>
          <p:spPr>
            <a:xfrm>
              <a:off x="7094700" y="5300898"/>
              <a:ext cx="4121168"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Participant telephone support with unique training to manage retiree calls.</a:t>
              </a:r>
            </a:p>
          </p:txBody>
        </p:sp>
        <p:grpSp>
          <p:nvGrpSpPr>
            <p:cNvPr id="119" name="Group 118">
              <a:extLst>
                <a:ext uri="{FF2B5EF4-FFF2-40B4-BE49-F238E27FC236}">
                  <a16:creationId xmlns:a16="http://schemas.microsoft.com/office/drawing/2014/main" xmlns="" id="{960858A9-4949-C141-AF89-6206A29FB486}"/>
                </a:ext>
              </a:extLst>
            </p:cNvPr>
            <p:cNvGrpSpPr/>
            <p:nvPr/>
          </p:nvGrpSpPr>
          <p:grpSpPr>
            <a:xfrm>
              <a:off x="5475767" y="4944141"/>
              <a:ext cx="1212112" cy="1212112"/>
              <a:chOff x="5475767" y="4944141"/>
              <a:chExt cx="1212112" cy="1212112"/>
            </a:xfrm>
          </p:grpSpPr>
          <p:sp>
            <p:nvSpPr>
              <p:cNvPr id="15" name="Oval 14">
                <a:extLst>
                  <a:ext uri="{FF2B5EF4-FFF2-40B4-BE49-F238E27FC236}">
                    <a16:creationId xmlns:a16="http://schemas.microsoft.com/office/drawing/2014/main" xmlns="" id="{6CBEE7D8-70FE-2D4E-953A-D1B84BBAE6F0}"/>
                  </a:ext>
                </a:extLst>
              </p:cNvPr>
              <p:cNvSpPr/>
              <p:nvPr/>
            </p:nvSpPr>
            <p:spPr>
              <a:xfrm>
                <a:off x="5475767" y="4944141"/>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74">
                <a:extLst>
                  <a:ext uri="{FF2B5EF4-FFF2-40B4-BE49-F238E27FC236}">
                    <a16:creationId xmlns:a16="http://schemas.microsoft.com/office/drawing/2014/main" xmlns="" id="{E8A086B9-9C9A-BF45-A06C-92F209A5059B}"/>
                  </a:ext>
                </a:extLst>
              </p:cNvPr>
              <p:cNvGrpSpPr/>
              <p:nvPr/>
            </p:nvGrpSpPr>
            <p:grpSpPr>
              <a:xfrm>
                <a:off x="5734733" y="5210586"/>
                <a:ext cx="694180" cy="679222"/>
                <a:chOff x="13548594" y="5104856"/>
                <a:chExt cx="1025424" cy="1003328"/>
              </a:xfrm>
            </p:grpSpPr>
            <p:sp>
              <p:nvSpPr>
                <p:cNvPr id="76" name="Freeform 3">
                  <a:extLst>
                    <a:ext uri="{FF2B5EF4-FFF2-40B4-BE49-F238E27FC236}">
                      <a16:creationId xmlns:a16="http://schemas.microsoft.com/office/drawing/2014/main" xmlns="" id="{F7DB7884-D9B2-FF42-B191-AB6347442B3B}"/>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DB82AE09-45A8-E742-89FD-E4D50021C5B3}"/>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F8941F29-2C58-024D-B90D-C9A910EEF1EC}"/>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C0A0BCF1-CE80-BC4A-B8ED-D25536EEABEE}"/>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3C8CFEE5-B838-E34E-AA8C-94B1B4F0524B}"/>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a16="http://schemas.microsoft.com/office/drawing/2014/main" xmlns="" id="{7D0EFE64-371F-5E4B-9088-69F45EE617F6}"/>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
                  <a:extLst>
                    <a:ext uri="{FF2B5EF4-FFF2-40B4-BE49-F238E27FC236}">
                      <a16:creationId xmlns:a16="http://schemas.microsoft.com/office/drawing/2014/main" xmlns="" id="{316D6BD3-64D0-A546-B33D-41DFFEFE4D77}"/>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a16="http://schemas.microsoft.com/office/drawing/2014/main" xmlns="" id="{D251F2EF-DCFD-EA43-9960-E2D70A4C22BF}"/>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21" name="Group 120">
            <a:extLst>
              <a:ext uri="{FF2B5EF4-FFF2-40B4-BE49-F238E27FC236}">
                <a16:creationId xmlns:a16="http://schemas.microsoft.com/office/drawing/2014/main" xmlns="" id="{0EEB7BAB-1208-804A-9EB2-F0C151240A2D}"/>
              </a:ext>
            </a:extLst>
          </p:cNvPr>
          <p:cNvGrpSpPr/>
          <p:nvPr/>
        </p:nvGrpSpPr>
        <p:grpSpPr>
          <a:xfrm>
            <a:off x="5475767" y="3554819"/>
            <a:ext cx="5565533" cy="1212112"/>
            <a:chOff x="5475767" y="3554819"/>
            <a:chExt cx="5565533" cy="1212112"/>
          </a:xfrm>
        </p:grpSpPr>
        <p:sp>
          <p:nvSpPr>
            <p:cNvPr id="29" name="Content Placeholder 5">
              <a:extLst>
                <a:ext uri="{FF2B5EF4-FFF2-40B4-BE49-F238E27FC236}">
                  <a16:creationId xmlns:a16="http://schemas.microsoft.com/office/drawing/2014/main" xmlns="" id="{F4789206-0E32-7B4E-B288-13B86E5417E9}"/>
                </a:ext>
              </a:extLst>
            </p:cNvPr>
            <p:cNvSpPr txBox="1">
              <a:spLocks/>
            </p:cNvSpPr>
            <p:nvPr/>
          </p:nvSpPr>
          <p:spPr>
            <a:xfrm>
              <a:off x="7094700" y="4036226"/>
              <a:ext cx="394660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Visibility to all communications online.</a:t>
              </a:r>
            </a:p>
          </p:txBody>
        </p:sp>
        <p:grpSp>
          <p:nvGrpSpPr>
            <p:cNvPr id="118" name="Group 117">
              <a:extLst>
                <a:ext uri="{FF2B5EF4-FFF2-40B4-BE49-F238E27FC236}">
                  <a16:creationId xmlns:a16="http://schemas.microsoft.com/office/drawing/2014/main" xmlns="" id="{D992598A-B978-0A4D-84F7-3D5D77BFDB00}"/>
                </a:ext>
              </a:extLst>
            </p:cNvPr>
            <p:cNvGrpSpPr/>
            <p:nvPr/>
          </p:nvGrpSpPr>
          <p:grpSpPr>
            <a:xfrm>
              <a:off x="5475767" y="3554819"/>
              <a:ext cx="1212112" cy="1212112"/>
              <a:chOff x="5475767" y="3477032"/>
              <a:chExt cx="1212112" cy="1212112"/>
            </a:xfrm>
          </p:grpSpPr>
          <p:sp>
            <p:nvSpPr>
              <p:cNvPr id="31" name="Oval 30">
                <a:extLst>
                  <a:ext uri="{FF2B5EF4-FFF2-40B4-BE49-F238E27FC236}">
                    <a16:creationId xmlns:a16="http://schemas.microsoft.com/office/drawing/2014/main" xmlns="" id="{3588E0AD-E901-A644-967D-E93E28FB368E}"/>
                  </a:ext>
                </a:extLst>
              </p:cNvPr>
              <p:cNvSpPr/>
              <p:nvPr/>
            </p:nvSpPr>
            <p:spPr>
              <a:xfrm>
                <a:off x="5475767" y="3477032"/>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a16="http://schemas.microsoft.com/office/drawing/2014/main" xmlns="" id="{432E3D0D-F8F6-F544-93A7-9BDCFF73A8F9}"/>
                  </a:ext>
                </a:extLst>
              </p:cNvPr>
              <p:cNvGrpSpPr/>
              <p:nvPr/>
            </p:nvGrpSpPr>
            <p:grpSpPr>
              <a:xfrm>
                <a:off x="5694274" y="3791959"/>
                <a:ext cx="775099" cy="582258"/>
                <a:chOff x="7162800" y="3505200"/>
                <a:chExt cx="1503324" cy="1129303"/>
              </a:xfrm>
            </p:grpSpPr>
            <p:grpSp>
              <p:nvGrpSpPr>
                <p:cNvPr id="86" name="Group 85">
                  <a:extLst>
                    <a:ext uri="{FF2B5EF4-FFF2-40B4-BE49-F238E27FC236}">
                      <a16:creationId xmlns:a16="http://schemas.microsoft.com/office/drawing/2014/main" xmlns="" id="{B016225D-D93E-164D-B50F-D6C9A125BE97}"/>
                    </a:ext>
                  </a:extLst>
                </p:cNvPr>
                <p:cNvGrpSpPr/>
                <p:nvPr/>
              </p:nvGrpSpPr>
              <p:grpSpPr>
                <a:xfrm>
                  <a:off x="7162800" y="3505200"/>
                  <a:ext cx="1503324" cy="1129303"/>
                  <a:chOff x="3873984" y="7007725"/>
                  <a:chExt cx="1503324" cy="1129303"/>
                </a:xfrm>
              </p:grpSpPr>
              <p:sp>
                <p:nvSpPr>
                  <p:cNvPr id="90" name="Freeform 3">
                    <a:extLst>
                      <a:ext uri="{FF2B5EF4-FFF2-40B4-BE49-F238E27FC236}">
                        <a16:creationId xmlns:a16="http://schemas.microsoft.com/office/drawing/2014/main" xmlns="" id="{801EB06B-D103-7346-826E-6EF88B1ED957}"/>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3C5C9AB4-CADB-6442-8F81-44C672D8522B}"/>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38B46869-0812-5E41-A6EB-AAAFD09675B8}"/>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a:extLst>
                      <a:ext uri="{FF2B5EF4-FFF2-40B4-BE49-F238E27FC236}">
                        <a16:creationId xmlns:a16="http://schemas.microsoft.com/office/drawing/2014/main" xmlns="" id="{DBBCE0E0-4141-3349-8871-4808785D7FA2}"/>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Group 86">
                  <a:extLst>
                    <a:ext uri="{FF2B5EF4-FFF2-40B4-BE49-F238E27FC236}">
                      <a16:creationId xmlns:a16="http://schemas.microsoft.com/office/drawing/2014/main" xmlns="" id="{82674745-2E31-C44E-B83F-99D6ED793813}"/>
                    </a:ext>
                  </a:extLst>
                </p:cNvPr>
                <p:cNvGrpSpPr/>
                <p:nvPr/>
              </p:nvGrpSpPr>
              <p:grpSpPr>
                <a:xfrm>
                  <a:off x="7654419" y="3707227"/>
                  <a:ext cx="639835" cy="490584"/>
                  <a:chOff x="7646024" y="3457111"/>
                  <a:chExt cx="1370972" cy="1051172"/>
                </a:xfrm>
              </p:grpSpPr>
              <p:sp>
                <p:nvSpPr>
                  <p:cNvPr id="88" name="Freeform 3">
                    <a:extLst>
                      <a:ext uri="{FF2B5EF4-FFF2-40B4-BE49-F238E27FC236}">
                        <a16:creationId xmlns:a16="http://schemas.microsoft.com/office/drawing/2014/main" xmlns="" id="{3C30BD53-F584-0D4F-94CE-A2C2FF6F0EFE}"/>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2F2FA358-DE0F-E447-A5DE-A7F3BCB291C7}"/>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22" name="Group 121">
            <a:extLst>
              <a:ext uri="{FF2B5EF4-FFF2-40B4-BE49-F238E27FC236}">
                <a16:creationId xmlns:a16="http://schemas.microsoft.com/office/drawing/2014/main" xmlns="" id="{B0C323FE-5D7D-1F4A-A142-8875406A1548}"/>
              </a:ext>
            </a:extLst>
          </p:cNvPr>
          <p:cNvGrpSpPr/>
          <p:nvPr/>
        </p:nvGrpSpPr>
        <p:grpSpPr>
          <a:xfrm>
            <a:off x="5475767" y="2165498"/>
            <a:ext cx="5565533" cy="1212112"/>
            <a:chOff x="5475767" y="2165498"/>
            <a:chExt cx="5565533" cy="1212112"/>
          </a:xfrm>
        </p:grpSpPr>
        <p:sp>
          <p:nvSpPr>
            <p:cNvPr id="6" name="Content Placeholder 5">
              <a:extLst>
                <a:ext uri="{FF2B5EF4-FFF2-40B4-BE49-F238E27FC236}">
                  <a16:creationId xmlns:a16="http://schemas.microsoft.com/office/drawing/2014/main" xmlns="" id="{44535B52-0FC5-1B49-8592-D09920D8AF1B}"/>
                </a:ext>
              </a:extLst>
            </p:cNvPr>
            <p:cNvSpPr txBox="1">
              <a:spLocks/>
            </p:cNvSpPr>
            <p:nvPr/>
          </p:nvSpPr>
          <p:spPr>
            <a:xfrm>
              <a:off x="7094700" y="2646905"/>
              <a:ext cx="394660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Online payment via ACH.</a:t>
              </a:r>
            </a:p>
          </p:txBody>
        </p:sp>
        <p:grpSp>
          <p:nvGrpSpPr>
            <p:cNvPr id="117" name="Group 116">
              <a:extLst>
                <a:ext uri="{FF2B5EF4-FFF2-40B4-BE49-F238E27FC236}">
                  <a16:creationId xmlns:a16="http://schemas.microsoft.com/office/drawing/2014/main" xmlns="" id="{CD44CF04-F676-2F42-8192-7586C31A9BE9}"/>
                </a:ext>
              </a:extLst>
            </p:cNvPr>
            <p:cNvGrpSpPr/>
            <p:nvPr/>
          </p:nvGrpSpPr>
          <p:grpSpPr>
            <a:xfrm>
              <a:off x="5475767" y="2165498"/>
              <a:ext cx="1212112" cy="1212112"/>
              <a:chOff x="5475767" y="2165498"/>
              <a:chExt cx="1212112" cy="1212112"/>
            </a:xfrm>
          </p:grpSpPr>
          <p:sp>
            <p:nvSpPr>
              <p:cNvPr id="8" name="Oval 7">
                <a:extLst>
                  <a:ext uri="{FF2B5EF4-FFF2-40B4-BE49-F238E27FC236}">
                    <a16:creationId xmlns:a16="http://schemas.microsoft.com/office/drawing/2014/main" xmlns="" id="{ABE6FFB1-3FA9-564F-B083-67C3A6D029FA}"/>
                  </a:ext>
                </a:extLst>
              </p:cNvPr>
              <p:cNvSpPr/>
              <p:nvPr/>
            </p:nvSpPr>
            <p:spPr>
              <a:xfrm>
                <a:off x="5475767" y="2165498"/>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5" name="Group 94">
                <a:extLst>
                  <a:ext uri="{FF2B5EF4-FFF2-40B4-BE49-F238E27FC236}">
                    <a16:creationId xmlns:a16="http://schemas.microsoft.com/office/drawing/2014/main" xmlns="" id="{A9898228-A5A8-244E-BFC4-FA6D4A10AB16}"/>
                  </a:ext>
                </a:extLst>
              </p:cNvPr>
              <p:cNvGrpSpPr/>
              <p:nvPr/>
            </p:nvGrpSpPr>
            <p:grpSpPr>
              <a:xfrm>
                <a:off x="5617908" y="2518643"/>
                <a:ext cx="927831" cy="505822"/>
                <a:chOff x="19126200" y="6400800"/>
                <a:chExt cx="2123025" cy="1157401"/>
              </a:xfrm>
            </p:grpSpPr>
            <p:grpSp>
              <p:nvGrpSpPr>
                <p:cNvPr id="96" name="Group 95">
                  <a:extLst>
                    <a:ext uri="{FF2B5EF4-FFF2-40B4-BE49-F238E27FC236}">
                      <a16:creationId xmlns:a16="http://schemas.microsoft.com/office/drawing/2014/main" xmlns="" id="{C4035EE1-5183-E643-AE15-1F3B667626DB}"/>
                    </a:ext>
                  </a:extLst>
                </p:cNvPr>
                <p:cNvGrpSpPr/>
                <p:nvPr/>
              </p:nvGrpSpPr>
              <p:grpSpPr>
                <a:xfrm>
                  <a:off x="19126200" y="6400800"/>
                  <a:ext cx="2123025" cy="1157401"/>
                  <a:chOff x="1046530" y="5022162"/>
                  <a:chExt cx="1563929" cy="852601"/>
                </a:xfrm>
              </p:grpSpPr>
              <p:sp>
                <p:nvSpPr>
                  <p:cNvPr id="100" name="Freeform 3">
                    <a:extLst>
                      <a:ext uri="{FF2B5EF4-FFF2-40B4-BE49-F238E27FC236}">
                        <a16:creationId xmlns:a16="http://schemas.microsoft.com/office/drawing/2014/main" xmlns="" id="{5B2BD042-9314-AF4A-9833-F52BE94A33B2}"/>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100">
                    <a:extLst>
                      <a:ext uri="{FF2B5EF4-FFF2-40B4-BE49-F238E27FC236}">
                        <a16:creationId xmlns:a16="http://schemas.microsoft.com/office/drawing/2014/main" xmlns="" id="{E7E3089F-FE78-A149-A564-4C0BE534091B}"/>
                      </a:ext>
                    </a:extLst>
                  </p:cNvPr>
                  <p:cNvSpPr/>
                  <p:nvPr/>
                </p:nvSpPr>
                <p:spPr>
                  <a:xfrm>
                    <a:off x="1319225" y="50889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010FA219-98BD-E044-AB92-E4479488A5BE}"/>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Group 96">
                  <a:extLst>
                    <a:ext uri="{FF2B5EF4-FFF2-40B4-BE49-F238E27FC236}">
                      <a16:creationId xmlns:a16="http://schemas.microsoft.com/office/drawing/2014/main" xmlns="" id="{4D4DAB1E-FA28-384A-A08A-054E98A00319}"/>
                    </a:ext>
                  </a:extLst>
                </p:cNvPr>
                <p:cNvGrpSpPr/>
                <p:nvPr/>
              </p:nvGrpSpPr>
              <p:grpSpPr>
                <a:xfrm>
                  <a:off x="20026035" y="6572961"/>
                  <a:ext cx="323355" cy="666039"/>
                  <a:chOff x="21963376" y="5852686"/>
                  <a:chExt cx="323355" cy="666039"/>
                </a:xfrm>
              </p:grpSpPr>
              <p:sp>
                <p:nvSpPr>
                  <p:cNvPr id="98" name="Freeform 3">
                    <a:extLst>
                      <a:ext uri="{FF2B5EF4-FFF2-40B4-BE49-F238E27FC236}">
                        <a16:creationId xmlns:a16="http://schemas.microsoft.com/office/drawing/2014/main" xmlns="" id="{759A9E67-DEF0-0444-8F0D-9515B2DF7B7B}"/>
                      </a:ext>
                    </a:extLst>
                  </p:cNvPr>
                  <p:cNvSpPr/>
                  <p:nvPr/>
                </p:nvSpPr>
                <p:spPr>
                  <a:xfrm>
                    <a:off x="21963376" y="59270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Freeform 3">
                    <a:extLst>
                      <a:ext uri="{FF2B5EF4-FFF2-40B4-BE49-F238E27FC236}">
                        <a16:creationId xmlns:a16="http://schemas.microsoft.com/office/drawing/2014/main" xmlns="" id="{A916658D-D954-9A4E-9201-9DAC238801A9}"/>
                      </a:ext>
                    </a:extLst>
                  </p:cNvPr>
                  <p:cNvSpPr/>
                  <p:nvPr/>
                </p:nvSpPr>
                <p:spPr>
                  <a:xfrm>
                    <a:off x="22125054" y="58526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23" name="Group 122">
            <a:extLst>
              <a:ext uri="{FF2B5EF4-FFF2-40B4-BE49-F238E27FC236}">
                <a16:creationId xmlns:a16="http://schemas.microsoft.com/office/drawing/2014/main" xmlns="" id="{FB7E7DE5-3B77-CA42-B3D1-2699A0E4A9A2}"/>
              </a:ext>
            </a:extLst>
          </p:cNvPr>
          <p:cNvGrpSpPr/>
          <p:nvPr/>
        </p:nvGrpSpPr>
        <p:grpSpPr>
          <a:xfrm>
            <a:off x="5475767" y="776177"/>
            <a:ext cx="5293517" cy="1212112"/>
            <a:chOff x="5475767" y="776177"/>
            <a:chExt cx="5293517" cy="1212112"/>
          </a:xfrm>
        </p:grpSpPr>
        <p:sp>
          <p:nvSpPr>
            <p:cNvPr id="55" name="Content Placeholder 5">
              <a:extLst>
                <a:ext uri="{FF2B5EF4-FFF2-40B4-BE49-F238E27FC236}">
                  <a16:creationId xmlns:a16="http://schemas.microsoft.com/office/drawing/2014/main" xmlns="" id="{E43E3526-28B1-4542-AE5F-219269A297CF}"/>
                </a:ext>
              </a:extLst>
            </p:cNvPr>
            <p:cNvSpPr txBox="1">
              <a:spLocks/>
            </p:cNvSpPr>
            <p:nvPr/>
          </p:nvSpPr>
          <p:spPr>
            <a:xfrm>
              <a:off x="7094700" y="1008285"/>
              <a:ext cx="36745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Custom administration based on client-directed dates and deadlines for payments, enrollment, etc.</a:t>
              </a:r>
            </a:p>
          </p:txBody>
        </p:sp>
        <p:grpSp>
          <p:nvGrpSpPr>
            <p:cNvPr id="116" name="Group 115">
              <a:extLst>
                <a:ext uri="{FF2B5EF4-FFF2-40B4-BE49-F238E27FC236}">
                  <a16:creationId xmlns:a16="http://schemas.microsoft.com/office/drawing/2014/main" xmlns="" id="{AC7F0FA9-8720-EE4C-AFF3-79D12906BCEE}"/>
                </a:ext>
              </a:extLst>
            </p:cNvPr>
            <p:cNvGrpSpPr/>
            <p:nvPr/>
          </p:nvGrpSpPr>
          <p:grpSpPr>
            <a:xfrm>
              <a:off x="5475767" y="776177"/>
              <a:ext cx="1212112" cy="1212112"/>
              <a:chOff x="5475767" y="776177"/>
              <a:chExt cx="1212112" cy="1212112"/>
            </a:xfrm>
          </p:grpSpPr>
          <p:sp>
            <p:nvSpPr>
              <p:cNvPr id="56" name="Oval 55">
                <a:extLst>
                  <a:ext uri="{FF2B5EF4-FFF2-40B4-BE49-F238E27FC236}">
                    <a16:creationId xmlns:a16="http://schemas.microsoft.com/office/drawing/2014/main" xmlns="" id="{328D899C-9BAF-2F4E-934A-96F937A19614}"/>
                  </a:ext>
                </a:extLst>
              </p:cNvPr>
              <p:cNvSpPr/>
              <p:nvPr/>
            </p:nvSpPr>
            <p:spPr>
              <a:xfrm>
                <a:off x="5475767" y="776177"/>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3" name="Group 102">
                <a:extLst>
                  <a:ext uri="{FF2B5EF4-FFF2-40B4-BE49-F238E27FC236}">
                    <a16:creationId xmlns:a16="http://schemas.microsoft.com/office/drawing/2014/main" xmlns="" id="{ADD31A9C-0148-6245-9465-AF4D4A49E865}"/>
                  </a:ext>
                </a:extLst>
              </p:cNvPr>
              <p:cNvGrpSpPr/>
              <p:nvPr/>
            </p:nvGrpSpPr>
            <p:grpSpPr>
              <a:xfrm>
                <a:off x="5703947" y="1003538"/>
                <a:ext cx="755752" cy="757390"/>
                <a:chOff x="5677513" y="5003965"/>
                <a:chExt cx="1367100" cy="1370064"/>
              </a:xfrm>
            </p:grpSpPr>
            <p:sp>
              <p:nvSpPr>
                <p:cNvPr id="104" name="Freeform 3">
                  <a:extLst>
                    <a:ext uri="{FF2B5EF4-FFF2-40B4-BE49-F238E27FC236}">
                      <a16:creationId xmlns:a16="http://schemas.microsoft.com/office/drawing/2014/main" xmlns="" id="{D57C780C-CA45-AF41-928B-4D432B01E196}"/>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Freeform 3">
                  <a:extLst>
                    <a:ext uri="{FF2B5EF4-FFF2-40B4-BE49-F238E27FC236}">
                      <a16:creationId xmlns:a16="http://schemas.microsoft.com/office/drawing/2014/main" xmlns="" id="{5ECE3A37-F618-C440-AAEF-277E38944306}"/>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Freeform 3">
                  <a:extLst>
                    <a:ext uri="{FF2B5EF4-FFF2-40B4-BE49-F238E27FC236}">
                      <a16:creationId xmlns:a16="http://schemas.microsoft.com/office/drawing/2014/main" xmlns="" id="{BDBC7F9A-E27B-E546-9D85-14246A996F01}"/>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3">
                  <a:extLst>
                    <a:ext uri="{FF2B5EF4-FFF2-40B4-BE49-F238E27FC236}">
                      <a16:creationId xmlns:a16="http://schemas.microsoft.com/office/drawing/2014/main" xmlns="" id="{B15E6EB3-8E80-E544-938A-6C1D2629016F}"/>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Freeform 3">
                  <a:extLst>
                    <a:ext uri="{FF2B5EF4-FFF2-40B4-BE49-F238E27FC236}">
                      <a16:creationId xmlns:a16="http://schemas.microsoft.com/office/drawing/2014/main" xmlns="" id="{5DE85C4E-2EF6-3F4E-8911-46F027ACB566}"/>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Freeform 3">
                  <a:extLst>
                    <a:ext uri="{FF2B5EF4-FFF2-40B4-BE49-F238E27FC236}">
                      <a16:creationId xmlns:a16="http://schemas.microsoft.com/office/drawing/2014/main" xmlns="" id="{FE69712D-09DE-ED4F-AD08-91C75389129E}"/>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66AE2F72-A7E5-EC49-8A09-F0509E5A55A0}"/>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3">
                  <a:extLst>
                    <a:ext uri="{FF2B5EF4-FFF2-40B4-BE49-F238E27FC236}">
                      <a16:creationId xmlns:a16="http://schemas.microsoft.com/office/drawing/2014/main" xmlns="" id="{C2A3E1F5-9B0C-6947-8768-366AEA735E5A}"/>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B56D795B-FEB8-EF49-9DFD-7B5C50FFB6FF}"/>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3FF0E40F-E2E9-E54A-A8FF-C4EE01923AA2}"/>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E927BEC9-186D-654D-AED1-F7DC3EB5D888}"/>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C2841AAC-9A5C-C24C-84E9-F6A1845CC8B8}"/>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20" name="TextBox 119">
            <a:extLst>
              <a:ext uri="{FF2B5EF4-FFF2-40B4-BE49-F238E27FC236}">
                <a16:creationId xmlns:a16="http://schemas.microsoft.com/office/drawing/2014/main" xmlns="" id="{3DF44080-F41F-A840-9E35-CD465C1817CE}"/>
              </a:ext>
            </a:extLst>
          </p:cNvPr>
          <p:cNvSpPr txBox="1"/>
          <p:nvPr/>
        </p:nvSpPr>
        <p:spPr>
          <a:xfrm>
            <a:off x="1121532" y="3363185"/>
            <a:ext cx="3626932" cy="1107996"/>
          </a:xfrm>
          <a:prstGeom prst="rect">
            <a:avLst/>
          </a:prstGeom>
          <a:noFill/>
        </p:spPr>
        <p:txBody>
          <a:bodyPr wrap="square" lIns="0" tIns="0" rIns="0" bIns="0" rtlCol="0">
            <a:spAutoFit/>
          </a:bodyPr>
          <a:lstStyle/>
          <a:p>
            <a:r>
              <a:rPr lang="en-US" sz="2400" dirty="0">
                <a:solidFill>
                  <a:schemeClr val="bg1"/>
                </a:solidFill>
              </a:rPr>
              <a:t>Adapt a direct bill program for your unique employee population.</a:t>
            </a:r>
          </a:p>
        </p:txBody>
      </p:sp>
    </p:spTree>
    <p:extLst>
      <p:ext uri="{BB962C8B-B14F-4D97-AF65-F5344CB8AC3E}">
        <p14:creationId xmlns:p14="http://schemas.microsoft.com/office/powerpoint/2010/main" val="1354703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EMPLOYER-SPONSORED PROGRAMS MESSAGE.</a:t>
            </a:r>
          </a:p>
        </p:txBody>
      </p:sp>
      <p:sp>
        <p:nvSpPr>
          <p:cNvPr id="3" name="Content Placeholder 2"/>
          <p:cNvSpPr>
            <a:spLocks noGrp="1"/>
          </p:cNvSpPr>
          <p:nvPr>
            <p:ph idx="1"/>
          </p:nvPr>
        </p:nvSpPr>
        <p:spPr>
          <a:xfrm>
            <a:off x="838200" y="2604558"/>
            <a:ext cx="10515600" cy="664797"/>
          </a:xfrm>
        </p:spPr>
        <p:txBody>
          <a:bodyPr/>
          <a:lstStyle/>
          <a:p>
            <a:r>
              <a:rPr lang="en-US" dirty="0"/>
              <a:t>Slides 99-102 can be used to deliver our Employer-Sponsored Programs message. </a:t>
            </a:r>
          </a:p>
        </p:txBody>
      </p:sp>
    </p:spTree>
    <p:extLst>
      <p:ext uri="{BB962C8B-B14F-4D97-AF65-F5344CB8AC3E}">
        <p14:creationId xmlns:p14="http://schemas.microsoft.com/office/powerpoint/2010/main" val="21377031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xmlns="" id="{7E172314-5B38-314A-96EB-352BCED08C1C}"/>
              </a:ext>
            </a:extLst>
          </p:cNvPr>
          <p:cNvPicPr>
            <a:picLocks noGrp="1" noChangeAspect="1"/>
          </p:cNvPicPr>
          <p:nvPr>
            <p:ph type="pic" sz="quarter" idx="10"/>
          </p:nvPr>
        </p:nvPicPr>
        <p:blipFill rotWithShape="1">
          <a:blip r:embed="rId2"/>
          <a:srcRect l="1149" t="10311" r="1629" b="7530"/>
          <a:stretch/>
        </p:blipFill>
        <p:spPr>
          <a:xfrm>
            <a:off x="0" y="0"/>
            <a:ext cx="12192000" cy="6858000"/>
          </a:xfrm>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5660275" y="4788610"/>
            <a:ext cx="6098959" cy="1440394"/>
          </a:xfrm>
        </p:spPr>
        <p:txBody>
          <a:bodyPr wrap="square">
            <a:spAutoFit/>
          </a:bodyPr>
          <a:lstStyle/>
          <a:p>
            <a:r>
              <a:rPr lang="en-US" dirty="0"/>
              <a:t>Employer-Sponsored Programs </a:t>
            </a:r>
          </a:p>
        </p:txBody>
      </p:sp>
    </p:spTree>
    <p:extLst>
      <p:ext uri="{BB962C8B-B14F-4D97-AF65-F5344CB8AC3E}">
        <p14:creationId xmlns:p14="http://schemas.microsoft.com/office/powerpoint/2010/main" val="279581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WageWorks 2018">
      <a:dk1>
        <a:srgbClr val="000000"/>
      </a:dk1>
      <a:lt1>
        <a:srgbClr val="FFFFFF"/>
      </a:lt1>
      <a:dk2>
        <a:srgbClr val="808285"/>
      </a:dk2>
      <a:lt2>
        <a:srgbClr val="EFEFF1"/>
      </a:lt2>
      <a:accent1>
        <a:srgbClr val="F58220"/>
      </a:accent1>
      <a:accent2>
        <a:srgbClr val="047BC1"/>
      </a:accent2>
      <a:accent3>
        <a:srgbClr val="808285"/>
      </a:accent3>
      <a:accent4>
        <a:srgbClr val="9D9FA2"/>
      </a:accent4>
      <a:accent5>
        <a:srgbClr val="077EC3"/>
      </a:accent5>
      <a:accent6>
        <a:srgbClr val="F58220"/>
      </a:accent6>
      <a:hlink>
        <a:srgbClr val="077EC3"/>
      </a:hlink>
      <a:folHlink>
        <a:srgbClr val="F5822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ctr">
          <a:defRPr dirty="0" smtClean="0">
            <a:solidFill>
              <a:schemeClr val="accent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19156</TotalTime>
  <Words>9438</Words>
  <Application>Microsoft Macintosh PowerPoint</Application>
  <PresentationFormat>Widescreen</PresentationFormat>
  <Paragraphs>1300</Paragraphs>
  <Slides>132</Slides>
  <Notes>94</Notes>
  <HiddenSlides>18</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132</vt:i4>
      </vt:variant>
    </vt:vector>
  </HeadingPairs>
  <TitlesOfParts>
    <vt:vector size="141" baseType="lpstr">
      <vt:lpstr>Calibri</vt:lpstr>
      <vt:lpstr>DIN Next LT Pro</vt:lpstr>
      <vt:lpstr>Franklin Gothic Book</vt:lpstr>
      <vt:lpstr>Franklin Gothic Medium</vt:lpstr>
      <vt:lpstr>Mangal</vt:lpstr>
      <vt:lpstr>Wingdings</vt:lpstr>
      <vt:lpstr>华文楷体</vt:lpstr>
      <vt:lpstr>Arial</vt:lpstr>
      <vt:lpstr>Office Theme</vt:lpstr>
      <vt:lpstr>FOR INTERNAL USE ONLY:  OVERVIEW</vt:lpstr>
      <vt:lpstr>FOR INTERNAL USE ONLY:  OVERVIEW</vt:lpstr>
      <vt:lpstr>Headline TBD</vt:lpstr>
      <vt:lpstr>Agenda Slide</vt:lpstr>
      <vt:lpstr>FOR INTERNAL USE ONLY:  OVERALL SETUP—INCREASING EMPHASIS ON BENEFITS</vt:lpstr>
      <vt:lpstr>The benefits business is changing.</vt:lpstr>
      <vt:lpstr>PowerPoint Presentation</vt:lpstr>
      <vt:lpstr>PowerPoint Presentation</vt:lpstr>
      <vt:lpstr>PowerPoint Presentation</vt:lpstr>
      <vt:lpstr>PowerPoint Presentation</vt:lpstr>
      <vt:lpstr>FOR INTERNAL USE ONLY:  EMPLOYEE EXPERIENCE.</vt:lpstr>
      <vt:lpstr>.</vt:lpstr>
      <vt:lpstr>Internal customers are the hardest to engage.</vt:lpstr>
      <vt:lpstr>PowerPoint Presentation</vt:lpstr>
      <vt:lpstr>It starts with a simple experience. </vt:lpstr>
      <vt:lpstr>Balancing the medium and the message.</vt:lpstr>
      <vt:lpstr>FOR INTERNAL USE ONLY:  TOTAL SOLUTION MESSAGE.</vt:lpstr>
      <vt:lpstr>PowerPoint Presentation</vt:lpstr>
      <vt:lpstr>As benefits change and grow, so do the costs.</vt:lpstr>
      <vt:lpstr>Hidden cost #1 Onboarding and integrating.  Just because you don’t pay for it, doesn’t mean it’s free.</vt:lpstr>
      <vt:lpstr>Hidden cost #2 Dividing your attention can diminish your results. </vt:lpstr>
      <vt:lpstr>Hidden cost #3 Disconnected programs create a disconnected experience. </vt:lpstr>
      <vt:lpstr>Hidden cost #3 Disconnected programs create a disconnected experience. </vt:lpstr>
      <vt:lpstr>Hidden cost #4 Disjointed programs  create insight gaps. </vt:lpstr>
      <vt:lpstr>PowerPoint Presentation</vt:lpstr>
      <vt:lpstr>FOR INTERNAL USE ONLY:  REGULATORY MESSAGE.</vt:lpstr>
      <vt:lpstr>Advocating and lobbying on behalf of our clients and users.</vt:lpstr>
      <vt:lpstr>FOR INTERNAL USE ONLY:  SECURITY MESSAGE.</vt:lpstr>
      <vt:lpstr>PowerPoint Presentation</vt:lpstr>
      <vt:lpstr>You can’t take security for granted. </vt:lpstr>
      <vt:lpstr>Start with standards, plans, processes and partnerships.</vt:lpstr>
      <vt:lpstr>Don’t forget the fundamentals. </vt:lpstr>
      <vt:lpstr>Transparency is critical: Three things you need to see on an ongoing basis. </vt:lpstr>
      <vt:lpstr>FOR INTERNAL USE ONLY:  OVERALL HEALTHCARE PRODUCTS SUITE INTRO.</vt:lpstr>
      <vt:lpstr>WageWorks Healthcare Products Suite Create a simple, central experience for administrators and employees.</vt:lpstr>
      <vt:lpstr>Simplify administration by centralizing solutions.</vt:lpstr>
      <vt:lpstr>Simple makes it stick with users.</vt:lpstr>
      <vt:lpstr>FOR INTERNAL USE ONLY:  HSA PRODUCT MESSAGE.</vt:lpstr>
      <vt:lpstr>Health Savings Account</vt:lpstr>
      <vt:lpstr>The “S” stands for savings. </vt:lpstr>
      <vt:lpstr>All HSAs are not created equally.  Five things to think about when evaluating your options. </vt:lpstr>
      <vt:lpstr>PowerPoint Presentation</vt:lpstr>
      <vt:lpstr>PowerPoint Presentation</vt:lpstr>
      <vt:lpstr>PowerPoint Presentation</vt:lpstr>
      <vt:lpstr>PowerPoint Presentation</vt:lpstr>
      <vt:lpstr>PowerPoint Presentation</vt:lpstr>
      <vt:lpstr>Three keys to successful HSA programs:</vt:lpstr>
      <vt:lpstr>Increase plan adoption.</vt:lpstr>
      <vt:lpstr>Simplify the spending experience.</vt:lpstr>
      <vt:lpstr>Simplify the spending experience.</vt:lpstr>
      <vt:lpstr>Simplify the spending experience.</vt:lpstr>
      <vt:lpstr>Encourage HSA investing.</vt:lpstr>
      <vt:lpstr>Encourage HSA investing.</vt:lpstr>
      <vt:lpstr>PowerPoint Presentation</vt:lpstr>
      <vt:lpstr>Take a closer look at costs.</vt:lpstr>
      <vt:lpstr>Take a closer look at costs.</vt:lpstr>
      <vt:lpstr>FOR INTERNAL USE ONLY:  HSA Tough Questions.</vt:lpstr>
      <vt:lpstr>You’ve got questions. We’ve got answers.</vt:lpstr>
      <vt:lpstr>Don’t get caught-up in carrier myths.</vt:lpstr>
      <vt:lpstr>FOR INTERNAL USE ONLY:  COMMUTER PRODUCT MESSAGE.</vt:lpstr>
      <vt:lpstr>Commuter Benefits</vt:lpstr>
      <vt:lpstr>Put our proprietary platform to work  to create an engaging program. </vt:lpstr>
      <vt:lpstr>Connections create choice  and convenience: Transit.</vt:lpstr>
      <vt:lpstr>Connections create choice  and convenience: Parking.</vt:lpstr>
      <vt:lpstr>An efficient, flexible way to manage the program.</vt:lpstr>
      <vt:lpstr>Put the power of the program at employees’ fingertips.</vt:lpstr>
      <vt:lpstr>Give employees payment options, and drive adoption. </vt:lpstr>
      <vt:lpstr>FOR INTERNAL USE ONLY:  HRA PRODUCT MESSAGE.</vt:lpstr>
      <vt:lpstr>Health Reimbursement Accounts</vt:lpstr>
      <vt:lpstr>Three keys to successful HRA programs:</vt:lpstr>
      <vt:lpstr>Flexible capabilities and support.</vt:lpstr>
      <vt:lpstr>Flexible capabilities and support.</vt:lpstr>
      <vt:lpstr>Simple participant experience.</vt:lpstr>
      <vt:lpstr>Simple participant experience.</vt:lpstr>
      <vt:lpstr>Simple participant experience.</vt:lpstr>
      <vt:lpstr>Simple participant experience.</vt:lpstr>
      <vt:lpstr>Ongoing engagement  and education.</vt:lpstr>
      <vt:lpstr>FOR INTERNAL USE ONLY:  FSA PRODUCT MESSAGE.</vt:lpstr>
      <vt:lpstr>Flexible Spending Account</vt:lpstr>
      <vt:lpstr>Three keys to successful FSA programs:</vt:lpstr>
      <vt:lpstr>Flexible proprietary platform.</vt:lpstr>
      <vt:lpstr>Easy-to-use tools  &amp; payment options.</vt:lpstr>
      <vt:lpstr>Easy-to-use tools  &amp; payment options.</vt:lpstr>
      <vt:lpstr>Easy-to-use tools  &amp; payment options.</vt:lpstr>
      <vt:lpstr>Easy-to-use tools  &amp; payment options.</vt:lpstr>
      <vt:lpstr>Policy and regulatory expertise.</vt:lpstr>
      <vt:lpstr>FOR INTERNAL USE ONLY:  COBRA PRODUCT MESSAGE.</vt:lpstr>
      <vt:lpstr>COBRA</vt:lpstr>
      <vt:lpstr>Creating a simple experience  for you and participants.</vt:lpstr>
      <vt:lpstr>Hassle-free administration.</vt:lpstr>
      <vt:lpstr>Hassle-free administration.</vt:lpstr>
      <vt:lpstr>Self-service convenience for participants.</vt:lpstr>
      <vt:lpstr>Self-service convenience for participants.</vt:lpstr>
      <vt:lpstr>Transition Assistance: Tap into affordable  coverage options. </vt:lpstr>
      <vt:lpstr>Offer transition assistance and coverage choices.</vt:lpstr>
      <vt:lpstr>FOR INTERNAL USE ONLY:  DIRECT BILL PROGRAMS MESSAGE.</vt:lpstr>
      <vt:lpstr>Direct Billing:</vt:lpstr>
      <vt:lpstr>FOR INTERNAL USE ONLY:  EMPLOYER-SPONSORED PROGRAMS MESSAGE.</vt:lpstr>
      <vt:lpstr>Employer-Sponsored Programs </vt:lpstr>
      <vt:lpstr>Create custom  reimbursement programs.</vt:lpstr>
      <vt:lpstr>End-to-end support  for you and your employees.</vt:lpstr>
      <vt:lpstr>Manage it all on the WageWorks platform.</vt:lpstr>
      <vt:lpstr>FOR INTERNAL USE ONLY:  Business Continuity and Security.</vt:lpstr>
      <vt:lpstr>Business Continuity  and Security</vt:lpstr>
      <vt:lpstr>Business Continuity</vt:lpstr>
      <vt:lpstr>Security</vt:lpstr>
      <vt:lpstr>Defense in Depth Security Program</vt:lpstr>
      <vt:lpstr>FOR INTERNAL USE ONLY:  Service Delivery.</vt:lpstr>
      <vt:lpstr>Service Delivery</vt:lpstr>
      <vt:lpstr>Investing in a culture centered on service. </vt:lpstr>
      <vt:lpstr>Ongoing investment in service-focused infrastructure. </vt:lpstr>
      <vt:lpstr>Creating an experience that requires fewer calls.</vt:lpstr>
      <vt:lpstr>Our implementation methodology.</vt:lpstr>
      <vt:lpstr>Communications materials and support options.</vt:lpstr>
      <vt:lpstr>A typical implementation timeline.</vt:lpstr>
      <vt:lpstr>Our relationship management model. </vt:lpstr>
      <vt:lpstr>Sample information from a service review. </vt:lpstr>
      <vt:lpstr>The company we keep.</vt:lpstr>
      <vt:lpstr>Experience in healthcare.</vt:lpstr>
      <vt:lpstr>Experience with utilities.</vt:lpstr>
      <vt:lpstr>Experience in financial services.</vt:lpstr>
      <vt:lpstr>Large number of public sector clients.</vt:lpstr>
      <vt:lpstr>Sample of COBRA clients.</vt:lpstr>
      <vt:lpstr>Sample HSA clients.</vt:lpstr>
      <vt:lpstr>Sample retiree healthcare clients.</vt:lpstr>
      <vt:lpstr>Experience with multiple accounts.</vt:lpstr>
      <vt:lpstr>PowerPoint Presentation</vt:lpstr>
      <vt:lpstr>Implementation Methodology</vt:lpstr>
      <vt:lpstr>Implementation Methodology</vt:lpstr>
      <vt:lpstr>Implementation Methodology</vt:lpstr>
      <vt:lpstr>Implementation Methodology</vt:lpstr>
      <vt:lpstr>Implementation Methodology</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Holland</dc:creator>
  <cp:lastModifiedBy>Scott Grand</cp:lastModifiedBy>
  <cp:revision>602</cp:revision>
  <cp:lastPrinted>2018-02-07T17:22:19Z</cp:lastPrinted>
  <dcterms:created xsi:type="dcterms:W3CDTF">2017-11-21T14:38:05Z</dcterms:created>
  <dcterms:modified xsi:type="dcterms:W3CDTF">2018-06-28T15:36:50Z</dcterms:modified>
</cp:coreProperties>
</file>